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444858"/>
            <a:ext cx="7766936" cy="1646302"/>
          </a:xfrm>
        </p:spPr>
        <p:txBody>
          <a:bodyPr/>
          <a:lstStyle/>
          <a:p>
            <a:pPr algn="ctr"/>
            <a:r>
              <a:rPr lang="ar-IQ" dirty="0" smtClean="0"/>
              <a:t>محاضرة بعنوان</a:t>
            </a:r>
            <a:br>
              <a:rPr lang="ar-IQ" dirty="0" smtClean="0"/>
            </a:br>
            <a:r>
              <a:rPr lang="ar-IQ" b="1" dirty="0"/>
              <a:t>تعجيل المشروع</a:t>
            </a:r>
            <a:r>
              <a:rPr lang="en-US" dirty="0"/>
              <a:t/>
            </a:r>
            <a:br>
              <a:rPr lang="en-US" dirty="0"/>
            </a:b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rmAutofit/>
          </a:bodyPr>
          <a:lstStyle/>
          <a:p>
            <a:pPr lvl="0" algn="just" rtl="1"/>
            <a:r>
              <a:rPr lang="ar-IQ" sz="2800" b="1" dirty="0"/>
              <a:t>وصف مفهوم تعجيل المشروع.</a:t>
            </a:r>
            <a:endParaRPr lang="en-US" sz="2800" dirty="0"/>
          </a:p>
          <a:p>
            <a:pPr lvl="0" algn="just" rtl="1"/>
            <a:r>
              <a:rPr lang="ar-IQ" sz="2800" b="1" dirty="0"/>
              <a:t>معرفة الوقت الاعتيادي والوقت التعجيلي للمشروع.</a:t>
            </a:r>
            <a:endParaRPr lang="en-US" sz="2800" dirty="0"/>
          </a:p>
          <a:p>
            <a:pPr lvl="0" algn="just" rtl="1"/>
            <a:r>
              <a:rPr lang="ar-IQ" sz="2800" b="1" dirty="0"/>
              <a:t>معرفة الكلفة الاعتيادية والتعجيلية للمشروع وانشطته.</a:t>
            </a:r>
            <a:endParaRPr lang="en-US" sz="2800" dirty="0"/>
          </a:p>
          <a:p>
            <a:pPr lvl="0" algn="just" rtl="1"/>
            <a:r>
              <a:rPr lang="ar-IQ" sz="2800" b="1" dirty="0"/>
              <a:t>حساب الكلفة الاعتيادية والتعجيلية لأنشطة المشروع.</a:t>
            </a:r>
            <a:endParaRPr lang="en-US" sz="2800"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تعجيل المشروع</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sz="2800" dirty="0"/>
              <a:t>ان وقت الانجاز العادي او الطبيعي تقابله كلفة عادية او طبيعية </a:t>
            </a:r>
            <a:r>
              <a:rPr lang="en-US" sz="2800" dirty="0"/>
              <a:t>Normal Cost</a:t>
            </a:r>
            <a:r>
              <a:rPr lang="ar-IQ" sz="2800" dirty="0"/>
              <a:t>، وكذلك فأن وقت التسريع تقابله كلفة تسمى كلفة التسريع </a:t>
            </a:r>
            <a:r>
              <a:rPr lang="en-US" sz="2800" dirty="0"/>
              <a:t>Crash Cost</a:t>
            </a:r>
            <a:r>
              <a:rPr lang="ar-IQ" sz="2800" dirty="0"/>
              <a:t>. حيث ان تقليص اوقات الانشطة ولاسيما تلك الواقعة على المسار الحرج يجب ان يتبعه دراسة جديدة لمراحل المسارات الاخرى للتأكد من ظهور مسارات حرجة جديدة، ولذلك لابد من دراسة حقيقة لعمليات التقليص للمسارات عند استخدامها. </a:t>
            </a:r>
            <a:endParaRPr lang="en-US" sz="2800" dirty="0"/>
          </a:p>
          <a:p>
            <a:pPr algn="just" rtl="1"/>
            <a:r>
              <a:rPr lang="ar-IQ" sz="2800" dirty="0"/>
              <a:t>يقصد بتعجيل المشروع </a:t>
            </a:r>
            <a:r>
              <a:rPr lang="en-US" sz="2800" dirty="0"/>
              <a:t>Project Crashing</a:t>
            </a:r>
            <a:r>
              <a:rPr lang="ar-IQ" sz="2800" dirty="0"/>
              <a:t> تقليص وقت اكمال المشروع مقابل تحمل تكاليف اضافية مترتبة على هذا التعجيل </a:t>
            </a:r>
            <a:endParaRPr lang="en-US" sz="2800"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IQ" dirty="0"/>
              <a:t>وعند الرغبة بتعجيل المشروع ينبغي الانتباه الى الامور الآتية:</a:t>
            </a:r>
            <a:endParaRPr lang="en-US" dirty="0"/>
          </a:p>
        </p:txBody>
      </p:sp>
      <p:sp>
        <p:nvSpPr>
          <p:cNvPr id="3" name="Content Placeholder 2"/>
          <p:cNvSpPr>
            <a:spLocks noGrp="1"/>
          </p:cNvSpPr>
          <p:nvPr>
            <p:ph idx="1"/>
          </p:nvPr>
        </p:nvSpPr>
        <p:spPr/>
        <p:txBody>
          <a:bodyPr>
            <a:normAutofit fontScale="92500" lnSpcReduction="20000"/>
          </a:bodyPr>
          <a:lstStyle/>
          <a:p>
            <a:pPr lvl="0" algn="just" rtl="1">
              <a:buFont typeface="+mj-lt"/>
              <a:buAutoNum type="arabicParenR"/>
            </a:pPr>
            <a:r>
              <a:rPr lang="ar-IQ" b="1" dirty="0"/>
              <a:t>ان تعجيل المشروع ينبغي اخضاعه لتحليل العائد والكلفة </a:t>
            </a:r>
            <a:r>
              <a:rPr lang="en-US" b="1" dirty="0"/>
              <a:t>Cost Benefit Analysis</a:t>
            </a:r>
            <a:r>
              <a:rPr lang="ar-IQ" b="1" dirty="0"/>
              <a:t>.</a:t>
            </a:r>
            <a:endParaRPr lang="en-US" b="1" dirty="0"/>
          </a:p>
          <a:p>
            <a:pPr lvl="0" algn="just" rtl="1">
              <a:buFont typeface="+mj-lt"/>
              <a:buAutoNum type="arabicParenR"/>
            </a:pPr>
            <a:r>
              <a:rPr lang="ar-IQ" b="1" dirty="0" smtClean="0"/>
              <a:t>ان </a:t>
            </a:r>
            <a:r>
              <a:rPr lang="ar-IQ" b="1" dirty="0"/>
              <a:t>تعجيل المشروع ليس عملية مزاجية، وانما نقوم بها </a:t>
            </a:r>
            <a:r>
              <a:rPr lang="ar-IQ" b="1" dirty="0" err="1"/>
              <a:t>لاسباب</a:t>
            </a:r>
            <a:r>
              <a:rPr lang="ar-IQ" b="1" dirty="0"/>
              <a:t> مختلفة منها: </a:t>
            </a:r>
            <a:endParaRPr lang="en-US" b="1" dirty="0"/>
          </a:p>
          <a:p>
            <a:pPr lvl="0" algn="just" rtl="1">
              <a:buFont typeface="Wingdings" panose="05000000000000000000" pitchFamily="2" charset="2"/>
              <a:buChar char="v"/>
            </a:pPr>
            <a:r>
              <a:rPr lang="ar-IQ" b="1" dirty="0"/>
              <a:t>خطأ في جدولة المشروع.</a:t>
            </a:r>
            <a:endParaRPr lang="en-US" b="1" dirty="0"/>
          </a:p>
          <a:p>
            <a:pPr lvl="0" algn="just" rtl="1">
              <a:buFont typeface="Wingdings" panose="05000000000000000000" pitchFamily="2" charset="2"/>
              <a:buChar char="v"/>
            </a:pPr>
            <a:r>
              <a:rPr lang="ar-IQ" b="1" dirty="0"/>
              <a:t>نشوء ظروف بيئية من المحتمل تؤدي الى تأخر تسليم المشروع في موعده المحدد.</a:t>
            </a:r>
            <a:endParaRPr lang="en-US" b="1" dirty="0"/>
          </a:p>
          <a:p>
            <a:pPr lvl="0" algn="just" rtl="1">
              <a:buFont typeface="Wingdings" panose="05000000000000000000" pitchFamily="2" charset="2"/>
              <a:buChar char="v"/>
            </a:pPr>
            <a:r>
              <a:rPr lang="ar-IQ" b="1" dirty="0"/>
              <a:t>تأخر وصل الموارد المادية والمالية او البشرية بحسب جدولها.</a:t>
            </a:r>
            <a:endParaRPr lang="en-US" b="1" dirty="0"/>
          </a:p>
          <a:p>
            <a:pPr lvl="0" algn="just" rtl="1">
              <a:buFont typeface="Wingdings" panose="05000000000000000000" pitchFamily="2" charset="2"/>
              <a:buChar char="v"/>
            </a:pPr>
            <a:r>
              <a:rPr lang="ar-IQ" b="1" dirty="0"/>
              <a:t>طلب الزبون بتسليم المشروع بوقت اقصر.</a:t>
            </a:r>
            <a:endParaRPr lang="en-US" b="1" dirty="0"/>
          </a:p>
          <a:p>
            <a:pPr lvl="0" algn="just" rtl="1">
              <a:buFont typeface="Wingdings" panose="05000000000000000000" pitchFamily="2" charset="2"/>
              <a:buChar char="v"/>
            </a:pPr>
            <a:r>
              <a:rPr lang="ar-IQ" b="1" dirty="0"/>
              <a:t>ظهور تشريعات قانونية يترتب عليها اكمال المشروع بوقت اقصر كي لا يخضع المشروع للتشريعات القانونية الجديدة.</a:t>
            </a:r>
            <a:endParaRPr lang="en-US" b="1" dirty="0"/>
          </a:p>
          <a:p>
            <a:pPr marL="0" indent="0" algn="just" rtl="1">
              <a:buNone/>
            </a:pPr>
            <a:r>
              <a:rPr lang="ar-EG" b="1" dirty="0" smtClean="0"/>
              <a:t>3) </a:t>
            </a:r>
            <a:r>
              <a:rPr lang="ar-IQ" b="1" dirty="0" smtClean="0"/>
              <a:t>ان </a:t>
            </a:r>
            <a:r>
              <a:rPr lang="ar-IQ" b="1" dirty="0"/>
              <a:t>تعجيل المشروع يجب ان ينفذ على الانشطة التي تقع على المسار الحرج، لان هذه الانشطة هي التي تؤخر المشروع ما لم تنجز بأوانها، ولكن في بعض الاحيان، وعند تعجيل الانشطة على المسار الحرج، يصبح واحد او اكثر من المسارات الاخرى للمشروع حرجاً ايضا، في هذه الحالة يجب تسريع المسارات الجديدة </a:t>
            </a:r>
            <a:r>
              <a:rPr lang="ar-IQ" b="1" dirty="0" smtClean="0"/>
              <a:t>أيضا</a:t>
            </a:r>
            <a:r>
              <a:rPr lang="ar-EG" b="1" dirty="0" smtClean="0"/>
              <a:t>.</a:t>
            </a:r>
            <a:endParaRPr lang="en-US" b="1" dirty="0"/>
          </a:p>
        </p:txBody>
      </p:sp>
    </p:spTree>
    <p:extLst>
      <p:ext uri="{BB962C8B-B14F-4D97-AF65-F5344CB8AC3E}">
        <p14:creationId xmlns:p14="http://schemas.microsoft.com/office/powerpoint/2010/main" val="11778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IQ" dirty="0"/>
              <a:t>كلفة تعجيل المشروع</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pPr marL="0" indent="0" algn="just" rtl="1">
                  <a:buNone/>
                </a:pPr>
                <a:r>
                  <a:rPr lang="ar-IQ" sz="2800" dirty="0"/>
                  <a:t>ان تعجيل المشروع ينبغي ان يتم في اطار مبادلة </a:t>
                </a:r>
                <a:r>
                  <a:rPr lang="en-US" sz="2800" dirty="0"/>
                  <a:t>trade-off</a:t>
                </a:r>
                <a:r>
                  <a:rPr lang="ar-IQ" sz="2800" dirty="0"/>
                  <a:t> بين الكلفة والوقت، وتحسب كلفة تعجيل النشاط (</a:t>
                </a:r>
                <a:r>
                  <a:rPr lang="en-US" sz="2800" dirty="0"/>
                  <a:t>CC</a:t>
                </a:r>
                <a:r>
                  <a:rPr lang="ar-IQ" sz="2800" dirty="0"/>
                  <a:t>) بالمعادلة الآتية: </a:t>
                </a:r>
                <a:endParaRPr lang="en-US" sz="2800" dirty="0"/>
              </a:p>
              <a:p>
                <a:pPr marL="0" indent="0" algn="just" rtl="1">
                  <a:buNone/>
                </a:pPr>
                <a14:m>
                  <m:oMathPara xmlns:m="http://schemas.openxmlformats.org/officeDocument/2006/math">
                    <m:oMathParaPr>
                      <m:jc m:val="centerGroup"/>
                    </m:oMathParaPr>
                    <m:oMath xmlns:m="http://schemas.openxmlformats.org/officeDocument/2006/math">
                      <m:r>
                        <a:rPr lang="en-US" sz="2800" i="1"/>
                        <m:t>𝐶𝐶</m:t>
                      </m:r>
                      <m:r>
                        <a:rPr lang="en-US" sz="2800" i="1"/>
                        <m:t>=</m:t>
                      </m:r>
                      <m:f>
                        <m:fPr>
                          <m:ctrlPr>
                            <a:rPr lang="en-US" sz="2800" i="1"/>
                          </m:ctrlPr>
                        </m:fPr>
                        <m:num>
                          <m:r>
                            <a:rPr lang="en-US" sz="2800" i="1"/>
                            <m:t>∆</m:t>
                          </m:r>
                          <m:r>
                            <a:rPr lang="en-US" sz="2800" i="1"/>
                            <m:t>𝐶</m:t>
                          </m:r>
                        </m:num>
                        <m:den>
                          <m:r>
                            <a:rPr lang="en-US" sz="2800" i="1"/>
                            <m:t>∆</m:t>
                          </m:r>
                          <m:r>
                            <a:rPr lang="en-US" sz="2800" i="1"/>
                            <m:t>𝑇</m:t>
                          </m:r>
                        </m:den>
                      </m:f>
                      <m:r>
                        <a:rPr lang="en-US" sz="2800" i="1"/>
                        <m:t>…………(</m:t>
                      </m:r>
                      <m:r>
                        <a:rPr lang="en-US" sz="2800" i="1"/>
                        <m:t>1</m:t>
                      </m:r>
                      <m:r>
                        <a:rPr lang="en-US" sz="2800" i="1"/>
                        <m:t>)</m:t>
                      </m:r>
                    </m:oMath>
                  </m:oMathPara>
                </a14:m>
                <a:endParaRPr lang="en-US" sz="2800" dirty="0"/>
              </a:p>
              <a:p>
                <a:pPr marL="0" indent="0" algn="just" rtl="1">
                  <a:buNone/>
                </a:pPr>
                <a:r>
                  <a:rPr lang="ar-IQ" sz="2800" dirty="0"/>
                  <a:t>اذ ان </a:t>
                </a:r>
                <a14:m>
                  <m:oMath xmlns:m="http://schemas.openxmlformats.org/officeDocument/2006/math">
                    <m:r>
                      <a:rPr lang="en-US" sz="2800" i="1"/>
                      <m:t>∆</m:t>
                    </m:r>
                    <m:r>
                      <a:rPr lang="en-US" sz="2800" i="1"/>
                      <m:t>𝐶</m:t>
                    </m:r>
                  </m:oMath>
                </a14:m>
                <a:r>
                  <a:rPr lang="en-US" sz="2800" dirty="0"/>
                  <a:t> </a:t>
                </a:r>
                <a:r>
                  <a:rPr lang="ar-IQ" sz="2800" dirty="0"/>
                  <a:t>= كلفة التعجيل – الكلفة </a:t>
                </a:r>
                <a:r>
                  <a:rPr lang="ar-IQ" sz="2800" dirty="0" smtClean="0"/>
                  <a:t>الاعتيادية</a:t>
                </a:r>
                <a:r>
                  <a:rPr lang="ar-EG" sz="2800" dirty="0" smtClean="0"/>
                  <a:t>س</a:t>
                </a:r>
                <a:endParaRPr lang="en-US" sz="2800" dirty="0"/>
              </a:p>
              <a:p>
                <a:pPr marL="0" indent="0" algn="just" rtl="1">
                  <a:buNone/>
                </a:pPr>
                <a:r>
                  <a:rPr lang="ar-IQ" sz="2800" dirty="0"/>
                  <a:t>       </a:t>
                </a:r>
                <a14:m>
                  <m:oMath xmlns:m="http://schemas.openxmlformats.org/officeDocument/2006/math">
                    <m:r>
                      <a:rPr lang="en-US" sz="2800" i="1"/>
                      <m:t>∆</m:t>
                    </m:r>
                    <m:r>
                      <a:rPr lang="en-US" sz="2800" i="1"/>
                      <m:t>𝑇</m:t>
                    </m:r>
                  </m:oMath>
                </a14:m>
                <a:r>
                  <a:rPr lang="en-US" sz="2800" dirty="0"/>
                  <a:t> </a:t>
                </a:r>
                <a:r>
                  <a:rPr lang="ar-IQ" sz="2800" dirty="0"/>
                  <a:t>= الوقت الاعتيادي – وقت التعجيل</a:t>
                </a:r>
                <a:endParaRPr lang="en-US" sz="2800" dirty="0"/>
              </a:p>
              <a:p>
                <a:pPr marL="0" indent="0" algn="just" rtl="1">
                  <a:buNone/>
                </a:pPr>
                <a:endParaRPr lang="en-US" sz="2800" dirty="0"/>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2766" t="-1727" r="-1560"/>
                </a:stretch>
              </a:blipFill>
            </p:spPr>
            <p:txBody>
              <a:bodyPr/>
              <a:lstStyle/>
              <a:p>
                <a:r>
                  <a:rPr lang="en-US">
                    <a:noFill/>
                  </a:rPr>
                  <a:t> </a:t>
                </a:r>
              </a:p>
            </p:txBody>
          </p:sp>
        </mc:Fallback>
      </mc:AlternateContent>
    </p:spTree>
    <p:extLst>
      <p:ext uri="{BB962C8B-B14F-4D97-AF65-F5344CB8AC3E}">
        <p14:creationId xmlns:p14="http://schemas.microsoft.com/office/powerpoint/2010/main" val="4015106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TotalTime>
  <Words>305</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Tahoma</vt:lpstr>
      <vt:lpstr>Trebuchet MS</vt:lpstr>
      <vt:lpstr>Wingdings</vt:lpstr>
      <vt:lpstr>Wingdings 3</vt:lpstr>
      <vt:lpstr>Facet</vt:lpstr>
      <vt:lpstr>محاضرة بعنوان تعجيل المشروع   </vt:lpstr>
      <vt:lpstr>الأهداف خلال المحاضرة:</vt:lpstr>
      <vt:lpstr>مفهوم تعجيل المشروع</vt:lpstr>
      <vt:lpstr>وعند الرغبة بتعجيل المشروع ينبغي الانتباه الى الامور الآتية:</vt:lpstr>
      <vt:lpstr>كلفة تعجيل المشروع</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25</cp:revision>
  <dcterms:created xsi:type="dcterms:W3CDTF">2025-09-26T09:12:09Z</dcterms:created>
  <dcterms:modified xsi:type="dcterms:W3CDTF">2025-09-26T15:25:57Z</dcterms:modified>
</cp:coreProperties>
</file>