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60" r:id="rId4"/>
    <p:sldId id="261" r:id="rId5"/>
    <p:sldId id="262" r:id="rId6"/>
    <p:sldId id="263" r:id="rId7"/>
    <p:sldId id="264" r:id="rId8"/>
    <p:sldId id="265" r:id="rId9"/>
    <p:sldId id="2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DF37CA-FAD6-44D1-9556-772FAB13446F}" type="datetimeFigureOut">
              <a:rPr lang="en-US" smtClean="0"/>
              <a:t>9/26/2025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1E46D0-A1FE-4466-B3B2-A2CA31578E38}" type="slidenum">
              <a:rPr lang="en-US" smtClean="0"/>
              <a:t>‹#›</a:t>
            </a:fld>
            <a:endParaRPr lang="en-US"/>
          </a:p>
        </p:txBody>
      </p:sp>
    </p:spTree>
    <p:extLst>
      <p:ext uri="{BB962C8B-B14F-4D97-AF65-F5344CB8AC3E}">
        <p14:creationId xmlns:p14="http://schemas.microsoft.com/office/powerpoint/2010/main" val="2738617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1E46D0-A1FE-4466-B3B2-A2CA31578E38}" type="slidenum">
              <a:rPr lang="en-US" smtClean="0"/>
              <a:t>8</a:t>
            </a:fld>
            <a:endParaRPr lang="en-US"/>
          </a:p>
        </p:txBody>
      </p:sp>
    </p:spTree>
    <p:extLst>
      <p:ext uri="{BB962C8B-B14F-4D97-AF65-F5344CB8AC3E}">
        <p14:creationId xmlns:p14="http://schemas.microsoft.com/office/powerpoint/2010/main" val="2960487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3347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67112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35190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272903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3106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187766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0316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85587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35193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474867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17054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5C4ED48-6B57-4E7A-A011-F53165FB1752}"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061395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5C4ED48-6B57-4E7A-A011-F53165FB1752}"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844232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C4ED48-6B57-4E7A-A011-F53165FB1752}"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1034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3336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14782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5C4ED48-6B57-4E7A-A011-F53165FB1752}" type="datetimeFigureOut">
              <a:rPr lang="en-US" smtClean="0"/>
              <a:t>9/26/2025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EC9BF03-8B7F-4656-A037-133A0583A0D0}" type="slidenum">
              <a:rPr lang="en-US" smtClean="0"/>
              <a:t>‹#›</a:t>
            </a:fld>
            <a:endParaRPr lang="en-US"/>
          </a:p>
        </p:txBody>
      </p:sp>
    </p:spTree>
    <p:extLst>
      <p:ext uri="{BB962C8B-B14F-4D97-AF65-F5344CB8AC3E}">
        <p14:creationId xmlns:p14="http://schemas.microsoft.com/office/powerpoint/2010/main" val="41959300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ar.wikipedia.org/wiki/%D8%B9%D9%82%D8%AF_1990" TargetMode="External"/><Relationship Id="rId2" Type="http://schemas.openxmlformats.org/officeDocument/2006/relationships/hyperlink" Target="https://ar.wikipedia.org/wiki/%D8%B9%D9%82%D8%AF_198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4822230"/>
            <a:ext cx="7766936" cy="1646302"/>
          </a:xfrm>
        </p:spPr>
        <p:txBody>
          <a:bodyPr/>
          <a:lstStyle/>
          <a:p>
            <a:pPr algn="ctr"/>
            <a:r>
              <a:rPr lang="ar-IQ" dirty="0" smtClean="0"/>
              <a:t>محاضرة بعنوان</a:t>
            </a:r>
            <a:br>
              <a:rPr lang="ar-IQ" dirty="0" smtClean="0"/>
            </a:br>
            <a:r>
              <a:rPr lang="ar-SA" dirty="0"/>
              <a:t>إدارة القيمة المكتسبة </a:t>
            </a:r>
            <a:r>
              <a:rPr lang="en-US" b="1" dirty="0"/>
              <a:t>Earned Value management</a:t>
            </a:r>
            <a:r>
              <a:rPr lang="en-US" dirty="0"/>
              <a:t/>
            </a:r>
            <a:br>
              <a:rPr lang="en-US" dirty="0"/>
            </a:br>
            <a:r>
              <a:rPr lang="en-US" dirty="0"/>
              <a:t/>
            </a:r>
            <a:br>
              <a:rPr lang="en-US" dirty="0"/>
            </a:br>
            <a:r>
              <a:rPr lang="en-US" dirty="0" smtClean="0"/>
              <a:t/>
            </a:r>
            <a:br>
              <a:rPr lang="en-US" dirty="0" smtClean="0"/>
            </a:br>
            <a:endParaRPr lang="en-US" dirty="0"/>
          </a:p>
        </p:txBody>
      </p:sp>
      <p:sp>
        <p:nvSpPr>
          <p:cNvPr id="3" name="Subtitle 2"/>
          <p:cNvSpPr>
            <a:spLocks noGrp="1"/>
          </p:cNvSpPr>
          <p:nvPr>
            <p:ph type="subTitle" idx="1"/>
          </p:nvPr>
        </p:nvSpPr>
        <p:spPr/>
        <p:txBody>
          <a:bodyPr>
            <a:noAutofit/>
          </a:bodyPr>
          <a:lstStyle/>
          <a:p>
            <a:pPr algn="ctr"/>
            <a:r>
              <a:rPr lang="ar-IQ" sz="3200" b="1" dirty="0" smtClean="0"/>
              <a:t>إعداد</a:t>
            </a:r>
          </a:p>
          <a:p>
            <a:pPr algn="ctr"/>
            <a:r>
              <a:rPr lang="ar-IQ" sz="3200" b="1" dirty="0" smtClean="0"/>
              <a:t>أ.م.د. سهى جمال مولود</a:t>
            </a:r>
          </a:p>
          <a:p>
            <a:pPr algn="ctr"/>
            <a:endParaRPr lang="en-US" sz="3200" b="1" dirty="0"/>
          </a:p>
        </p:txBody>
      </p:sp>
    </p:spTree>
    <p:extLst>
      <p:ext uri="{BB962C8B-B14F-4D97-AF65-F5344CB8AC3E}">
        <p14:creationId xmlns:p14="http://schemas.microsoft.com/office/powerpoint/2010/main" val="1493844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الأهداف </a:t>
            </a:r>
            <a:r>
              <a:rPr lang="ar-IQ" b="1" dirty="0" smtClean="0"/>
              <a:t>خلال المحاضرة:</a:t>
            </a:r>
            <a:endParaRPr lang="en-US" dirty="0"/>
          </a:p>
        </p:txBody>
      </p:sp>
      <p:sp>
        <p:nvSpPr>
          <p:cNvPr id="3" name="Content Placeholder 2"/>
          <p:cNvSpPr>
            <a:spLocks noGrp="1"/>
          </p:cNvSpPr>
          <p:nvPr>
            <p:ph idx="1"/>
          </p:nvPr>
        </p:nvSpPr>
        <p:spPr/>
        <p:txBody>
          <a:bodyPr>
            <a:normAutofit/>
          </a:bodyPr>
          <a:lstStyle/>
          <a:p>
            <a:pPr lvl="0" algn="just" rtl="1"/>
            <a:r>
              <a:rPr lang="ar-IQ" sz="2400" b="1" dirty="0"/>
              <a:t>تحديد مفهوم القيمة المكتسبة وإدارة القيمة المكتسبة.</a:t>
            </a:r>
            <a:endParaRPr lang="en-US" sz="2400" b="1" dirty="0"/>
          </a:p>
          <a:p>
            <a:pPr lvl="0" algn="just" rtl="1"/>
            <a:r>
              <a:rPr lang="ar-IQ" sz="2400" b="1" dirty="0"/>
              <a:t>تحديد أهمية القيمة المكتسبة بالنسبة للمشاريع.</a:t>
            </a:r>
            <a:endParaRPr lang="en-US" sz="2400" b="1" dirty="0"/>
          </a:p>
          <a:p>
            <a:pPr lvl="0" algn="just" rtl="1"/>
            <a:r>
              <a:rPr lang="ar-IQ" sz="2400" b="1" dirty="0"/>
              <a:t>وصف تاريخ ظهور القيمة المكتسبة وتطورها.</a:t>
            </a:r>
            <a:endParaRPr lang="en-US" sz="2400" b="1" dirty="0"/>
          </a:p>
          <a:p>
            <a:pPr lvl="0" algn="just" rtl="1"/>
            <a:r>
              <a:rPr lang="ar-IQ" sz="2400" b="1" dirty="0"/>
              <a:t>فهم استخدام إدارة القيمة المكتسبة في إدارة المشاريع.</a:t>
            </a:r>
            <a:endParaRPr lang="en-US" sz="2400" b="1" dirty="0"/>
          </a:p>
          <a:p>
            <a:pPr lvl="0" algn="just" rtl="1"/>
            <a:r>
              <a:rPr lang="ar-IQ" sz="2400" b="1" dirty="0"/>
              <a:t>وصف إدارة القيمة المكتسبة للمشاريع.</a:t>
            </a:r>
            <a:endParaRPr lang="en-US" sz="2400" b="1" dirty="0"/>
          </a:p>
        </p:txBody>
      </p:sp>
    </p:spTree>
    <p:extLst>
      <p:ext uri="{BB962C8B-B14F-4D97-AF65-F5344CB8AC3E}">
        <p14:creationId xmlns:p14="http://schemas.microsoft.com/office/powerpoint/2010/main" val="239341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SA" b="1" dirty="0"/>
              <a:t>مفهوم ادارة القيمة المكتسبة </a:t>
            </a:r>
            <a:endParaRPr lang="en-US" dirty="0"/>
          </a:p>
        </p:txBody>
      </p:sp>
      <p:sp>
        <p:nvSpPr>
          <p:cNvPr id="3" name="Content Placeholder 2"/>
          <p:cNvSpPr>
            <a:spLocks noGrp="1"/>
          </p:cNvSpPr>
          <p:nvPr>
            <p:ph idx="1"/>
          </p:nvPr>
        </p:nvSpPr>
        <p:spPr>
          <a:xfrm>
            <a:off x="677334" y="1465943"/>
            <a:ext cx="8596668" cy="4575419"/>
          </a:xfrm>
        </p:spPr>
        <p:txBody>
          <a:bodyPr>
            <a:noAutofit/>
          </a:bodyPr>
          <a:lstStyle/>
          <a:p>
            <a:pPr algn="just" rtl="1"/>
            <a:r>
              <a:rPr lang="ar-SA" sz="2400" dirty="0"/>
              <a:t>تمثل ادارة القيمة المكتسبة احد اشهر النظم التي تسمح بمراقبة الاداء ويرمز لها بـ (</a:t>
            </a:r>
            <a:r>
              <a:rPr lang="en-US" sz="2400" b="1" dirty="0"/>
              <a:t>EVM</a:t>
            </a:r>
            <a:r>
              <a:rPr lang="ar-SA" sz="2400" dirty="0"/>
              <a:t>) وتمثل انموذج يستخدم لتحليل اداء المشاريع والتنبؤ بأدائها المستقبلي من خلال مراقبة تنفيذ المشروع اي مقارنة الاداء الفعلي مع الخطة الموضوعة لتحديد الانحرافات واتخاذ الاجراءات التصحيحية اللازمة، كما انها انموذج يجمع بين النطاق والجدول الزمني والموارد اللازمة لتقييم اداء المشروع والتقدم فيه وفق جدول العمل، وتساعد في تحديد المشكلات التي قد يتعرض اليها المشروع اثناء التنفيذ باكرا بحيث يجري تشخيصها والعمل على ايجاد الحلول لها والمحافظة على موعد تسليم المشروع بعد الانتهاء منه. </a:t>
            </a:r>
            <a:endParaRPr lang="en-US" sz="2400" b="1" dirty="0"/>
          </a:p>
        </p:txBody>
      </p:sp>
    </p:spTree>
    <p:extLst>
      <p:ext uri="{BB962C8B-B14F-4D97-AF65-F5344CB8AC3E}">
        <p14:creationId xmlns:p14="http://schemas.microsoft.com/office/powerpoint/2010/main" val="894716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ar-SA" sz="2800" dirty="0"/>
              <a:t>تعتمد ادارة القيمة المكتسبة او ما تسمى احيانا بإدارة اداء القيمة المكتسبة (نسبة لتحديدها اداء المشروع الحالي) على ثلاث متغيرات مهمة في حسابها وهي: </a:t>
            </a:r>
            <a:r>
              <a:rPr lang="en-US" sz="2800" dirty="0"/>
              <a:t/>
            </a:r>
            <a:br>
              <a:rPr lang="en-US" sz="2800" dirty="0"/>
            </a:br>
            <a:endParaRPr lang="en-US" sz="2800" dirty="0"/>
          </a:p>
        </p:txBody>
      </p:sp>
      <p:sp>
        <p:nvSpPr>
          <p:cNvPr id="3" name="Content Placeholder 2"/>
          <p:cNvSpPr>
            <a:spLocks noGrp="1"/>
          </p:cNvSpPr>
          <p:nvPr>
            <p:ph idx="1"/>
          </p:nvPr>
        </p:nvSpPr>
        <p:spPr/>
        <p:txBody>
          <a:bodyPr>
            <a:normAutofit/>
          </a:bodyPr>
          <a:lstStyle/>
          <a:p>
            <a:pPr lvl="0" algn="just" rtl="1"/>
            <a:r>
              <a:rPr lang="ar-SA" sz="2400" b="1" dirty="0"/>
              <a:t>القيمة المخططة(</a:t>
            </a:r>
            <a:r>
              <a:rPr lang="en-US" sz="2400" b="1" dirty="0"/>
              <a:t>PV</a:t>
            </a:r>
            <a:r>
              <a:rPr lang="ar-SA" sz="2400" b="1" dirty="0"/>
              <a:t>) : تمثل كلفة العمل المخطط لها او المقررة في الموازنة مسبقا وهي ما يتم تحديده في الخطة قبل البدة بتنفيذ المشروع</a:t>
            </a:r>
            <a:endParaRPr lang="en-US" sz="2400" b="1" dirty="0"/>
          </a:p>
          <a:p>
            <a:pPr lvl="0" algn="just" rtl="1"/>
            <a:r>
              <a:rPr lang="ar-SA" sz="2400" b="1" dirty="0"/>
              <a:t>الكلفة الفعلية(</a:t>
            </a:r>
            <a:r>
              <a:rPr lang="en-US" sz="2400" b="1" dirty="0"/>
              <a:t>AC</a:t>
            </a:r>
            <a:r>
              <a:rPr lang="ar-SA" sz="2400" b="1" dirty="0"/>
              <a:t>): يقصد بها مقدار الكلفة الفعلية او المبلغ المصروف فعلا على </a:t>
            </a:r>
            <a:r>
              <a:rPr lang="ar-SA" sz="2400" b="1" dirty="0" smtClean="0"/>
              <a:t>المشروع </a:t>
            </a:r>
            <a:endParaRPr lang="en-US" sz="2400" b="1" dirty="0"/>
          </a:p>
          <a:p>
            <a:pPr lvl="0" algn="just" rtl="1"/>
            <a:r>
              <a:rPr lang="ar-SA" sz="2400" b="1" dirty="0"/>
              <a:t>والقيمة المكتسبة(</a:t>
            </a:r>
            <a:r>
              <a:rPr lang="en-US" sz="2400" b="1" dirty="0"/>
              <a:t>EV</a:t>
            </a:r>
            <a:r>
              <a:rPr lang="ar-SA" sz="2400" b="1" dirty="0"/>
              <a:t>): يقصد بها الكلفة او المبلغ المحدد كما وردت في الموازنة المخصصة للمشروع</a:t>
            </a:r>
            <a:endParaRPr lang="en-US" sz="2400" b="1" dirty="0"/>
          </a:p>
          <a:p>
            <a:pPr algn="just" rtl="1"/>
            <a:endParaRPr lang="en-US" sz="2400" b="1" dirty="0"/>
          </a:p>
        </p:txBody>
      </p:sp>
    </p:spTree>
    <p:extLst>
      <p:ext uri="{BB962C8B-B14F-4D97-AF65-F5344CB8AC3E}">
        <p14:creationId xmlns:p14="http://schemas.microsoft.com/office/powerpoint/2010/main" val="1677399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SA" b="1" dirty="0"/>
              <a:t>أهمية ادارة القيمة المكتسبة</a:t>
            </a:r>
            <a:endParaRPr lang="en-US" dirty="0"/>
          </a:p>
        </p:txBody>
      </p:sp>
      <p:sp>
        <p:nvSpPr>
          <p:cNvPr id="3" name="Content Placeholder 2"/>
          <p:cNvSpPr>
            <a:spLocks noGrp="1"/>
          </p:cNvSpPr>
          <p:nvPr>
            <p:ph idx="1"/>
          </p:nvPr>
        </p:nvSpPr>
        <p:spPr/>
        <p:txBody>
          <a:bodyPr>
            <a:normAutofit/>
          </a:bodyPr>
          <a:lstStyle/>
          <a:p>
            <a:pPr marL="0" indent="0" algn="just" rtl="1">
              <a:buNone/>
            </a:pPr>
            <a:r>
              <a:rPr lang="ar-SA" sz="2000" b="1" dirty="0" smtClean="0"/>
              <a:t>توفر </a:t>
            </a:r>
            <a:r>
              <a:rPr lang="ar-SA" sz="2000" b="1" dirty="0"/>
              <a:t>ادارة القيمة المكتسبة المنهجية اللازمة لدمج إدارة نطاق المشروع والجدول الزمني والتكاليف التي يتحملها المشروع، فهي تلعب دورا مهما بالإجابة عن أسئلة مدير المشروع اين وصل أداء المشروع؟ وكيف ينتهي؟ والذي يعد أساسا لنجاح مشروعه فهي تحدد الاتي:</a:t>
            </a:r>
            <a:endParaRPr lang="en-US" sz="2000" b="1" dirty="0"/>
          </a:p>
          <a:p>
            <a:pPr lvl="0" algn="just" rtl="1"/>
            <a:r>
              <a:rPr lang="ar-SA" sz="2000" b="1" dirty="0"/>
              <a:t> المشاكل اثناء مراحل تطور المشروع.</a:t>
            </a:r>
            <a:endParaRPr lang="en-US" sz="2000" b="1" dirty="0"/>
          </a:p>
          <a:p>
            <a:pPr lvl="0" algn="just" rtl="1"/>
            <a:r>
              <a:rPr lang="ar-SA" sz="2000" b="1" dirty="0"/>
              <a:t>المشاكل التي واجهها المشروع هل هي حرجه ام لا؟</a:t>
            </a:r>
            <a:endParaRPr lang="en-US" sz="2000" b="1" dirty="0"/>
          </a:p>
          <a:p>
            <a:pPr lvl="0" algn="just" rtl="1"/>
            <a:r>
              <a:rPr lang="ar-SA" sz="2000" b="1" dirty="0"/>
              <a:t>كيف يمكن اعادة المشروع الى مساره الصحيح بالنسبة للكلفة والزمن والنطاق.</a:t>
            </a:r>
            <a:endParaRPr lang="en-US" sz="2000" b="1" dirty="0"/>
          </a:p>
        </p:txBody>
      </p:sp>
    </p:spTree>
    <p:extLst>
      <p:ext uri="{BB962C8B-B14F-4D97-AF65-F5344CB8AC3E}">
        <p14:creationId xmlns:p14="http://schemas.microsoft.com/office/powerpoint/2010/main" val="2394746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3200" b="1" dirty="0"/>
              <a:t>تاريخ ظهور مفهوم إدارة القيمة المكتسبة</a:t>
            </a:r>
            <a:endParaRPr lang="en-US" sz="3200" dirty="0"/>
          </a:p>
        </p:txBody>
      </p:sp>
      <p:sp>
        <p:nvSpPr>
          <p:cNvPr id="3" name="Content Placeholder 2"/>
          <p:cNvSpPr>
            <a:spLocks noGrp="1"/>
          </p:cNvSpPr>
          <p:nvPr>
            <p:ph idx="1"/>
          </p:nvPr>
        </p:nvSpPr>
        <p:spPr>
          <a:xfrm>
            <a:off x="677334" y="1407887"/>
            <a:ext cx="8596668" cy="4633476"/>
          </a:xfrm>
        </p:spPr>
        <p:txBody>
          <a:bodyPr/>
          <a:lstStyle/>
          <a:p>
            <a:pPr algn="just" rtl="1"/>
            <a:r>
              <a:rPr lang="ar-SA" b="1" dirty="0"/>
              <a:t>نشأ نظام إدارة القيمة المكتسبة في التصنيع الصناعي في مطلع القرن العشرين، استنادًا إلى حد كبير على مبدأ «الوقت المكتسب» الذي روّج له فرانك وليليان </a:t>
            </a:r>
            <a:r>
              <a:rPr lang="ar-SA" b="1" dirty="0" err="1"/>
              <a:t>جيلبريث</a:t>
            </a:r>
            <a:r>
              <a:rPr lang="ar-SA" b="1" dirty="0"/>
              <a:t>، لكن الفكرة تأصلت في وزارة الدفاع الأمريكية في ستينيات القرن العشرين. كان يُطلق على المفهوم الأصلي </a:t>
            </a:r>
            <a:r>
              <a:rPr lang="en-US" b="1" dirty="0"/>
              <a:t>PERT/COST</a:t>
            </a:r>
            <a:r>
              <a:rPr lang="ar-SA" b="1" dirty="0"/>
              <a:t>، لكن اعتبره المقاولون الذين كُلّفوا باستخدامه عبئًا مفرطًا (غير قابل للتكيف كثيرًا)، وبدأت العديد من الاختلافات الخاصة به في الانتشار بين برامج المشتريات المختلفة. في عام 1967، وضعت وزارة دفاع الولايات المتحدة نهجًا قائمًا على المعايير، مُستخدمةً مجموعة من 35 معيارًا، تسمى معايير نظم التحكم في التكلفة/الجدول (</a:t>
            </a:r>
            <a:r>
              <a:rPr lang="en-US" b="1" dirty="0"/>
              <a:t>C/SCSC</a:t>
            </a:r>
            <a:r>
              <a:rPr lang="ar-SA" b="1" dirty="0"/>
              <a:t>). في سبعينيات القرن العشرين وأوائل </a:t>
            </a:r>
            <a:r>
              <a:rPr lang="ar-SA" b="1" dirty="0" err="1"/>
              <a:t>ثمانينياته</a:t>
            </a:r>
            <a:r>
              <a:rPr lang="ar-SA" b="1" dirty="0"/>
              <a:t>، تنامت ثقافة فرعية لتحليل </a:t>
            </a:r>
            <a:r>
              <a:rPr lang="en-US" b="1" dirty="0"/>
              <a:t>C/SCSC</a:t>
            </a:r>
            <a:r>
              <a:rPr lang="ar-SA" b="1" dirty="0"/>
              <a:t>، ولكن كثيرًا ما تم تجاهل هذه التقنية أو حتى مقاومتها بنشاط من قبل مديري المشاريع في كل من الحكومة والصناعة. غالبًا ما يُعتبر </a:t>
            </a:r>
            <a:r>
              <a:rPr lang="en-US" b="1" dirty="0"/>
              <a:t>C/SCSC</a:t>
            </a:r>
            <a:r>
              <a:rPr lang="ar-SA" b="1" dirty="0"/>
              <a:t> أداة للرقابة المالية يمكن تفويضها إلى اختصاصيين تحليليين.</a:t>
            </a:r>
            <a:endParaRPr lang="en-US" b="1" dirty="0"/>
          </a:p>
          <a:p>
            <a:pPr algn="just" rtl="1"/>
            <a:endParaRPr lang="en-US" b="1" dirty="0"/>
          </a:p>
        </p:txBody>
      </p:sp>
    </p:spTree>
    <p:extLst>
      <p:ext uri="{BB962C8B-B14F-4D97-AF65-F5344CB8AC3E}">
        <p14:creationId xmlns:p14="http://schemas.microsoft.com/office/powerpoint/2010/main" val="1393115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96687"/>
            <a:ext cx="8596668" cy="5344676"/>
          </a:xfrm>
        </p:spPr>
        <p:txBody>
          <a:bodyPr>
            <a:normAutofit lnSpcReduction="10000"/>
          </a:bodyPr>
          <a:lstStyle/>
          <a:p>
            <a:pPr algn="just" rtl="1"/>
            <a:r>
              <a:rPr lang="ar-SA" b="1" dirty="0"/>
              <a:t>في عام 1979، قُدّم نظام إدارة القيمة المكتسبة إلى الهندسة المعمارية والصناعة الهندسية في مقال «مجلة الأشغال العامة» بقلم ديفيد </a:t>
            </a:r>
            <a:r>
              <a:rPr lang="ar-SA" b="1" dirty="0" err="1"/>
              <a:t>بورستين</a:t>
            </a:r>
            <a:r>
              <a:rPr lang="ar-SA" b="1" dirty="0"/>
              <a:t>، مدير مشاريع لدى شركة هندسية وطنية. دُرّست هذه التقنية منذ ذلك الحين ضمن برنامج التدريب على إدارة المشاريع الذي تقدمه شركة بي إس إم جي </a:t>
            </a:r>
            <a:r>
              <a:rPr lang="ar-SA" b="1" dirty="0" err="1"/>
              <a:t>ريسورسز</a:t>
            </a:r>
            <a:r>
              <a:rPr lang="ar-SA" b="1" dirty="0"/>
              <a:t>، وهي شركة تدريب واستشارات دولية متخصصة في الصناعة الهندسية والمعمارية.</a:t>
            </a:r>
            <a:endParaRPr lang="en-US" b="1" dirty="0"/>
          </a:p>
          <a:p>
            <a:pPr algn="just" rtl="1"/>
            <a:r>
              <a:rPr lang="ar-SA" b="1" dirty="0"/>
              <a:t>في أواخر </a:t>
            </a:r>
            <a:r>
              <a:rPr lang="ar-SA" b="1" dirty="0">
                <a:hlinkClick r:id="rId2"/>
              </a:rPr>
              <a:t>ثمانينيات</a:t>
            </a:r>
            <a:r>
              <a:rPr lang="ar-SA" b="1" dirty="0"/>
              <a:t> القرن العشرين وأوائل </a:t>
            </a:r>
            <a:r>
              <a:rPr lang="ar-SA" b="1" dirty="0">
                <a:hlinkClick r:id="rId3"/>
              </a:rPr>
              <a:t>التسعينيات</a:t>
            </a:r>
            <a:r>
              <a:rPr lang="ar-SA" b="1" dirty="0"/>
              <a:t>، برزت إدارة القيمة المكتسبة بصفتها منهجية لإدارة المشاريع ليفهمها المدراء والمدراء التنفيذيون ويستخدموها، لا اختصاصيو إدارة القيمة المكتسبة فحسب. في عام 1989، رُفعت قيادة إدارة القيمة المكتسبة إلى وكيل وزارة الدفاع لشؤون الحيازة، ما جعل إدارة القيمة المكتسبة عنصرًا في إدارة البرامج والمشتريات. في عام 1991، ألغى وزير الدفاع ديك تشيني برنامج البحرية إيه -12 </a:t>
            </a:r>
            <a:r>
              <a:rPr lang="ar-SA" b="1" dirty="0" err="1"/>
              <a:t>آفينجر</a:t>
            </a:r>
            <a:r>
              <a:rPr lang="ar-SA" b="1" dirty="0"/>
              <a:t> الثانية بسبب مشاكل الأداء التي كشفتها إدارة القيمة المكتسبة. أظهر هذا بشكل قاطع أن إدارة القيمة المكتسبة كانت مهمة بالنسبة للقيادة على مستوى الوكيل. في تسعينيات القرن العشرين، أُلغيت العديد من أنظمة الحكومة الأمريكية أو بُسّطت. مع ذلك، لم تنجُ إدارة القيمة المكتسبة من حركة إصلاح الحيازة فحسب، بل ارتبطت بقوة بحركة إصلاح الحيازة نفسها. أبرز ما في الأمر، أن من 1995 إلى 1998، نُقلت ملكية معايير إدارة القيمة المكتسبة (التي قُلّصت إلى 32) إلى الصناعة من خلال اعتماد معيار </a:t>
            </a:r>
            <a:r>
              <a:rPr lang="en-US" b="1" dirty="0"/>
              <a:t>ANSI EIA 748-A. </a:t>
            </a:r>
          </a:p>
          <a:p>
            <a:pPr algn="just" rtl="1"/>
            <a:endParaRPr lang="en-US" b="1" dirty="0"/>
          </a:p>
        </p:txBody>
      </p:sp>
    </p:spTree>
    <p:extLst>
      <p:ext uri="{BB962C8B-B14F-4D97-AF65-F5344CB8AC3E}">
        <p14:creationId xmlns:p14="http://schemas.microsoft.com/office/powerpoint/2010/main" val="104834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SA" dirty="0"/>
              <a:t>إدارة القيمة المكتسبة وعملية إدارة المشروع</a:t>
            </a:r>
            <a:endParaRPr lang="en-US" dirty="0"/>
          </a:p>
        </p:txBody>
      </p:sp>
      <p:cxnSp>
        <p:nvCxnSpPr>
          <p:cNvPr id="6" name="Straight Arrow Connector 5"/>
          <p:cNvCxnSpPr/>
          <p:nvPr/>
        </p:nvCxnSpPr>
        <p:spPr>
          <a:xfrm flipV="1">
            <a:off x="8626475" y="8174990"/>
            <a:ext cx="0" cy="40957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7" name="Straight Arrow Connector 6"/>
          <p:cNvCxnSpPr/>
          <p:nvPr/>
        </p:nvCxnSpPr>
        <p:spPr>
          <a:xfrm flipV="1">
            <a:off x="3869690" y="8161020"/>
            <a:ext cx="0" cy="400050"/>
          </a:xfrm>
          <a:prstGeom prst="straightConnector1">
            <a:avLst/>
          </a:prstGeom>
          <a:noFill/>
          <a:ln w="19050" cap="flat" cmpd="sng" algn="ctr">
            <a:solidFill>
              <a:sysClr val="windowText" lastClr="000000"/>
            </a:solidFill>
            <a:prstDash val="solid"/>
            <a:miter lim="800000"/>
            <a:tailEnd type="triangle"/>
          </a:ln>
          <a:effectLst/>
        </p:spPr>
      </p:cxnSp>
      <p:cxnSp>
        <p:nvCxnSpPr>
          <p:cNvPr id="8" name="Straight Arrow Connector 7"/>
          <p:cNvCxnSpPr/>
          <p:nvPr/>
        </p:nvCxnSpPr>
        <p:spPr>
          <a:xfrm flipV="1">
            <a:off x="6276340" y="8162290"/>
            <a:ext cx="0" cy="400050"/>
          </a:xfrm>
          <a:prstGeom prst="straightConnector1">
            <a:avLst/>
          </a:prstGeom>
          <a:noFill/>
          <a:ln w="19050" cap="flat" cmpd="sng" algn="ctr">
            <a:solidFill>
              <a:sysClr val="windowText" lastClr="000000"/>
            </a:solidFill>
            <a:prstDash val="solid"/>
            <a:miter lim="800000"/>
            <a:tailEnd type="triangle"/>
          </a:ln>
          <a:effectLst/>
        </p:spPr>
      </p:cxnSp>
      <p:sp>
        <p:nvSpPr>
          <p:cNvPr id="9" name="Rectangle 824"/>
          <p:cNvSpPr>
            <a:spLocks noChangeArrowheads="1"/>
          </p:cNvSpPr>
          <p:nvPr/>
        </p:nvSpPr>
        <p:spPr bwMode="auto">
          <a:xfrm>
            <a:off x="2082800" y="1778000"/>
            <a:ext cx="6448425" cy="1952625"/>
          </a:xfrm>
          <a:prstGeom prst="rect">
            <a:avLst/>
          </a:prstGeom>
          <a:solidFill>
            <a:srgbClr val="EDEDED"/>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hg</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0" name="Rounded Rectangle 825"/>
          <p:cNvSpPr>
            <a:spLocks noChangeArrowheads="1"/>
          </p:cNvSpPr>
          <p:nvPr/>
        </p:nvSpPr>
        <p:spPr bwMode="auto">
          <a:xfrm>
            <a:off x="2235200" y="2179638"/>
            <a:ext cx="1543050" cy="866775"/>
          </a:xfrm>
          <a:prstGeom prst="roundRect">
            <a:avLst>
              <a:gd name="adj" fmla="val 16667"/>
            </a:avLst>
          </a:prstGeom>
          <a:solidFill>
            <a:srgbClr val="CFCDCD"/>
          </a:solidFill>
          <a:ln w="6350">
            <a:solidFill>
              <a:srgbClr val="A5A5A5"/>
            </a:solidFill>
            <a:miter lim="800000"/>
            <a:headEnd/>
            <a:tailEnd/>
          </a:ln>
          <a:effectLst>
            <a:outerShdw dist="38100" dir="16200000" rotWithShape="0">
              <a:srgbClr val="000000">
                <a:alpha val="39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IQ" altLang="en-US"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مراقبة وقياس وتحليل النتائج</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1" name="Rounded Rectangle 80"/>
          <p:cNvSpPr>
            <a:spLocks noChangeArrowheads="1"/>
          </p:cNvSpPr>
          <p:nvPr/>
        </p:nvSpPr>
        <p:spPr bwMode="auto">
          <a:xfrm>
            <a:off x="4387850" y="2198688"/>
            <a:ext cx="1876425" cy="838200"/>
          </a:xfrm>
          <a:prstGeom prst="roundRect">
            <a:avLst>
              <a:gd name="adj" fmla="val 16667"/>
            </a:avLst>
          </a:prstGeom>
          <a:solidFill>
            <a:srgbClr val="CFCDCD"/>
          </a:solidFill>
          <a:ln w="6350">
            <a:solidFill>
              <a:srgbClr val="A5A5A5"/>
            </a:solidFill>
            <a:miter lim="800000"/>
            <a:headEnd/>
            <a:tailEnd/>
          </a:ln>
          <a:effectLst>
            <a:outerShdw dist="38100" dir="16200000" rotWithShape="0">
              <a:srgbClr val="000000">
                <a:alpha val="39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IQ" altLang="en-US"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التنفيذ وفق الجودة والمخاطر</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2" name="Rounded Rectangle 826"/>
          <p:cNvSpPr>
            <a:spLocks noChangeArrowheads="1"/>
          </p:cNvSpPr>
          <p:nvPr/>
        </p:nvSpPr>
        <p:spPr bwMode="auto">
          <a:xfrm>
            <a:off x="6759575" y="2189163"/>
            <a:ext cx="1638300" cy="838200"/>
          </a:xfrm>
          <a:prstGeom prst="roundRect">
            <a:avLst>
              <a:gd name="adj" fmla="val 16667"/>
            </a:avLst>
          </a:prstGeom>
          <a:solidFill>
            <a:srgbClr val="CFCDCD"/>
          </a:solidFill>
          <a:ln w="6350">
            <a:solidFill>
              <a:srgbClr val="A5A5A5"/>
            </a:solidFill>
            <a:miter lim="800000"/>
            <a:headEnd/>
            <a:tailEnd/>
          </a:ln>
          <a:effectLst>
            <a:outerShdw dist="38100" dir="16200000" rotWithShape="0">
              <a:srgbClr val="000000">
                <a:alpha val="39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IQ" altLang="en-US"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الخطة وفق الجدول الزمني وكلفة المشروع</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cxnSp>
        <p:nvCxnSpPr>
          <p:cNvPr id="13" name="Straight Arrow Connector 12"/>
          <p:cNvCxnSpPr/>
          <p:nvPr/>
        </p:nvCxnSpPr>
        <p:spPr>
          <a:xfrm flipH="1">
            <a:off x="4673600" y="7255510"/>
            <a:ext cx="60960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flipH="1">
            <a:off x="7150100" y="7482840"/>
            <a:ext cx="523875"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5" name="Rectangle 10"/>
          <p:cNvSpPr>
            <a:spLocks noChangeArrowheads="1"/>
          </p:cNvSpPr>
          <p:nvPr/>
        </p:nvSpPr>
        <p:spPr bwMode="auto">
          <a:xfrm>
            <a:off x="2235200" y="13208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5"/>
          <p:cNvSpPr>
            <a:spLocks noChangeArrowheads="1"/>
          </p:cNvSpPr>
          <p:nvPr/>
        </p:nvSpPr>
        <p:spPr bwMode="auto">
          <a:xfrm>
            <a:off x="2235200" y="17780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17" name="Straight Arrow Connector 16"/>
          <p:cNvCxnSpPr/>
          <p:nvPr/>
        </p:nvCxnSpPr>
        <p:spPr>
          <a:xfrm flipV="1">
            <a:off x="7673975" y="3730625"/>
            <a:ext cx="0" cy="40957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8" name="Straight Arrow Connector 17"/>
          <p:cNvCxnSpPr/>
          <p:nvPr/>
        </p:nvCxnSpPr>
        <p:spPr>
          <a:xfrm flipV="1">
            <a:off x="2917190" y="3716655"/>
            <a:ext cx="0" cy="400050"/>
          </a:xfrm>
          <a:prstGeom prst="straightConnector1">
            <a:avLst/>
          </a:prstGeom>
          <a:noFill/>
          <a:ln w="19050" cap="flat" cmpd="sng" algn="ctr">
            <a:solidFill>
              <a:sysClr val="windowText" lastClr="000000"/>
            </a:solidFill>
            <a:prstDash val="solid"/>
            <a:miter lim="800000"/>
            <a:tailEnd type="triangle"/>
          </a:ln>
          <a:effectLst/>
        </p:spPr>
      </p:cxnSp>
      <p:cxnSp>
        <p:nvCxnSpPr>
          <p:cNvPr id="19" name="Straight Arrow Connector 18"/>
          <p:cNvCxnSpPr/>
          <p:nvPr/>
        </p:nvCxnSpPr>
        <p:spPr>
          <a:xfrm flipV="1">
            <a:off x="5323840" y="3717925"/>
            <a:ext cx="0" cy="400050"/>
          </a:xfrm>
          <a:prstGeom prst="straightConnector1">
            <a:avLst/>
          </a:prstGeom>
          <a:noFill/>
          <a:ln w="19050" cap="flat" cmpd="sng" algn="ctr">
            <a:solidFill>
              <a:sysClr val="windowText" lastClr="000000"/>
            </a:solidFill>
            <a:prstDash val="solid"/>
            <a:miter lim="800000"/>
            <a:tailEnd type="triangle"/>
          </a:ln>
          <a:effectLst/>
        </p:spPr>
      </p:cxnSp>
      <p:sp>
        <p:nvSpPr>
          <p:cNvPr id="20" name="Rectangle 19"/>
          <p:cNvSpPr>
            <a:spLocks noChangeArrowheads="1"/>
          </p:cNvSpPr>
          <p:nvPr/>
        </p:nvSpPr>
        <p:spPr bwMode="auto">
          <a:xfrm>
            <a:off x="1282700" y="-312356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20"/>
          <p:cNvSpPr>
            <a:spLocks noChangeArrowheads="1"/>
          </p:cNvSpPr>
          <p:nvPr/>
        </p:nvSpPr>
        <p:spPr bwMode="auto">
          <a:xfrm>
            <a:off x="1282700" y="-266636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23" name="Straight Connector 22"/>
          <p:cNvCxnSpPr/>
          <p:nvPr/>
        </p:nvCxnSpPr>
        <p:spPr>
          <a:xfrm>
            <a:off x="2902857" y="4131945"/>
            <a:ext cx="4771118"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 Box 64"/>
          <p:cNvSpPr txBox="1"/>
          <p:nvPr/>
        </p:nvSpPr>
        <p:spPr>
          <a:xfrm>
            <a:off x="4673600" y="4312920"/>
            <a:ext cx="1038225" cy="285750"/>
          </a:xfrm>
          <a:prstGeom prst="rect">
            <a:avLst/>
          </a:prstGeom>
          <a:noFill/>
          <a:ln>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rtl="1">
              <a:lnSpc>
                <a:spcPct val="107000"/>
              </a:lnSpc>
              <a:spcBef>
                <a:spcPts val="0"/>
              </a:spcBef>
              <a:spcAft>
                <a:spcPts val="800"/>
              </a:spcAft>
              <a:tabLst>
                <a:tab pos="771525" algn="l"/>
              </a:tabLst>
            </a:pPr>
            <a:r>
              <a:rPr lang="ar-IQ" sz="1400">
                <a:effectLst/>
                <a:latin typeface="Calibri" panose="020F0502020204030204" pitchFamily="34" charset="0"/>
                <a:ea typeface="Calibri" panose="020F0502020204030204" pitchFamily="34" charset="0"/>
                <a:cs typeface="Arial" panose="020B0604020202020204" pitchFamily="34" charset="0"/>
              </a:rPr>
              <a:t>التغذية الراجعة</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02364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rtl="1">
              <a:buNone/>
            </a:pPr>
            <a:r>
              <a:rPr lang="ar-IQ" sz="6000" b="1" dirty="0" smtClean="0"/>
              <a:t>شكراً لاستماعكم...</a:t>
            </a:r>
            <a:endParaRPr lang="en-US" sz="6000" b="1" dirty="0"/>
          </a:p>
        </p:txBody>
      </p:sp>
    </p:spTree>
    <p:extLst>
      <p:ext uri="{BB962C8B-B14F-4D97-AF65-F5344CB8AC3E}">
        <p14:creationId xmlns:p14="http://schemas.microsoft.com/office/powerpoint/2010/main" val="19813664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31</TotalTime>
  <Words>556</Words>
  <Application>Microsoft Office PowerPoint</Application>
  <PresentationFormat>Widescreen</PresentationFormat>
  <Paragraphs>32</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Tahoma</vt:lpstr>
      <vt:lpstr>Trebuchet MS</vt:lpstr>
      <vt:lpstr>Wingdings 3</vt:lpstr>
      <vt:lpstr>Facet</vt:lpstr>
      <vt:lpstr>محاضرة بعنوان إدارة القيمة المكتسبة Earned Value management   </vt:lpstr>
      <vt:lpstr>الأهداف خلال المحاضرة:</vt:lpstr>
      <vt:lpstr>مفهوم ادارة القيمة المكتسبة </vt:lpstr>
      <vt:lpstr>تعتمد ادارة القيمة المكتسبة او ما تسمى احيانا بإدارة اداء القيمة المكتسبة (نسبة لتحديدها اداء المشروع الحالي) على ثلاث متغيرات مهمة في حسابها وهي:  </vt:lpstr>
      <vt:lpstr>أهمية ادارة القيمة المكتسبة</vt:lpstr>
      <vt:lpstr>تاريخ ظهور مفهوم إدارة القيمة المكتسبة</vt:lpstr>
      <vt:lpstr>PowerPoint Presentation</vt:lpstr>
      <vt:lpstr>إدارة القيمة المكتسبة وعملية إدارة المشروع</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بعنوان مدخل الى المشروع </dc:title>
  <dc:creator>pc</dc:creator>
  <cp:lastModifiedBy>pc</cp:lastModifiedBy>
  <cp:revision>29</cp:revision>
  <dcterms:created xsi:type="dcterms:W3CDTF">2025-09-26T09:12:09Z</dcterms:created>
  <dcterms:modified xsi:type="dcterms:W3CDTF">2025-09-26T15:31:18Z</dcterms:modified>
</cp:coreProperties>
</file>