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4"/>
  </p:sldMasterIdLst>
  <p:sldIdLst>
    <p:sldId id="257" r:id="rId5"/>
    <p:sldId id="258" r:id="rId6"/>
    <p:sldId id="260" r:id="rId7"/>
    <p:sldId id="261" r:id="rId8"/>
    <p:sldId id="262" r:id="rId9"/>
    <p:sldId id="265" r:id="rId10"/>
    <p:sldId id="264" r:id="rId11"/>
    <p:sldId id="263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-54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A9286AD2-18A9-4868-A4E3-7A2097A208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building, sitting, bench, side&#10;&#10;Description automatically generated">
            <a:extLst>
              <a:ext uri="{FF2B5EF4-FFF2-40B4-BE49-F238E27FC236}">
                <a16:creationId xmlns:a16="http://schemas.microsoft.com/office/drawing/2014/main" xmlns="" id="{282CF6DD-7FE8-4063-9551-1B7BBCE92A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E7A7CD63-7EC3-44F3-95D0-595C4019FF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28BF403A-CF2A-1E34-2158-7EC4F656331E}"/>
              </a:ext>
            </a:extLst>
          </p:cNvPr>
          <p:cNvSpPr txBox="1">
            <a:spLocks/>
          </p:cNvSpPr>
          <p:nvPr/>
        </p:nvSpPr>
        <p:spPr>
          <a:xfrm>
            <a:off x="5071730" y="868361"/>
            <a:ext cx="6368903" cy="31941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/>
              <a:t>إدارة المعرفة</a:t>
            </a:r>
            <a:endParaRPr lang="ar-IQ" dirty="0"/>
          </a:p>
          <a:p>
            <a:pPr algn="ctr"/>
            <a:r>
              <a:rPr lang="ar-SA" dirty="0"/>
              <a:t> كيف نحول المعلومات إلى قوة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FFBC295B-1B60-EEA7-A518-014C14DD5B22}"/>
              </a:ext>
            </a:extLst>
          </p:cNvPr>
          <p:cNvSpPr txBox="1">
            <a:spLocks/>
          </p:cNvSpPr>
          <p:nvPr/>
        </p:nvSpPr>
        <p:spPr>
          <a:xfrm>
            <a:off x="6257020" y="4775183"/>
            <a:ext cx="431327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dirty="0"/>
              <a:t>الأستاذ المساعد الدكتور</a:t>
            </a:r>
          </a:p>
          <a:p>
            <a:pPr algn="ctr"/>
            <a:r>
              <a:rPr lang="ar-IQ" dirty="0"/>
              <a:t>سعدون محسن سلمان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FBDCECDC-EEE3-4128-AA5E-82A8C0879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3479" y="737686"/>
            <a:ext cx="5063224" cy="1378193"/>
          </a:xfrm>
        </p:spPr>
        <p:txBody>
          <a:bodyPr anchor="ctr">
            <a:normAutofit/>
          </a:bodyPr>
          <a:lstStyle/>
          <a:p>
            <a:pPr lvl="0" algn="r" rtl="1"/>
            <a:r>
              <a:rPr lang="ar-SA" sz="4800" dirty="0"/>
              <a:t>ما هي إدارة المعرفة؟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4260EDE0-989C-4E16-AF94-F652294D8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7F6558EC-B72B-E1B4-5C8F-7AC36CAAD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38" y="2422898"/>
            <a:ext cx="1090837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cap="none" dirty="0">
                <a:latin typeface="Arial" panose="020B0604020202020204" pitchFamily="34" charset="0"/>
                <a:cs typeface="Arial" panose="020B0604020202020204" pitchFamily="34" charset="0"/>
              </a:rPr>
              <a:t>هي عملية تنظيم، وتخزين، ومشاركة المعرفة والخبرات داخل المؤسسة</a:t>
            </a:r>
            <a:r>
              <a:rPr lang="en-US" altLang="en-US" sz="32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IQ" altLang="en-US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3200" b="1" dirty="0"/>
              <a:t>الهدف:</a:t>
            </a:r>
            <a:r>
              <a:rPr lang="ar-SA" sz="3200" dirty="0"/>
              <a:t> تحويل المعرفة الفردية إلى معرفة جماعية يمكن للجميع الاستفادة منها.</a:t>
            </a:r>
            <a:endParaRPr lang="en-US" altLang="en-US" sz="3200" cap="none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en-US" sz="1800" cap="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25FFB70-1DC3-E159-76BB-9292500EB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B4E0BFDB-19AE-FAF7-FA85-0323C7D90F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CFA8D-901F-A28B-A90F-47D72BF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3479" y="737686"/>
            <a:ext cx="5063224" cy="1378193"/>
          </a:xfrm>
        </p:spPr>
        <p:txBody>
          <a:bodyPr anchor="ctr">
            <a:normAutofit fontScale="90000"/>
          </a:bodyPr>
          <a:lstStyle/>
          <a:p>
            <a:pPr lvl="0" algn="r" rtl="1"/>
            <a:r>
              <a:rPr lang="ar-SA" sz="4800" dirty="0"/>
              <a:t>لماذا نحتاج لإدارة المعرفة؟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ABBA6564-D5F4-A970-9FD6-729946E86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34E6DD56-81BA-5065-5AC4-FA969134C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38" y="1930456"/>
            <a:ext cx="1090837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فقدان الخبرات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تجنب فقدان المعرفة عند مغادرة الموظفين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تحسين الأداء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الوصول السريع للمعلومات يسرع اتخاذ القرارات وحل المشكلات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الابتكار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تسهيل تبادل الأفكار لإنشاء منتجات وخدمات جديدة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توفير الوقت والجهد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عدم إعادة اختراع العجلة والتعلم من أخطاء وتجارب الآخرين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en-US" sz="1800" cap="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33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CFB9CA3-C221-ED65-ECFB-8409DEA46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A1A883B6-B467-66C7-BCB1-EDD01C5F57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19298F-1FB1-C3CB-4B84-83210E3DB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934" y="326899"/>
            <a:ext cx="5063224" cy="1378193"/>
          </a:xfrm>
        </p:spPr>
        <p:txBody>
          <a:bodyPr anchor="ctr">
            <a:normAutofit/>
          </a:bodyPr>
          <a:lstStyle/>
          <a:p>
            <a:pPr lvl="0" algn="r" rtl="1"/>
            <a:r>
              <a:rPr lang="ar-SA" sz="4800" dirty="0"/>
              <a:t>أنواع المعرفة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5E8C0FA-0D9A-2145-B43A-F9C6E4E40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4955EA54-EBA1-3650-F77D-28BF70504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38" y="1667053"/>
            <a:ext cx="1144522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معرفة صريحة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 (Explicit Knowledge):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هي المعرفة الموثقة والمكتوبة، مثل التقارير، القواعد، والتعليمات. (يمكن تمثيلها بأيقونة كتاب أو مستند)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معرفة ضمنية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 (Tacit Knowledge):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هي المعرفة الشخصية والخبرات التي يصعب توثيقها، مثل المهارات والحدس. (يمكن تمثيلها بأيقونة عقل)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lvl="0"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</a:rPr>
              <a:t>توضيح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</a:rPr>
              <a:t>التحدي الأكبر هو تحويل المعرفة الضمنية إلى صريحة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en-US" sz="1800" cap="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80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5DDF371-F74E-20F0-CCFE-228D7D7C9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C2198C23-F893-ED99-3AB0-7C38BDE7C7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A0C4473D-D6CB-F8AF-378F-A9FF1317DE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7BFABAF0-0C4A-E3F4-B3AE-00282803917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/>
              <a:t>خطوات عملية إدارة المعرفة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4E09F18B-BDDA-987A-CB46-EDE2D9C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081" y="1421553"/>
            <a:ext cx="992771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اكتشاف المعرفة</a:t>
            </a:r>
            <a:r>
              <a:rPr lang="en-US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600" cap="none" dirty="0">
                <a:latin typeface="Arial" panose="020B0604020202020204" pitchFamily="34" charset="0"/>
              </a:rPr>
              <a:t> </a:t>
            </a:r>
            <a:r>
              <a:rPr lang="ar-SA" alt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تحديد المعرفة الموجودة داخل المؤسسة</a:t>
            </a:r>
            <a:r>
              <a:rPr lang="en-US" altLang="en-US" sz="3600" cap="none" dirty="0">
                <a:latin typeface="Arial" panose="020B0604020202020204" pitchFamily="34" charset="0"/>
              </a:rPr>
              <a:t>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إنشاء المعرفة</a:t>
            </a:r>
            <a:r>
              <a:rPr lang="en-US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600" cap="none" dirty="0">
                <a:latin typeface="Arial" panose="020B0604020202020204" pitchFamily="34" charset="0"/>
              </a:rPr>
              <a:t> </a:t>
            </a:r>
            <a:r>
              <a:rPr lang="ar-SA" alt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توليد معرفة جديدة</a:t>
            </a:r>
            <a:r>
              <a:rPr lang="en-US" altLang="en-US" sz="3600" cap="none" dirty="0">
                <a:latin typeface="Arial" panose="020B0604020202020204" pitchFamily="34" charset="0"/>
              </a:rPr>
              <a:t>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تخزين المعرفة</a:t>
            </a:r>
            <a:r>
              <a:rPr lang="en-US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600" cap="none" dirty="0">
                <a:latin typeface="Arial" panose="020B0604020202020204" pitchFamily="34" charset="0"/>
              </a:rPr>
              <a:t> </a:t>
            </a:r>
            <a:r>
              <a:rPr lang="ar-SA" alt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حفظها في قاعدة بيانات أو نظام مركزي</a:t>
            </a:r>
            <a:r>
              <a:rPr lang="en-US" altLang="en-US" sz="3600" cap="none" dirty="0">
                <a:latin typeface="Arial" panose="020B0604020202020204" pitchFamily="34" charset="0"/>
              </a:rPr>
              <a:t>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مشاركة المعرفة</a:t>
            </a:r>
            <a:r>
              <a:rPr lang="en-US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600" cap="none" dirty="0">
                <a:latin typeface="Arial" panose="020B0604020202020204" pitchFamily="34" charset="0"/>
              </a:rPr>
              <a:t> </a:t>
            </a:r>
            <a:r>
              <a:rPr lang="ar-SA" alt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توفير الأدوات والمنصات لتبادلها</a:t>
            </a:r>
            <a:r>
              <a:rPr lang="en-US" altLang="en-US" sz="3600" cap="none" dirty="0">
                <a:latin typeface="Arial" panose="020B0604020202020204" pitchFamily="34" charset="0"/>
              </a:rPr>
              <a:t>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تطبيق المعرفة</a:t>
            </a:r>
            <a:r>
              <a:rPr lang="en-US" altLang="en-US" sz="36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600" cap="none" dirty="0">
                <a:latin typeface="Arial" panose="020B0604020202020204" pitchFamily="34" charset="0"/>
              </a:rPr>
              <a:t> </a:t>
            </a:r>
            <a:r>
              <a:rPr lang="ar-SA" alt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استخدامها لتحقيق الأهداف</a:t>
            </a:r>
            <a:r>
              <a:rPr lang="en-US" altLang="en-US" sz="3600" cap="none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628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E12A042-E1D6-1C12-6FBC-8B248C97C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B288087-3F4F-25D6-472C-2FD2F1731B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854491C1-8F6E-2E12-3FF3-33F7070856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36CB9DE-EE1C-C37E-9523-DF30DE457B8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dirty="0"/>
              <a:t>أدوات إدارة المعرفة</a:t>
            </a: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CD65B1BC-6386-2BCB-47D4-4B5CD999F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024" y="1820255"/>
            <a:ext cx="1014893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أنظمة إدارة المحتوى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 (CMS):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  <a:cs typeface="Arial" panose="020B0604020202020204" pitchFamily="34" charset="0"/>
              </a:rPr>
              <a:t>مثل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en-US" altLang="en-US" sz="3200" cap="none" dirty="0" err="1">
                <a:latin typeface="Arial" panose="020B0604020202020204" pitchFamily="34" charset="0"/>
              </a:rPr>
              <a:t>Sharepoint</a:t>
            </a:r>
            <a:r>
              <a:rPr lang="en-US" altLang="en-US" sz="3200" cap="none" dirty="0">
                <a:latin typeface="Arial" panose="020B0604020202020204" pitchFamily="34" charset="0"/>
              </a:rPr>
              <a:t>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شبكات التواصل الداخلية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3200" cap="none" dirty="0">
                <a:latin typeface="Arial" panose="020B0604020202020204" pitchFamily="34" charset="0"/>
              </a:rPr>
              <a:t> </a:t>
            </a:r>
            <a:r>
              <a:rPr lang="ar-SA" altLang="en-US" sz="3200" cap="none" dirty="0">
                <a:latin typeface="Arial" panose="020B0604020202020204" pitchFamily="34" charset="0"/>
                <a:cs typeface="Arial" panose="020B0604020202020204" pitchFamily="34" charset="0"/>
              </a:rPr>
              <a:t>مثل</a:t>
            </a:r>
            <a:r>
              <a:rPr lang="en-US" altLang="en-US" sz="3200" cap="none" dirty="0">
                <a:latin typeface="Arial" panose="020B0604020202020204" pitchFamily="34" charset="0"/>
              </a:rPr>
              <a:t> Slack </a:t>
            </a:r>
            <a:r>
              <a:rPr lang="ar-SA" altLang="en-US" sz="3200" cap="none" dirty="0">
                <a:latin typeface="Arial" panose="020B0604020202020204" pitchFamily="34" charset="0"/>
                <a:cs typeface="Arial" panose="020B0604020202020204" pitchFamily="34" charset="0"/>
              </a:rPr>
              <a:t>أو</a:t>
            </a:r>
            <a:r>
              <a:rPr lang="en-US" altLang="en-US" sz="3200" cap="none" dirty="0">
                <a:latin typeface="Arial" panose="020B0604020202020204" pitchFamily="34" charset="0"/>
              </a:rPr>
              <a:t> Microsoft Teams.</a:t>
            </a: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قواعد البيانات المشتركة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3200" cap="none" dirty="0">
              <a:latin typeface="Arial" panose="020B0604020202020204" pitchFamily="34" charset="0"/>
            </a:endParaRP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المنتديات الداخلية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3200" cap="none" dirty="0">
              <a:latin typeface="Arial" panose="020B0604020202020204" pitchFamily="34" charset="0"/>
            </a:endParaRP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برامج التدريب وورش العمل</a:t>
            </a:r>
            <a:r>
              <a:rPr lang="en-US" altLang="en-US" sz="3200" b="1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3200" cap="non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3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081AC77-A9CF-DF36-CAAF-2A150F8C5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CC0C24CF-1A91-C7E8-A284-723F2CCC31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298DE49-5E7E-5A47-3805-9F1056BC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270B4800-1279-632E-4B6C-34B832704261}"/>
              </a:ext>
            </a:extLst>
          </p:cNvPr>
          <p:cNvSpPr txBox="1">
            <a:spLocks/>
          </p:cNvSpPr>
          <p:nvPr/>
        </p:nvSpPr>
        <p:spPr>
          <a:xfrm>
            <a:off x="709863" y="11993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/>
              <a:t>مثال تطبيقي</a:t>
            </a: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14E5980C-A4F6-114D-0349-570648705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18" y="2518068"/>
            <a:ext cx="1080322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ar-SA" alt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شركة استشارات قانونية لديها قاعدة بيانات تحوي كل القضايا السابقة</a:t>
            </a:r>
            <a:r>
              <a:rPr lang="en-US" alt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cap="none" dirty="0">
              <a:latin typeface="Arial" panose="020B0604020202020204" pitchFamily="34" charset="0"/>
            </a:endParaRPr>
          </a:p>
          <a:p>
            <a:pPr algn="just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ar-SA" alt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توضيح</a:t>
            </a:r>
            <a:r>
              <a:rPr lang="en-US" alt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800" cap="none" dirty="0">
                <a:latin typeface="Arial" panose="020B0604020202020204" pitchFamily="34" charset="0"/>
              </a:rPr>
              <a:t> </a:t>
            </a:r>
            <a:r>
              <a:rPr lang="ar-SA" alt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عندما يأتي محامٍ جديد، يمكنه البحث في هذه القاعدة بدلاً من البدء من الصفر، مما يوفر الوقت ويزيد من فعاليته</a:t>
            </a:r>
            <a:r>
              <a:rPr lang="en-US" altLang="en-US" sz="2800" cap="none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35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9E9DE0F-07BE-6C5A-992D-70755E62A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937FF4A9-7F7D-C165-EBD8-B65BFBDE56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CDFF4F91-B090-BEF3-FD96-3F49A96756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72627F58-585F-D152-2373-DA2195AACA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b="1"/>
              <a:t>نصائح لنجاح إدارة المعرفة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0E94A79-783D-DFF5-7A8A-201F2055572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200" b="1" dirty="0"/>
              <a:t>ابدأ بالثقافة:</a:t>
            </a:r>
            <a:r>
              <a:rPr lang="ar-SA" sz="3200" dirty="0"/>
              <a:t> شجع على بيئة عمل منفتحة للتعاون.</a:t>
            </a:r>
          </a:p>
          <a:p>
            <a:pPr algn="r" rtl="1"/>
            <a:r>
              <a:rPr lang="ar-SA" sz="3200" b="1" dirty="0"/>
              <a:t>اختر الأداة المناسبة لاحتياجاتك.</a:t>
            </a:r>
            <a:endParaRPr lang="ar-SA" sz="3200" dirty="0"/>
          </a:p>
          <a:p>
            <a:pPr algn="r" rtl="1"/>
            <a:r>
              <a:rPr lang="ar-SA" sz="3200" b="1" dirty="0"/>
              <a:t>عين مسؤولًا عن إدارة المعرفة.</a:t>
            </a:r>
            <a:endParaRPr lang="ar-SA" sz="3200" dirty="0"/>
          </a:p>
          <a:p>
            <a:pPr algn="r" rtl="1"/>
            <a:r>
              <a:rPr lang="ar-SA" sz="3200" b="1" dirty="0"/>
              <a:t>قدم حوافز:</a:t>
            </a:r>
            <a:r>
              <a:rPr lang="ar-SA" sz="3200" dirty="0"/>
              <a:t> مثل التقدير أو المكافآت للمساهمين.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5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BFB2D3C-0326-EB93-9480-D2116DFB8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B7C1E4F5-836C-C086-29A8-BEC39B69D1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7DA64B49-BAA1-7A89-63F8-3E4CC92396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9E9480C-A482-E732-8D53-739CC95A257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98912-7E98-00CA-EBCE-6253B63F40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i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/>
              <a:t>الخلاصة والأسئلة</a:t>
            </a:r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44E5A54B-5593-1ED9-AD96-9E80FDE27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190" y="1675881"/>
            <a:ext cx="985460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alt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إدارة المعرفة ليست مجرد تقنية، بل هي ثقافة واستراتيجية لتحويل المعلومات إلى ميزة تنافسية</a:t>
            </a:r>
            <a:r>
              <a:rPr lang="en-US" alt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cap="none" dirty="0">
              <a:latin typeface="Arial" panose="020B0604020202020204" pitchFamily="34" charset="0"/>
            </a:endParaRPr>
          </a:p>
          <a:p>
            <a:pPr algn="ctr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b="1" cap="none" dirty="0">
                <a:latin typeface="Arial" panose="020B0604020202020204" pitchFamily="34" charset="0"/>
              </a:rPr>
              <a:t>"</a:t>
            </a:r>
            <a:r>
              <a:rPr lang="ar-SA" altLang="en-US" sz="5400" b="1" cap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المعرفة هي القوة</a:t>
            </a:r>
            <a:r>
              <a:rPr lang="en-US" altLang="en-US" sz="5400" b="1" cap="none" dirty="0">
                <a:solidFill>
                  <a:srgbClr val="002060"/>
                </a:solidFill>
                <a:latin typeface="Arial" panose="020B0604020202020204" pitchFamily="34" charset="0"/>
              </a:rPr>
              <a:t>."</a:t>
            </a:r>
            <a:endParaRPr lang="en-US" altLang="en-US" cap="none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342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WO.pptx" id="{80AA9D2D-EE59-4148-A11E-A51EEE828B28}" vid="{AEAFD717-D3C8-4034-8F7E-D5220B0CCEB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5A59D56-2157-4202-9D02-F44E447A2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DAD249-BF80-48EF-9AFB-36A11BCDC2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F4D41-822D-40F2-A7AC-E4E6CB36CA7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{1E128C62-AF56-4D6B-9A51-6DC6E975DC8A}TFf0a5ceae-4542-492d-822e-d65a94fb0e1e3b562c5a_win32-009a0557e699</Template>
  <TotalTime>10</TotalTime>
  <Words>335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</vt:lpstr>
      <vt:lpstr>PowerPoint Presentation</vt:lpstr>
      <vt:lpstr>ما هي إدارة المعرفة؟</vt:lpstr>
      <vt:lpstr>لماذا نحتاج لإدارة المعرفة؟</vt:lpstr>
      <vt:lpstr>أنواع المعرفة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saadun saadun</dc:creator>
  <cp:lastModifiedBy>dalia</cp:lastModifiedBy>
  <cp:revision>2</cp:revision>
  <dcterms:created xsi:type="dcterms:W3CDTF">2025-09-16T19:27:13Z</dcterms:created>
  <dcterms:modified xsi:type="dcterms:W3CDTF">2025-09-18T08:01:16Z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