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8"/>
  </p:notesMasterIdLst>
  <p:sldIdLst>
    <p:sldId id="256" r:id="rId2"/>
    <p:sldId id="262" r:id="rId3"/>
    <p:sldId id="263" r:id="rId4"/>
    <p:sldId id="335" r:id="rId5"/>
    <p:sldId id="336" r:id="rId6"/>
    <p:sldId id="337" r:id="rId7"/>
    <p:sldId id="338" r:id="rId8"/>
    <p:sldId id="264" r:id="rId9"/>
    <p:sldId id="271" r:id="rId10"/>
    <p:sldId id="272" r:id="rId11"/>
    <p:sldId id="273" r:id="rId12"/>
    <p:sldId id="311" r:id="rId13"/>
    <p:sldId id="312" r:id="rId14"/>
    <p:sldId id="313" r:id="rId15"/>
    <p:sldId id="314" r:id="rId16"/>
    <p:sldId id="315" r:id="rId17"/>
    <p:sldId id="316" r:id="rId18"/>
    <p:sldId id="317" r:id="rId19"/>
    <p:sldId id="275" r:id="rId20"/>
    <p:sldId id="318" r:id="rId21"/>
    <p:sldId id="319" r:id="rId22"/>
    <p:sldId id="320" r:id="rId23"/>
    <p:sldId id="321" r:id="rId24"/>
    <p:sldId id="324" r:id="rId25"/>
    <p:sldId id="325" r:id="rId26"/>
    <p:sldId id="326" r:id="rId27"/>
    <p:sldId id="327" r:id="rId28"/>
    <p:sldId id="328" r:id="rId29"/>
    <p:sldId id="329" r:id="rId30"/>
    <p:sldId id="330" r:id="rId31"/>
    <p:sldId id="331" r:id="rId32"/>
    <p:sldId id="308" r:id="rId33"/>
    <p:sldId id="332" r:id="rId34"/>
    <p:sldId id="333" r:id="rId35"/>
    <p:sldId id="334" r:id="rId36"/>
    <p:sldId id="309"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7" d="100"/>
          <a:sy n="57" d="100"/>
        </p:scale>
        <p:origin x="-533" y="2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5F3443-35AB-4014-AAD7-F5755254A909}" type="doc">
      <dgm:prSet loTypeId="urn:microsoft.com/office/officeart/2005/8/layout/radial1" loCatId="relationship" qsTypeId="urn:microsoft.com/office/officeart/2005/8/quickstyle/simple1" qsCatId="simple" csTypeId="urn:microsoft.com/office/officeart/2005/8/colors/accent1_2" csCatId="accent1" phldr="1"/>
      <dgm:spPr/>
    </dgm:pt>
    <dgm:pt modelId="{1EE9665C-E00B-4B3F-AF93-5B9DD5E487DE}">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Y" altLang="en-US" b="1" i="0" u="none" strike="noStrike" cap="none" normalizeH="0" baseline="0" dirty="0" smtClean="0">
              <a:ln>
                <a:noFill/>
              </a:ln>
              <a:solidFill>
                <a:srgbClr val="FFFF00"/>
              </a:solidFill>
              <a:effectLst/>
              <a:latin typeface="Arial" panose="020B0604020202020204" pitchFamily="34" charset="0"/>
              <a:cs typeface="Arial" panose="020B0604020202020204" pitchFamily="34" charset="0"/>
            </a:rPr>
            <a:t>مصادر الت</a:t>
          </a:r>
          <a:r>
            <a:rPr kumimoji="0" lang="ar-JO" altLang="en-US" b="1" i="0" u="none" strike="noStrike" cap="none" normalizeH="0" baseline="0" dirty="0" err="1" smtClean="0">
              <a:ln>
                <a:noFill/>
              </a:ln>
              <a:solidFill>
                <a:srgbClr val="FFFF00"/>
              </a:solidFill>
              <a:effectLst/>
              <a:latin typeface="Arial" panose="020B0604020202020204" pitchFamily="34" charset="0"/>
              <a:cs typeface="Arial" panose="020B0604020202020204" pitchFamily="34" charset="0"/>
            </a:rPr>
            <a:t>غيير</a:t>
          </a:r>
          <a:endParaRPr kumimoji="0" lang="en-US" altLang="en-US" b="1" i="0" u="none" strike="noStrike" cap="none" normalizeH="0" baseline="0" dirty="0" smtClean="0">
            <a:ln>
              <a:noFill/>
            </a:ln>
            <a:solidFill>
              <a:srgbClr val="FFFF00"/>
            </a:solidFill>
            <a:effectLst/>
            <a:latin typeface="Arial" panose="020B0604020202020204" pitchFamily="34" charset="0"/>
            <a:cs typeface="Arial" panose="020B0604020202020204" pitchFamily="34" charset="0"/>
          </a:endParaRPr>
        </a:p>
      </dgm:t>
    </dgm:pt>
    <dgm:pt modelId="{0584DC92-0DF4-49C1-B9BF-243409790172}" type="parTrans" cxnId="{DD6CADEB-68A7-4939-B02A-03235CBA08A0}">
      <dgm:prSet/>
      <dgm:spPr/>
      <dgm:t>
        <a:bodyPr/>
        <a:lstStyle/>
        <a:p>
          <a:endParaRPr lang="en-US"/>
        </a:p>
      </dgm:t>
    </dgm:pt>
    <dgm:pt modelId="{C005BAE5-89D9-48EB-AA7A-09520CE37753}" type="sibTrans" cxnId="{DD6CADEB-68A7-4939-B02A-03235CBA08A0}">
      <dgm:prSet/>
      <dgm:spPr/>
      <dgm:t>
        <a:bodyPr/>
        <a:lstStyle/>
        <a:p>
          <a:endParaRPr lang="en-US"/>
        </a:p>
      </dgm:t>
    </dgm:pt>
    <dgm:pt modelId="{15C38625-38FE-496C-9C67-F486E7F23F33}">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altLang="en-US"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الوزارة</a:t>
          </a:r>
          <a:r>
            <a:rPr kumimoji="0" lang="ar-SY" altLang="en-US"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 ال</a:t>
          </a:r>
          <a:r>
            <a:rPr kumimoji="0" lang="ar-JO" altLang="en-US"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مختصة</a:t>
          </a:r>
          <a:endParaRPr kumimoji="0" lang="en-US" altLang="en-US"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dgm:t>
    </dgm:pt>
    <dgm:pt modelId="{820201C9-A93B-4486-8185-AA0551FCD582}" type="parTrans" cxnId="{0FDC9763-A5BF-4E97-B1DA-E933A2CC7F04}">
      <dgm:prSet/>
      <dgm:spPr/>
      <dgm:t>
        <a:bodyPr/>
        <a:lstStyle/>
        <a:p>
          <a:endParaRPr lang="en-US">
            <a:solidFill>
              <a:schemeClr val="tx1"/>
            </a:solidFill>
          </a:endParaRPr>
        </a:p>
      </dgm:t>
    </dgm:pt>
    <dgm:pt modelId="{ED0C315A-A922-4BF3-B3EB-40BF96FB75E7}" type="sibTrans" cxnId="{0FDC9763-A5BF-4E97-B1DA-E933A2CC7F04}">
      <dgm:prSet/>
      <dgm:spPr/>
      <dgm:t>
        <a:bodyPr/>
        <a:lstStyle/>
        <a:p>
          <a:endParaRPr lang="en-US"/>
        </a:p>
      </dgm:t>
    </dgm:pt>
    <dgm:pt modelId="{F9277755-DB93-4628-BB7A-E669DE63F89B}">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altLang="en-US"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ال</a:t>
          </a:r>
          <a:r>
            <a:rPr kumimoji="0" lang="ar-SY" altLang="en-US"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مناهج</a:t>
          </a:r>
          <a:endParaRPr kumimoji="0" lang="en-US" altLang="en-US"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dgm:t>
    </dgm:pt>
    <dgm:pt modelId="{78AE17C7-2270-478C-B47D-3044A59DD096}" type="parTrans" cxnId="{58A715B0-0471-4878-AAF4-59A1F2270323}">
      <dgm:prSet/>
      <dgm:spPr/>
      <dgm:t>
        <a:bodyPr/>
        <a:lstStyle/>
        <a:p>
          <a:endParaRPr lang="en-US">
            <a:solidFill>
              <a:schemeClr val="tx1"/>
            </a:solidFill>
          </a:endParaRPr>
        </a:p>
      </dgm:t>
    </dgm:pt>
    <dgm:pt modelId="{3017EE3F-4226-4117-9426-A6A88DCB63E0}" type="sibTrans" cxnId="{58A715B0-0471-4878-AAF4-59A1F2270323}">
      <dgm:prSet/>
      <dgm:spPr/>
      <dgm:t>
        <a:bodyPr/>
        <a:lstStyle/>
        <a:p>
          <a:endParaRPr lang="en-US"/>
        </a:p>
      </dgm:t>
    </dgm:pt>
    <dgm:pt modelId="{65BDC22E-03D6-4F66-BAFD-CB583C24D12D}">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Y" altLang="en-US" b="1" i="0" u="none" strike="noStrike" cap="none" normalizeH="0" baseline="0" dirty="0" smtClean="0">
              <a:ln>
                <a:noFill/>
              </a:ln>
              <a:solidFill>
                <a:schemeClr val="tx1"/>
              </a:solidFill>
              <a:effectLst/>
              <a:latin typeface="Verdana" panose="020B0604030504040204" pitchFamily="34" charset="0"/>
              <a:cs typeface="Arial" panose="020B0604020202020204" pitchFamily="34" charset="0"/>
            </a:rPr>
            <a:t>المستجدات</a:t>
          </a:r>
          <a:endParaRPr kumimoji="0" lang="ar-JO" altLang="en-US" b="1" i="0" u="none" strike="noStrike" cap="none" normalizeH="0" baseline="0" dirty="0" smtClean="0">
            <a:ln>
              <a:noFill/>
            </a:ln>
            <a:solidFill>
              <a:schemeClr val="tx1"/>
            </a:solidFill>
            <a:effectLst/>
            <a:latin typeface="Verdana" panose="020B060403050404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Y" altLang="en-US" b="1" i="0" u="none" strike="noStrike" cap="none" normalizeH="0" baseline="0" dirty="0" smtClean="0">
              <a:ln>
                <a:noFill/>
              </a:ln>
              <a:solidFill>
                <a:schemeClr val="tx1"/>
              </a:solidFill>
              <a:effectLst/>
              <a:latin typeface="Verdana" panose="020B0604030504040204" pitchFamily="34" charset="0"/>
              <a:cs typeface="Arial" panose="020B0604020202020204" pitchFamily="34" charset="0"/>
            </a:rPr>
            <a:t> </a:t>
          </a:r>
          <a:endParaRPr kumimoji="0" lang="en-US" altLang="en-US" b="1" i="0" u="none" strike="noStrike" cap="none" normalizeH="0" baseline="0" dirty="0" smtClean="0">
            <a:ln>
              <a:noFill/>
            </a:ln>
            <a:solidFill>
              <a:schemeClr val="tx1"/>
            </a:solidFill>
            <a:effectLst/>
            <a:latin typeface="Verdana" panose="020B0604030504040204" pitchFamily="34" charset="0"/>
            <a:cs typeface="Arial" panose="020B0604020202020204" pitchFamily="34" charset="0"/>
          </a:endParaRPr>
        </a:p>
      </dgm:t>
    </dgm:pt>
    <dgm:pt modelId="{D450B326-574B-44B0-8824-4648530BD7CD}" type="parTrans" cxnId="{80F3A5D5-41EE-4B25-808E-CDBED9580854}">
      <dgm:prSet/>
      <dgm:spPr/>
      <dgm:t>
        <a:bodyPr/>
        <a:lstStyle/>
        <a:p>
          <a:endParaRPr lang="en-US">
            <a:solidFill>
              <a:schemeClr val="tx1"/>
            </a:solidFill>
          </a:endParaRPr>
        </a:p>
      </dgm:t>
    </dgm:pt>
    <dgm:pt modelId="{03A7BB3C-D15B-4F97-A70D-0D64FC032351}" type="sibTrans" cxnId="{80F3A5D5-41EE-4B25-808E-CDBED9580854}">
      <dgm:prSet/>
      <dgm:spPr/>
      <dgm:t>
        <a:bodyPr/>
        <a:lstStyle/>
        <a:p>
          <a:endParaRPr lang="en-US"/>
        </a:p>
      </dgm:t>
    </dgm:pt>
    <dgm:pt modelId="{EEBBA2DA-7CC4-4F8F-A81F-7241058C137B}">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Y" altLang="en-US" b="1" i="0" u="none" strike="noStrike" cap="none" normalizeH="0" baseline="0" dirty="0" smtClean="0">
              <a:ln>
                <a:noFill/>
              </a:ln>
              <a:solidFill>
                <a:schemeClr val="tx1"/>
              </a:solidFill>
              <a:effectLst/>
              <a:latin typeface="Verdana" panose="020B0604030504040204" pitchFamily="34" charset="0"/>
              <a:cs typeface="Arial" panose="020B0604020202020204" pitchFamily="34" charset="0"/>
            </a:rPr>
            <a:t>البحوث والدراسات</a:t>
          </a:r>
          <a:endParaRPr kumimoji="0" lang="en-US" altLang="en-US" b="1" i="0" u="none" strike="noStrike" cap="none" normalizeH="0" baseline="0" dirty="0" smtClean="0">
            <a:ln>
              <a:noFill/>
            </a:ln>
            <a:solidFill>
              <a:schemeClr val="tx1"/>
            </a:solidFill>
            <a:effectLst/>
            <a:latin typeface="Verdana" panose="020B0604030504040204" pitchFamily="34" charset="0"/>
            <a:cs typeface="Arial" panose="020B0604020202020204" pitchFamily="34" charset="0"/>
          </a:endParaRPr>
        </a:p>
      </dgm:t>
    </dgm:pt>
    <dgm:pt modelId="{C0A13E0B-EE2F-4FB9-910E-0A85E5FBBD6D}" type="parTrans" cxnId="{EB9F81B0-F5E6-4A0B-BA50-11920755F36E}">
      <dgm:prSet/>
      <dgm:spPr/>
      <dgm:t>
        <a:bodyPr/>
        <a:lstStyle/>
        <a:p>
          <a:endParaRPr lang="en-US">
            <a:solidFill>
              <a:schemeClr val="tx1"/>
            </a:solidFill>
          </a:endParaRPr>
        </a:p>
      </dgm:t>
    </dgm:pt>
    <dgm:pt modelId="{16F71F38-5BA6-4AD1-AF29-572706BBD7F6}" type="sibTrans" cxnId="{EB9F81B0-F5E6-4A0B-BA50-11920755F36E}">
      <dgm:prSet/>
      <dgm:spPr/>
      <dgm:t>
        <a:bodyPr/>
        <a:lstStyle/>
        <a:p>
          <a:endParaRPr lang="en-US"/>
        </a:p>
      </dgm:t>
    </dgm:pt>
    <dgm:pt modelId="{213DCD7E-9F64-4E52-A213-C12EB545BAF3}">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Y" altLang="en-US"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المجتمع المحلي </a:t>
          </a:r>
          <a:endParaRPr kumimoji="0" lang="ar-JO" altLang="en-US"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Y" altLang="en-US"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وحاجاته</a:t>
          </a:r>
          <a:endParaRPr kumimoji="0" lang="en-US" altLang="en-US"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dgm:t>
    </dgm:pt>
    <dgm:pt modelId="{62B1C877-A132-4004-94E8-7983574BCB15}" type="parTrans" cxnId="{A14FB0CE-A254-4A26-AA1F-C085DFB6B113}">
      <dgm:prSet/>
      <dgm:spPr/>
      <dgm:t>
        <a:bodyPr/>
        <a:lstStyle/>
        <a:p>
          <a:endParaRPr lang="en-US">
            <a:solidFill>
              <a:schemeClr val="tx1"/>
            </a:solidFill>
          </a:endParaRPr>
        </a:p>
      </dgm:t>
    </dgm:pt>
    <dgm:pt modelId="{7A86B5BE-4631-4697-852B-98C73B798C42}" type="sibTrans" cxnId="{A14FB0CE-A254-4A26-AA1F-C085DFB6B113}">
      <dgm:prSet/>
      <dgm:spPr/>
      <dgm:t>
        <a:bodyPr/>
        <a:lstStyle/>
        <a:p>
          <a:endParaRPr lang="en-US"/>
        </a:p>
      </dgm:t>
    </dgm:pt>
    <dgm:pt modelId="{FAD32998-FFBA-4774-9E13-2583650E2A94}">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Y" altLang="en-US"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الخطط السابقة</a:t>
          </a:r>
          <a:endParaRPr kumimoji="0" lang="en-US" altLang="en-US"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dgm:t>
    </dgm:pt>
    <dgm:pt modelId="{708BFCB4-5715-4A44-B601-5A6B97FE880F}" type="parTrans" cxnId="{FD272458-EC12-4D76-A040-B62CBC6E10B9}">
      <dgm:prSet/>
      <dgm:spPr/>
      <dgm:t>
        <a:bodyPr/>
        <a:lstStyle/>
        <a:p>
          <a:endParaRPr lang="en-US">
            <a:solidFill>
              <a:schemeClr val="tx1"/>
            </a:solidFill>
          </a:endParaRPr>
        </a:p>
      </dgm:t>
    </dgm:pt>
    <dgm:pt modelId="{2D920D20-029F-4C0B-85BA-A4FC837D7946}" type="sibTrans" cxnId="{FD272458-EC12-4D76-A040-B62CBC6E10B9}">
      <dgm:prSet/>
      <dgm:spPr/>
      <dgm:t>
        <a:bodyPr/>
        <a:lstStyle/>
        <a:p>
          <a:endParaRPr lang="en-US"/>
        </a:p>
      </dgm:t>
    </dgm:pt>
    <dgm:pt modelId="{F08EDBAB-7789-4EA8-8DCD-F0EC6FEC1A01}">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Y" altLang="en-US" b="1" i="0" u="none" strike="noStrike" cap="none" normalizeH="0" baseline="0" dirty="0" smtClean="0">
              <a:ln>
                <a:noFill/>
              </a:ln>
              <a:solidFill>
                <a:schemeClr val="tx1"/>
              </a:solidFill>
              <a:effectLst/>
              <a:latin typeface="Verdana" panose="020B0604030504040204" pitchFamily="34" charset="0"/>
              <a:cs typeface="Arial" panose="020B0604020202020204" pitchFamily="34" charset="0"/>
            </a:rPr>
            <a:t>حاجات ا</a:t>
          </a:r>
          <a:r>
            <a:rPr kumimoji="0" lang="ar-IQ" altLang="en-US" b="1" i="0" u="none" strike="noStrike" cap="none" normalizeH="0" baseline="0" dirty="0" smtClean="0">
              <a:ln>
                <a:noFill/>
              </a:ln>
              <a:solidFill>
                <a:schemeClr val="tx1"/>
              </a:solidFill>
              <a:effectLst/>
              <a:latin typeface="Verdana" panose="020B0604030504040204" pitchFamily="34" charset="0"/>
              <a:cs typeface="Arial" panose="020B0604020202020204" pitchFamily="34" charset="0"/>
            </a:rPr>
            <a:t>لعاملين</a:t>
          </a:r>
          <a:endParaRPr kumimoji="0" lang="ar-JO" altLang="en-US" b="1" i="0" u="none" strike="noStrike" cap="none" normalizeH="0" baseline="0" dirty="0" smtClean="0">
            <a:ln>
              <a:noFill/>
            </a:ln>
            <a:solidFill>
              <a:schemeClr val="tx1"/>
            </a:solidFill>
            <a:effectLst/>
            <a:latin typeface="Verdana" panose="020B0604030504040204" pitchFamily="34" charset="0"/>
            <a:cs typeface="Arial" panose="020B0604020202020204" pitchFamily="34" charset="0"/>
          </a:endParaRPr>
        </a:p>
      </dgm:t>
    </dgm:pt>
    <dgm:pt modelId="{67A76D0D-112E-43D6-9F8A-3DC3C11F7BD4}" type="parTrans" cxnId="{F7E3E28D-DBC9-4DC2-9997-DE0AE4365061}">
      <dgm:prSet/>
      <dgm:spPr/>
      <dgm:t>
        <a:bodyPr/>
        <a:lstStyle/>
        <a:p>
          <a:endParaRPr lang="en-US">
            <a:solidFill>
              <a:schemeClr val="tx1"/>
            </a:solidFill>
          </a:endParaRPr>
        </a:p>
      </dgm:t>
    </dgm:pt>
    <dgm:pt modelId="{1F250683-CDB0-4008-88E8-4386768F6FCB}" type="sibTrans" cxnId="{F7E3E28D-DBC9-4DC2-9997-DE0AE4365061}">
      <dgm:prSet/>
      <dgm:spPr/>
      <dgm:t>
        <a:bodyPr/>
        <a:lstStyle/>
        <a:p>
          <a:endParaRPr lang="en-US"/>
        </a:p>
      </dgm:t>
    </dgm:pt>
    <dgm:pt modelId="{F3562DB3-A073-44FB-AB09-38EFFF985A05}">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Y" altLang="en-US"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البيئة </a:t>
          </a:r>
          <a:endParaRPr kumimoji="0" lang="ar-JO" altLang="en-US"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Y" altLang="en-US"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المادية للم</a:t>
          </a:r>
          <a:r>
            <a:rPr kumimoji="0" lang="ar-JO" altLang="en-US"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نظمة</a:t>
          </a:r>
          <a:endParaRPr kumimoji="0" lang="en-US" altLang="en-US"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dgm:t>
    </dgm:pt>
    <dgm:pt modelId="{C90E5E26-E519-4CE9-8199-385DA7E86B4D}" type="parTrans" cxnId="{27E3F91B-FEF4-4661-828F-FBC4683FAC23}">
      <dgm:prSet/>
      <dgm:spPr/>
      <dgm:t>
        <a:bodyPr/>
        <a:lstStyle/>
        <a:p>
          <a:endParaRPr lang="en-US">
            <a:solidFill>
              <a:schemeClr val="tx1"/>
            </a:solidFill>
          </a:endParaRPr>
        </a:p>
      </dgm:t>
    </dgm:pt>
    <dgm:pt modelId="{F5F5C145-8A59-420D-98B8-0BE974D457A6}" type="sibTrans" cxnId="{27E3F91B-FEF4-4661-828F-FBC4683FAC23}">
      <dgm:prSet/>
      <dgm:spPr/>
      <dgm:t>
        <a:bodyPr/>
        <a:lstStyle/>
        <a:p>
          <a:endParaRPr lang="en-US"/>
        </a:p>
      </dgm:t>
    </dgm:pt>
    <dgm:pt modelId="{6A2DEFFB-FDA7-48EB-BAC4-DC4DABD88B4C}" type="pres">
      <dgm:prSet presAssocID="{9D5F3443-35AB-4014-AAD7-F5755254A909}" presName="cycle" presStyleCnt="0">
        <dgm:presLayoutVars>
          <dgm:chMax val="1"/>
          <dgm:dir/>
          <dgm:animLvl val="ctr"/>
          <dgm:resizeHandles val="exact"/>
        </dgm:presLayoutVars>
      </dgm:prSet>
      <dgm:spPr/>
    </dgm:pt>
    <dgm:pt modelId="{DE2B715A-4616-4A27-AAAC-53EE1144E2AF}" type="pres">
      <dgm:prSet presAssocID="{1EE9665C-E00B-4B3F-AF93-5B9DD5E487DE}" presName="centerShape" presStyleLbl="node0" presStyleIdx="0" presStyleCnt="1" custLinFactNeighborX="555" custLinFactNeighborY="-1500"/>
      <dgm:spPr/>
      <dgm:t>
        <a:bodyPr/>
        <a:lstStyle/>
        <a:p>
          <a:endParaRPr lang="en-US"/>
        </a:p>
      </dgm:t>
    </dgm:pt>
    <dgm:pt modelId="{37E300F2-CE73-4E11-82DF-15CAB703DD59}" type="pres">
      <dgm:prSet presAssocID="{820201C9-A93B-4486-8185-AA0551FCD582}" presName="Name9" presStyleLbl="parChTrans1D2" presStyleIdx="0" presStyleCnt="8"/>
      <dgm:spPr/>
      <dgm:t>
        <a:bodyPr/>
        <a:lstStyle/>
        <a:p>
          <a:endParaRPr lang="en-US"/>
        </a:p>
      </dgm:t>
    </dgm:pt>
    <dgm:pt modelId="{F43F46ED-2CB5-4859-8D04-BA4403AC4E04}" type="pres">
      <dgm:prSet presAssocID="{820201C9-A93B-4486-8185-AA0551FCD582}" presName="connTx" presStyleLbl="parChTrans1D2" presStyleIdx="0" presStyleCnt="8"/>
      <dgm:spPr/>
      <dgm:t>
        <a:bodyPr/>
        <a:lstStyle/>
        <a:p>
          <a:endParaRPr lang="en-US"/>
        </a:p>
      </dgm:t>
    </dgm:pt>
    <dgm:pt modelId="{460624A4-859A-44DD-A288-4375D0AAAE14}" type="pres">
      <dgm:prSet presAssocID="{15C38625-38FE-496C-9C67-F486E7F23F33}" presName="node" presStyleLbl="node1" presStyleIdx="0" presStyleCnt="8">
        <dgm:presLayoutVars>
          <dgm:bulletEnabled val="1"/>
        </dgm:presLayoutVars>
      </dgm:prSet>
      <dgm:spPr/>
      <dgm:t>
        <a:bodyPr/>
        <a:lstStyle/>
        <a:p>
          <a:endParaRPr lang="en-US"/>
        </a:p>
      </dgm:t>
    </dgm:pt>
    <dgm:pt modelId="{2874921A-AB7A-44F8-BA66-EE39120E0721}" type="pres">
      <dgm:prSet presAssocID="{78AE17C7-2270-478C-B47D-3044A59DD096}" presName="Name9" presStyleLbl="parChTrans1D2" presStyleIdx="1" presStyleCnt="8"/>
      <dgm:spPr/>
      <dgm:t>
        <a:bodyPr/>
        <a:lstStyle/>
        <a:p>
          <a:endParaRPr lang="en-US"/>
        </a:p>
      </dgm:t>
    </dgm:pt>
    <dgm:pt modelId="{30DA6C89-8890-4B70-81D7-A9EF66D5EF5F}" type="pres">
      <dgm:prSet presAssocID="{78AE17C7-2270-478C-B47D-3044A59DD096}" presName="connTx" presStyleLbl="parChTrans1D2" presStyleIdx="1" presStyleCnt="8"/>
      <dgm:spPr/>
      <dgm:t>
        <a:bodyPr/>
        <a:lstStyle/>
        <a:p>
          <a:endParaRPr lang="en-US"/>
        </a:p>
      </dgm:t>
    </dgm:pt>
    <dgm:pt modelId="{E5878133-8675-4FD5-8987-8F18B6B20FDC}" type="pres">
      <dgm:prSet presAssocID="{F9277755-DB93-4628-BB7A-E669DE63F89B}" presName="node" presStyleLbl="node1" presStyleIdx="1" presStyleCnt="8">
        <dgm:presLayoutVars>
          <dgm:bulletEnabled val="1"/>
        </dgm:presLayoutVars>
      </dgm:prSet>
      <dgm:spPr/>
      <dgm:t>
        <a:bodyPr/>
        <a:lstStyle/>
        <a:p>
          <a:endParaRPr lang="en-US"/>
        </a:p>
      </dgm:t>
    </dgm:pt>
    <dgm:pt modelId="{941C81BD-0F4A-459C-AA24-8B6FF4B54273}" type="pres">
      <dgm:prSet presAssocID="{D450B326-574B-44B0-8824-4648530BD7CD}" presName="Name9" presStyleLbl="parChTrans1D2" presStyleIdx="2" presStyleCnt="8"/>
      <dgm:spPr/>
      <dgm:t>
        <a:bodyPr/>
        <a:lstStyle/>
        <a:p>
          <a:endParaRPr lang="en-US"/>
        </a:p>
      </dgm:t>
    </dgm:pt>
    <dgm:pt modelId="{C624D33A-CA63-4727-89E2-CD69FA553F34}" type="pres">
      <dgm:prSet presAssocID="{D450B326-574B-44B0-8824-4648530BD7CD}" presName="connTx" presStyleLbl="parChTrans1D2" presStyleIdx="2" presStyleCnt="8"/>
      <dgm:spPr/>
      <dgm:t>
        <a:bodyPr/>
        <a:lstStyle/>
        <a:p>
          <a:endParaRPr lang="en-US"/>
        </a:p>
      </dgm:t>
    </dgm:pt>
    <dgm:pt modelId="{DB85439A-E632-499D-B331-2D0DAEFB9734}" type="pres">
      <dgm:prSet presAssocID="{65BDC22E-03D6-4F66-BAFD-CB583C24D12D}" presName="node" presStyleLbl="node1" presStyleIdx="2" presStyleCnt="8">
        <dgm:presLayoutVars>
          <dgm:bulletEnabled val="1"/>
        </dgm:presLayoutVars>
      </dgm:prSet>
      <dgm:spPr/>
      <dgm:t>
        <a:bodyPr/>
        <a:lstStyle/>
        <a:p>
          <a:endParaRPr lang="en-US"/>
        </a:p>
      </dgm:t>
    </dgm:pt>
    <dgm:pt modelId="{DAD6AD86-50AC-4288-877F-ABEA3FEF7396}" type="pres">
      <dgm:prSet presAssocID="{C0A13E0B-EE2F-4FB9-910E-0A85E5FBBD6D}" presName="Name9" presStyleLbl="parChTrans1D2" presStyleIdx="3" presStyleCnt="8"/>
      <dgm:spPr/>
      <dgm:t>
        <a:bodyPr/>
        <a:lstStyle/>
        <a:p>
          <a:endParaRPr lang="en-US"/>
        </a:p>
      </dgm:t>
    </dgm:pt>
    <dgm:pt modelId="{630958E2-D577-4FD6-A74F-66C7BD5DEE24}" type="pres">
      <dgm:prSet presAssocID="{C0A13E0B-EE2F-4FB9-910E-0A85E5FBBD6D}" presName="connTx" presStyleLbl="parChTrans1D2" presStyleIdx="3" presStyleCnt="8"/>
      <dgm:spPr/>
      <dgm:t>
        <a:bodyPr/>
        <a:lstStyle/>
        <a:p>
          <a:endParaRPr lang="en-US"/>
        </a:p>
      </dgm:t>
    </dgm:pt>
    <dgm:pt modelId="{B0B900AB-D4D4-4D2A-8D0A-A8BC0F6222C4}" type="pres">
      <dgm:prSet presAssocID="{EEBBA2DA-7CC4-4F8F-A81F-7241058C137B}" presName="node" presStyleLbl="node1" presStyleIdx="3" presStyleCnt="8">
        <dgm:presLayoutVars>
          <dgm:bulletEnabled val="1"/>
        </dgm:presLayoutVars>
      </dgm:prSet>
      <dgm:spPr/>
      <dgm:t>
        <a:bodyPr/>
        <a:lstStyle/>
        <a:p>
          <a:endParaRPr lang="en-US"/>
        </a:p>
      </dgm:t>
    </dgm:pt>
    <dgm:pt modelId="{43A0D167-3785-4467-891B-C9DCBD673637}" type="pres">
      <dgm:prSet presAssocID="{62B1C877-A132-4004-94E8-7983574BCB15}" presName="Name9" presStyleLbl="parChTrans1D2" presStyleIdx="4" presStyleCnt="8"/>
      <dgm:spPr/>
      <dgm:t>
        <a:bodyPr/>
        <a:lstStyle/>
        <a:p>
          <a:endParaRPr lang="en-US"/>
        </a:p>
      </dgm:t>
    </dgm:pt>
    <dgm:pt modelId="{0287469C-CDDB-4C91-BE8E-5912A0A6AA5A}" type="pres">
      <dgm:prSet presAssocID="{62B1C877-A132-4004-94E8-7983574BCB15}" presName="connTx" presStyleLbl="parChTrans1D2" presStyleIdx="4" presStyleCnt="8"/>
      <dgm:spPr/>
      <dgm:t>
        <a:bodyPr/>
        <a:lstStyle/>
        <a:p>
          <a:endParaRPr lang="en-US"/>
        </a:p>
      </dgm:t>
    </dgm:pt>
    <dgm:pt modelId="{F10E7344-641B-4C34-A33A-99E24B570F68}" type="pres">
      <dgm:prSet presAssocID="{213DCD7E-9F64-4E52-A213-C12EB545BAF3}" presName="node" presStyleLbl="node1" presStyleIdx="4" presStyleCnt="8">
        <dgm:presLayoutVars>
          <dgm:bulletEnabled val="1"/>
        </dgm:presLayoutVars>
      </dgm:prSet>
      <dgm:spPr/>
      <dgm:t>
        <a:bodyPr/>
        <a:lstStyle/>
        <a:p>
          <a:endParaRPr lang="en-US"/>
        </a:p>
      </dgm:t>
    </dgm:pt>
    <dgm:pt modelId="{1EF9B7F8-3D4F-4B02-88E9-C98547E30DBE}" type="pres">
      <dgm:prSet presAssocID="{708BFCB4-5715-4A44-B601-5A6B97FE880F}" presName="Name9" presStyleLbl="parChTrans1D2" presStyleIdx="5" presStyleCnt="8"/>
      <dgm:spPr/>
      <dgm:t>
        <a:bodyPr/>
        <a:lstStyle/>
        <a:p>
          <a:endParaRPr lang="en-US"/>
        </a:p>
      </dgm:t>
    </dgm:pt>
    <dgm:pt modelId="{AD10E300-E53F-4E3C-8B31-076DBFFD445D}" type="pres">
      <dgm:prSet presAssocID="{708BFCB4-5715-4A44-B601-5A6B97FE880F}" presName="connTx" presStyleLbl="parChTrans1D2" presStyleIdx="5" presStyleCnt="8"/>
      <dgm:spPr/>
      <dgm:t>
        <a:bodyPr/>
        <a:lstStyle/>
        <a:p>
          <a:endParaRPr lang="en-US"/>
        </a:p>
      </dgm:t>
    </dgm:pt>
    <dgm:pt modelId="{9826B982-0F86-4A25-B574-E1E54CC5E458}" type="pres">
      <dgm:prSet presAssocID="{FAD32998-FFBA-4774-9E13-2583650E2A94}" presName="node" presStyleLbl="node1" presStyleIdx="5" presStyleCnt="8">
        <dgm:presLayoutVars>
          <dgm:bulletEnabled val="1"/>
        </dgm:presLayoutVars>
      </dgm:prSet>
      <dgm:spPr/>
      <dgm:t>
        <a:bodyPr/>
        <a:lstStyle/>
        <a:p>
          <a:endParaRPr lang="en-US"/>
        </a:p>
      </dgm:t>
    </dgm:pt>
    <dgm:pt modelId="{AB6127C9-8301-4600-A720-63C346CD5500}" type="pres">
      <dgm:prSet presAssocID="{67A76D0D-112E-43D6-9F8A-3DC3C11F7BD4}" presName="Name9" presStyleLbl="parChTrans1D2" presStyleIdx="6" presStyleCnt="8"/>
      <dgm:spPr/>
      <dgm:t>
        <a:bodyPr/>
        <a:lstStyle/>
        <a:p>
          <a:endParaRPr lang="en-US"/>
        </a:p>
      </dgm:t>
    </dgm:pt>
    <dgm:pt modelId="{A91B70F8-A5F3-4A60-A244-08AF16721FD9}" type="pres">
      <dgm:prSet presAssocID="{67A76D0D-112E-43D6-9F8A-3DC3C11F7BD4}" presName="connTx" presStyleLbl="parChTrans1D2" presStyleIdx="6" presStyleCnt="8"/>
      <dgm:spPr/>
      <dgm:t>
        <a:bodyPr/>
        <a:lstStyle/>
        <a:p>
          <a:endParaRPr lang="en-US"/>
        </a:p>
      </dgm:t>
    </dgm:pt>
    <dgm:pt modelId="{1FD53326-3406-4C66-82B7-FB2A8EF3C6F6}" type="pres">
      <dgm:prSet presAssocID="{F08EDBAB-7789-4EA8-8DCD-F0EC6FEC1A01}" presName="node" presStyleLbl="node1" presStyleIdx="6" presStyleCnt="8">
        <dgm:presLayoutVars>
          <dgm:bulletEnabled val="1"/>
        </dgm:presLayoutVars>
      </dgm:prSet>
      <dgm:spPr/>
      <dgm:t>
        <a:bodyPr/>
        <a:lstStyle/>
        <a:p>
          <a:endParaRPr lang="en-US"/>
        </a:p>
      </dgm:t>
    </dgm:pt>
    <dgm:pt modelId="{7D32E566-F301-4B12-9D0F-5044E31F909B}" type="pres">
      <dgm:prSet presAssocID="{C90E5E26-E519-4CE9-8199-385DA7E86B4D}" presName="Name9" presStyleLbl="parChTrans1D2" presStyleIdx="7" presStyleCnt="8"/>
      <dgm:spPr/>
      <dgm:t>
        <a:bodyPr/>
        <a:lstStyle/>
        <a:p>
          <a:endParaRPr lang="en-US"/>
        </a:p>
      </dgm:t>
    </dgm:pt>
    <dgm:pt modelId="{B41CC454-A896-4E20-A7F4-D199439CD307}" type="pres">
      <dgm:prSet presAssocID="{C90E5E26-E519-4CE9-8199-385DA7E86B4D}" presName="connTx" presStyleLbl="parChTrans1D2" presStyleIdx="7" presStyleCnt="8"/>
      <dgm:spPr/>
      <dgm:t>
        <a:bodyPr/>
        <a:lstStyle/>
        <a:p>
          <a:endParaRPr lang="en-US"/>
        </a:p>
      </dgm:t>
    </dgm:pt>
    <dgm:pt modelId="{61DA44ED-3C98-4E1F-A35B-69A8AAA73799}" type="pres">
      <dgm:prSet presAssocID="{F3562DB3-A073-44FB-AB09-38EFFF985A05}" presName="node" presStyleLbl="node1" presStyleIdx="7" presStyleCnt="8">
        <dgm:presLayoutVars>
          <dgm:bulletEnabled val="1"/>
        </dgm:presLayoutVars>
      </dgm:prSet>
      <dgm:spPr/>
      <dgm:t>
        <a:bodyPr/>
        <a:lstStyle/>
        <a:p>
          <a:endParaRPr lang="en-US"/>
        </a:p>
      </dgm:t>
    </dgm:pt>
  </dgm:ptLst>
  <dgm:cxnLst>
    <dgm:cxn modelId="{D4DCEBE4-D5B6-49E4-A50D-29C196B2AF4B}" type="presOf" srcId="{FAD32998-FFBA-4774-9E13-2583650E2A94}" destId="{9826B982-0F86-4A25-B574-E1E54CC5E458}" srcOrd="0" destOrd="0" presId="urn:microsoft.com/office/officeart/2005/8/layout/radial1"/>
    <dgm:cxn modelId="{E3727CBE-2876-4251-890C-67A3ACD66D67}" type="presOf" srcId="{1EE9665C-E00B-4B3F-AF93-5B9DD5E487DE}" destId="{DE2B715A-4616-4A27-AAAC-53EE1144E2AF}" srcOrd="0" destOrd="0" presId="urn:microsoft.com/office/officeart/2005/8/layout/radial1"/>
    <dgm:cxn modelId="{BEAD01D2-84D5-4ED3-BEF1-E6C5BE73D014}" type="presOf" srcId="{213DCD7E-9F64-4E52-A213-C12EB545BAF3}" destId="{F10E7344-641B-4C34-A33A-99E24B570F68}" srcOrd="0" destOrd="0" presId="urn:microsoft.com/office/officeart/2005/8/layout/radial1"/>
    <dgm:cxn modelId="{F0014C8D-F1B4-4FE9-AC0C-232BC4799C4E}" type="presOf" srcId="{15C38625-38FE-496C-9C67-F486E7F23F33}" destId="{460624A4-859A-44DD-A288-4375D0AAAE14}" srcOrd="0" destOrd="0" presId="urn:microsoft.com/office/officeart/2005/8/layout/radial1"/>
    <dgm:cxn modelId="{6829A523-E797-494A-944C-7622712502AF}" type="presOf" srcId="{78AE17C7-2270-478C-B47D-3044A59DD096}" destId="{30DA6C89-8890-4B70-81D7-A9EF66D5EF5F}" srcOrd="1" destOrd="0" presId="urn:microsoft.com/office/officeart/2005/8/layout/radial1"/>
    <dgm:cxn modelId="{C367F6F7-E771-4C71-B340-5A17A9D6A1A2}" type="presOf" srcId="{78AE17C7-2270-478C-B47D-3044A59DD096}" destId="{2874921A-AB7A-44F8-BA66-EE39120E0721}" srcOrd="0" destOrd="0" presId="urn:microsoft.com/office/officeart/2005/8/layout/radial1"/>
    <dgm:cxn modelId="{820BF784-3691-45B6-BB0F-309B7CE6A637}" type="presOf" srcId="{F08EDBAB-7789-4EA8-8DCD-F0EC6FEC1A01}" destId="{1FD53326-3406-4C66-82B7-FB2A8EF3C6F6}" srcOrd="0" destOrd="0" presId="urn:microsoft.com/office/officeart/2005/8/layout/radial1"/>
    <dgm:cxn modelId="{58A715B0-0471-4878-AAF4-59A1F2270323}" srcId="{1EE9665C-E00B-4B3F-AF93-5B9DD5E487DE}" destId="{F9277755-DB93-4628-BB7A-E669DE63F89B}" srcOrd="1" destOrd="0" parTransId="{78AE17C7-2270-478C-B47D-3044A59DD096}" sibTransId="{3017EE3F-4226-4117-9426-A6A88DCB63E0}"/>
    <dgm:cxn modelId="{DD6CADEB-68A7-4939-B02A-03235CBA08A0}" srcId="{9D5F3443-35AB-4014-AAD7-F5755254A909}" destId="{1EE9665C-E00B-4B3F-AF93-5B9DD5E487DE}" srcOrd="0" destOrd="0" parTransId="{0584DC92-0DF4-49C1-B9BF-243409790172}" sibTransId="{C005BAE5-89D9-48EB-AA7A-09520CE37753}"/>
    <dgm:cxn modelId="{F7E3E28D-DBC9-4DC2-9997-DE0AE4365061}" srcId="{1EE9665C-E00B-4B3F-AF93-5B9DD5E487DE}" destId="{F08EDBAB-7789-4EA8-8DCD-F0EC6FEC1A01}" srcOrd="6" destOrd="0" parTransId="{67A76D0D-112E-43D6-9F8A-3DC3C11F7BD4}" sibTransId="{1F250683-CDB0-4008-88E8-4386768F6FCB}"/>
    <dgm:cxn modelId="{A94F041F-3F7C-4B1A-8F80-F7CE102D1439}" type="presOf" srcId="{C90E5E26-E519-4CE9-8199-385DA7E86B4D}" destId="{B41CC454-A896-4E20-A7F4-D199439CD307}" srcOrd="1" destOrd="0" presId="urn:microsoft.com/office/officeart/2005/8/layout/radial1"/>
    <dgm:cxn modelId="{EB9F81B0-F5E6-4A0B-BA50-11920755F36E}" srcId="{1EE9665C-E00B-4B3F-AF93-5B9DD5E487DE}" destId="{EEBBA2DA-7CC4-4F8F-A81F-7241058C137B}" srcOrd="3" destOrd="0" parTransId="{C0A13E0B-EE2F-4FB9-910E-0A85E5FBBD6D}" sibTransId="{16F71F38-5BA6-4AD1-AF29-572706BBD7F6}"/>
    <dgm:cxn modelId="{C8B27F24-7575-4C9A-8C79-84D116C6082A}" type="presOf" srcId="{D450B326-574B-44B0-8824-4648530BD7CD}" destId="{C624D33A-CA63-4727-89E2-CD69FA553F34}" srcOrd="1" destOrd="0" presId="urn:microsoft.com/office/officeart/2005/8/layout/radial1"/>
    <dgm:cxn modelId="{A14FB0CE-A254-4A26-AA1F-C085DFB6B113}" srcId="{1EE9665C-E00B-4B3F-AF93-5B9DD5E487DE}" destId="{213DCD7E-9F64-4E52-A213-C12EB545BAF3}" srcOrd="4" destOrd="0" parTransId="{62B1C877-A132-4004-94E8-7983574BCB15}" sibTransId="{7A86B5BE-4631-4697-852B-98C73B798C42}"/>
    <dgm:cxn modelId="{FD272458-EC12-4D76-A040-B62CBC6E10B9}" srcId="{1EE9665C-E00B-4B3F-AF93-5B9DD5E487DE}" destId="{FAD32998-FFBA-4774-9E13-2583650E2A94}" srcOrd="5" destOrd="0" parTransId="{708BFCB4-5715-4A44-B601-5A6B97FE880F}" sibTransId="{2D920D20-029F-4C0B-85BA-A4FC837D7946}"/>
    <dgm:cxn modelId="{0FDC9763-A5BF-4E97-B1DA-E933A2CC7F04}" srcId="{1EE9665C-E00B-4B3F-AF93-5B9DD5E487DE}" destId="{15C38625-38FE-496C-9C67-F486E7F23F33}" srcOrd="0" destOrd="0" parTransId="{820201C9-A93B-4486-8185-AA0551FCD582}" sibTransId="{ED0C315A-A922-4BF3-B3EB-40BF96FB75E7}"/>
    <dgm:cxn modelId="{FC8E1E1D-A0B4-46ED-9E9D-ED8DD0DF2A1B}" type="presOf" srcId="{C0A13E0B-EE2F-4FB9-910E-0A85E5FBBD6D}" destId="{DAD6AD86-50AC-4288-877F-ABEA3FEF7396}" srcOrd="0" destOrd="0" presId="urn:microsoft.com/office/officeart/2005/8/layout/radial1"/>
    <dgm:cxn modelId="{C2D4A3A5-E783-4630-95E7-70C7F87EE2DA}" type="presOf" srcId="{708BFCB4-5715-4A44-B601-5A6B97FE880F}" destId="{AD10E300-E53F-4E3C-8B31-076DBFFD445D}" srcOrd="1" destOrd="0" presId="urn:microsoft.com/office/officeart/2005/8/layout/radial1"/>
    <dgm:cxn modelId="{DFEA959B-9BBC-4794-A1BD-5A58A0C85692}" type="presOf" srcId="{67A76D0D-112E-43D6-9F8A-3DC3C11F7BD4}" destId="{A91B70F8-A5F3-4A60-A244-08AF16721FD9}" srcOrd="1" destOrd="0" presId="urn:microsoft.com/office/officeart/2005/8/layout/radial1"/>
    <dgm:cxn modelId="{F764DDBC-F7E6-4F14-86FC-87F1BB256023}" type="presOf" srcId="{C0A13E0B-EE2F-4FB9-910E-0A85E5FBBD6D}" destId="{630958E2-D577-4FD6-A74F-66C7BD5DEE24}" srcOrd="1" destOrd="0" presId="urn:microsoft.com/office/officeart/2005/8/layout/radial1"/>
    <dgm:cxn modelId="{618B1CAD-2921-4048-AD79-B3BE0E6AEABA}" type="presOf" srcId="{62B1C877-A132-4004-94E8-7983574BCB15}" destId="{43A0D167-3785-4467-891B-C9DCBD673637}" srcOrd="0" destOrd="0" presId="urn:microsoft.com/office/officeart/2005/8/layout/radial1"/>
    <dgm:cxn modelId="{AFF37375-8761-45AE-88E4-9A4629BD96FD}" type="presOf" srcId="{708BFCB4-5715-4A44-B601-5A6B97FE880F}" destId="{1EF9B7F8-3D4F-4B02-88E9-C98547E30DBE}" srcOrd="0" destOrd="0" presId="urn:microsoft.com/office/officeart/2005/8/layout/radial1"/>
    <dgm:cxn modelId="{E17C2740-529D-483A-90E7-30E501F9D0CC}" type="presOf" srcId="{C90E5E26-E519-4CE9-8199-385DA7E86B4D}" destId="{7D32E566-F301-4B12-9D0F-5044E31F909B}" srcOrd="0" destOrd="0" presId="urn:microsoft.com/office/officeart/2005/8/layout/radial1"/>
    <dgm:cxn modelId="{6E2FC2A2-7111-45F2-83D4-21D65039F7DD}" type="presOf" srcId="{65BDC22E-03D6-4F66-BAFD-CB583C24D12D}" destId="{DB85439A-E632-499D-B331-2D0DAEFB9734}" srcOrd="0" destOrd="0" presId="urn:microsoft.com/office/officeart/2005/8/layout/radial1"/>
    <dgm:cxn modelId="{95F8BEA8-0E02-49C2-AD45-134ECF6850A3}" type="presOf" srcId="{F9277755-DB93-4628-BB7A-E669DE63F89B}" destId="{E5878133-8675-4FD5-8987-8F18B6B20FDC}" srcOrd="0" destOrd="0" presId="urn:microsoft.com/office/officeart/2005/8/layout/radial1"/>
    <dgm:cxn modelId="{27E3F91B-FEF4-4661-828F-FBC4683FAC23}" srcId="{1EE9665C-E00B-4B3F-AF93-5B9DD5E487DE}" destId="{F3562DB3-A073-44FB-AB09-38EFFF985A05}" srcOrd="7" destOrd="0" parTransId="{C90E5E26-E519-4CE9-8199-385DA7E86B4D}" sibTransId="{F5F5C145-8A59-420D-98B8-0BE974D457A6}"/>
    <dgm:cxn modelId="{9306E102-A5E3-4594-97C1-B9E7D4D4D247}" type="presOf" srcId="{62B1C877-A132-4004-94E8-7983574BCB15}" destId="{0287469C-CDDB-4C91-BE8E-5912A0A6AA5A}" srcOrd="1" destOrd="0" presId="urn:microsoft.com/office/officeart/2005/8/layout/radial1"/>
    <dgm:cxn modelId="{8719A944-2534-40A5-ADCC-BC1861846C9D}" type="presOf" srcId="{9D5F3443-35AB-4014-AAD7-F5755254A909}" destId="{6A2DEFFB-FDA7-48EB-BAC4-DC4DABD88B4C}" srcOrd="0" destOrd="0" presId="urn:microsoft.com/office/officeart/2005/8/layout/radial1"/>
    <dgm:cxn modelId="{631A446F-2671-44B3-B72B-73AB774EA18D}" type="presOf" srcId="{67A76D0D-112E-43D6-9F8A-3DC3C11F7BD4}" destId="{AB6127C9-8301-4600-A720-63C346CD5500}" srcOrd="0" destOrd="0" presId="urn:microsoft.com/office/officeart/2005/8/layout/radial1"/>
    <dgm:cxn modelId="{80F3A5D5-41EE-4B25-808E-CDBED9580854}" srcId="{1EE9665C-E00B-4B3F-AF93-5B9DD5E487DE}" destId="{65BDC22E-03D6-4F66-BAFD-CB583C24D12D}" srcOrd="2" destOrd="0" parTransId="{D450B326-574B-44B0-8824-4648530BD7CD}" sibTransId="{03A7BB3C-D15B-4F97-A70D-0D64FC032351}"/>
    <dgm:cxn modelId="{F558027A-0ACA-4CA7-920A-BD6ECB7AEF03}" type="presOf" srcId="{D450B326-574B-44B0-8824-4648530BD7CD}" destId="{941C81BD-0F4A-459C-AA24-8B6FF4B54273}" srcOrd="0" destOrd="0" presId="urn:microsoft.com/office/officeart/2005/8/layout/radial1"/>
    <dgm:cxn modelId="{1ACACA81-64EB-4330-B57E-4A684953B80C}" type="presOf" srcId="{F3562DB3-A073-44FB-AB09-38EFFF985A05}" destId="{61DA44ED-3C98-4E1F-A35B-69A8AAA73799}" srcOrd="0" destOrd="0" presId="urn:microsoft.com/office/officeart/2005/8/layout/radial1"/>
    <dgm:cxn modelId="{0B1FA9A4-DA99-4BCE-9C81-F4C980C80A9C}" type="presOf" srcId="{EEBBA2DA-7CC4-4F8F-A81F-7241058C137B}" destId="{B0B900AB-D4D4-4D2A-8D0A-A8BC0F6222C4}" srcOrd="0" destOrd="0" presId="urn:microsoft.com/office/officeart/2005/8/layout/radial1"/>
    <dgm:cxn modelId="{D16659D7-4AFB-4324-856A-618A81B07D0C}" type="presOf" srcId="{820201C9-A93B-4486-8185-AA0551FCD582}" destId="{37E300F2-CE73-4E11-82DF-15CAB703DD59}" srcOrd="0" destOrd="0" presId="urn:microsoft.com/office/officeart/2005/8/layout/radial1"/>
    <dgm:cxn modelId="{9E12B87A-1C21-47E2-AC0C-1EF78CC1C873}" type="presOf" srcId="{820201C9-A93B-4486-8185-AA0551FCD582}" destId="{F43F46ED-2CB5-4859-8D04-BA4403AC4E04}" srcOrd="1" destOrd="0" presId="urn:microsoft.com/office/officeart/2005/8/layout/radial1"/>
    <dgm:cxn modelId="{D2500343-62E8-46FC-9B95-6586052E53CC}" type="presParOf" srcId="{6A2DEFFB-FDA7-48EB-BAC4-DC4DABD88B4C}" destId="{DE2B715A-4616-4A27-AAAC-53EE1144E2AF}" srcOrd="0" destOrd="0" presId="urn:microsoft.com/office/officeart/2005/8/layout/radial1"/>
    <dgm:cxn modelId="{6B5400FE-A403-4621-805B-004E164D6AF0}" type="presParOf" srcId="{6A2DEFFB-FDA7-48EB-BAC4-DC4DABD88B4C}" destId="{37E300F2-CE73-4E11-82DF-15CAB703DD59}" srcOrd="1" destOrd="0" presId="urn:microsoft.com/office/officeart/2005/8/layout/radial1"/>
    <dgm:cxn modelId="{DB735E64-881B-47DE-A658-6FE7CEE4C2C0}" type="presParOf" srcId="{37E300F2-CE73-4E11-82DF-15CAB703DD59}" destId="{F43F46ED-2CB5-4859-8D04-BA4403AC4E04}" srcOrd="0" destOrd="0" presId="urn:microsoft.com/office/officeart/2005/8/layout/radial1"/>
    <dgm:cxn modelId="{B7325B82-46F0-4F08-A67D-2FF3BF8C8C55}" type="presParOf" srcId="{6A2DEFFB-FDA7-48EB-BAC4-DC4DABD88B4C}" destId="{460624A4-859A-44DD-A288-4375D0AAAE14}" srcOrd="2" destOrd="0" presId="urn:microsoft.com/office/officeart/2005/8/layout/radial1"/>
    <dgm:cxn modelId="{684600F6-4A58-4468-B629-B3FF3DE730B4}" type="presParOf" srcId="{6A2DEFFB-FDA7-48EB-BAC4-DC4DABD88B4C}" destId="{2874921A-AB7A-44F8-BA66-EE39120E0721}" srcOrd="3" destOrd="0" presId="urn:microsoft.com/office/officeart/2005/8/layout/radial1"/>
    <dgm:cxn modelId="{D96CCDDA-2F22-4B02-91A2-9D59EE027F1C}" type="presParOf" srcId="{2874921A-AB7A-44F8-BA66-EE39120E0721}" destId="{30DA6C89-8890-4B70-81D7-A9EF66D5EF5F}" srcOrd="0" destOrd="0" presId="urn:microsoft.com/office/officeart/2005/8/layout/radial1"/>
    <dgm:cxn modelId="{7A3EC63D-B26C-4434-8DCF-A811C2F6A9BC}" type="presParOf" srcId="{6A2DEFFB-FDA7-48EB-BAC4-DC4DABD88B4C}" destId="{E5878133-8675-4FD5-8987-8F18B6B20FDC}" srcOrd="4" destOrd="0" presId="urn:microsoft.com/office/officeart/2005/8/layout/radial1"/>
    <dgm:cxn modelId="{70B83D6D-5B28-441A-BFD2-5568E3512C63}" type="presParOf" srcId="{6A2DEFFB-FDA7-48EB-BAC4-DC4DABD88B4C}" destId="{941C81BD-0F4A-459C-AA24-8B6FF4B54273}" srcOrd="5" destOrd="0" presId="urn:microsoft.com/office/officeart/2005/8/layout/radial1"/>
    <dgm:cxn modelId="{5D72E62E-F62F-426D-AF48-5DABE58F9680}" type="presParOf" srcId="{941C81BD-0F4A-459C-AA24-8B6FF4B54273}" destId="{C624D33A-CA63-4727-89E2-CD69FA553F34}" srcOrd="0" destOrd="0" presId="urn:microsoft.com/office/officeart/2005/8/layout/radial1"/>
    <dgm:cxn modelId="{C00CA2E9-6CBE-4C7D-8C21-48BF374C480D}" type="presParOf" srcId="{6A2DEFFB-FDA7-48EB-BAC4-DC4DABD88B4C}" destId="{DB85439A-E632-499D-B331-2D0DAEFB9734}" srcOrd="6" destOrd="0" presId="urn:microsoft.com/office/officeart/2005/8/layout/radial1"/>
    <dgm:cxn modelId="{419DAFDF-77BB-442F-BBD8-A0B40D2CB2FF}" type="presParOf" srcId="{6A2DEFFB-FDA7-48EB-BAC4-DC4DABD88B4C}" destId="{DAD6AD86-50AC-4288-877F-ABEA3FEF7396}" srcOrd="7" destOrd="0" presId="urn:microsoft.com/office/officeart/2005/8/layout/radial1"/>
    <dgm:cxn modelId="{CC60623C-901B-488C-87FF-5CFAE72D1827}" type="presParOf" srcId="{DAD6AD86-50AC-4288-877F-ABEA3FEF7396}" destId="{630958E2-D577-4FD6-A74F-66C7BD5DEE24}" srcOrd="0" destOrd="0" presId="urn:microsoft.com/office/officeart/2005/8/layout/radial1"/>
    <dgm:cxn modelId="{DC108CE1-AC45-4150-A6DA-23EE613EB9EA}" type="presParOf" srcId="{6A2DEFFB-FDA7-48EB-BAC4-DC4DABD88B4C}" destId="{B0B900AB-D4D4-4D2A-8D0A-A8BC0F6222C4}" srcOrd="8" destOrd="0" presId="urn:microsoft.com/office/officeart/2005/8/layout/radial1"/>
    <dgm:cxn modelId="{1165756D-0179-49A5-B532-F294FB41C494}" type="presParOf" srcId="{6A2DEFFB-FDA7-48EB-BAC4-DC4DABD88B4C}" destId="{43A0D167-3785-4467-891B-C9DCBD673637}" srcOrd="9" destOrd="0" presId="urn:microsoft.com/office/officeart/2005/8/layout/radial1"/>
    <dgm:cxn modelId="{5D0407CE-5389-41C4-9929-72B96C33BEF5}" type="presParOf" srcId="{43A0D167-3785-4467-891B-C9DCBD673637}" destId="{0287469C-CDDB-4C91-BE8E-5912A0A6AA5A}" srcOrd="0" destOrd="0" presId="urn:microsoft.com/office/officeart/2005/8/layout/radial1"/>
    <dgm:cxn modelId="{74DA5F0B-1350-45FB-B8F8-103B0396A1A2}" type="presParOf" srcId="{6A2DEFFB-FDA7-48EB-BAC4-DC4DABD88B4C}" destId="{F10E7344-641B-4C34-A33A-99E24B570F68}" srcOrd="10" destOrd="0" presId="urn:microsoft.com/office/officeart/2005/8/layout/radial1"/>
    <dgm:cxn modelId="{0C6AD455-4EA4-49EC-95BD-F525E4595D63}" type="presParOf" srcId="{6A2DEFFB-FDA7-48EB-BAC4-DC4DABD88B4C}" destId="{1EF9B7F8-3D4F-4B02-88E9-C98547E30DBE}" srcOrd="11" destOrd="0" presId="urn:microsoft.com/office/officeart/2005/8/layout/radial1"/>
    <dgm:cxn modelId="{7D396FD3-2AFD-4EA3-BCA1-05E7BBFCA088}" type="presParOf" srcId="{1EF9B7F8-3D4F-4B02-88E9-C98547E30DBE}" destId="{AD10E300-E53F-4E3C-8B31-076DBFFD445D}" srcOrd="0" destOrd="0" presId="urn:microsoft.com/office/officeart/2005/8/layout/radial1"/>
    <dgm:cxn modelId="{D1B6DFF9-95A8-4F8E-9E6B-FF46303CE7C3}" type="presParOf" srcId="{6A2DEFFB-FDA7-48EB-BAC4-DC4DABD88B4C}" destId="{9826B982-0F86-4A25-B574-E1E54CC5E458}" srcOrd="12" destOrd="0" presId="urn:microsoft.com/office/officeart/2005/8/layout/radial1"/>
    <dgm:cxn modelId="{DB89C8CE-13F2-4C96-B54B-7B8AA6E7B542}" type="presParOf" srcId="{6A2DEFFB-FDA7-48EB-BAC4-DC4DABD88B4C}" destId="{AB6127C9-8301-4600-A720-63C346CD5500}" srcOrd="13" destOrd="0" presId="urn:microsoft.com/office/officeart/2005/8/layout/radial1"/>
    <dgm:cxn modelId="{BB1D3801-EE72-4C53-AEB2-F9A9456C2385}" type="presParOf" srcId="{AB6127C9-8301-4600-A720-63C346CD5500}" destId="{A91B70F8-A5F3-4A60-A244-08AF16721FD9}" srcOrd="0" destOrd="0" presId="urn:microsoft.com/office/officeart/2005/8/layout/radial1"/>
    <dgm:cxn modelId="{7821B3EE-4D31-4140-8EA6-75A7FE5A001E}" type="presParOf" srcId="{6A2DEFFB-FDA7-48EB-BAC4-DC4DABD88B4C}" destId="{1FD53326-3406-4C66-82B7-FB2A8EF3C6F6}" srcOrd="14" destOrd="0" presId="urn:microsoft.com/office/officeart/2005/8/layout/radial1"/>
    <dgm:cxn modelId="{0C418B7A-B169-464E-815E-2B94B2DB72C0}" type="presParOf" srcId="{6A2DEFFB-FDA7-48EB-BAC4-DC4DABD88B4C}" destId="{7D32E566-F301-4B12-9D0F-5044E31F909B}" srcOrd="15" destOrd="0" presId="urn:microsoft.com/office/officeart/2005/8/layout/radial1"/>
    <dgm:cxn modelId="{9E1E42E6-427B-4975-A868-229FA10586A8}" type="presParOf" srcId="{7D32E566-F301-4B12-9D0F-5044E31F909B}" destId="{B41CC454-A896-4E20-A7F4-D199439CD307}" srcOrd="0" destOrd="0" presId="urn:microsoft.com/office/officeart/2005/8/layout/radial1"/>
    <dgm:cxn modelId="{2416A656-1AF5-466E-B687-6DA38E89E3FB}" type="presParOf" srcId="{6A2DEFFB-FDA7-48EB-BAC4-DC4DABD88B4C}" destId="{61DA44ED-3C98-4E1F-A35B-69A8AAA73799}"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9B685-2914-4E80-9F51-7EE36FA492FA}" type="datetimeFigureOut">
              <a:rPr lang="tr-TR" smtClean="0"/>
              <a:t>27.09.2025</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8B5352-F4D6-40BD-9082-0067CCDA6ADE}" type="slidenum">
              <a:rPr lang="tr-TR" smtClean="0"/>
              <a:t>‹#›</a:t>
            </a:fld>
            <a:endParaRPr lang="tr-TR"/>
          </a:p>
        </p:txBody>
      </p:sp>
    </p:spTree>
    <p:extLst>
      <p:ext uri="{BB962C8B-B14F-4D97-AF65-F5344CB8AC3E}">
        <p14:creationId xmlns:p14="http://schemas.microsoft.com/office/powerpoint/2010/main" val="309461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fld id="{7C05692B-A795-4FE1-A8EF-D1882E348514}" type="slidenum">
              <a:rPr lang="en-US" altLang="de-DE" sz="1200" smtClean="0"/>
              <a:pPr/>
              <a:t>3</a:t>
            </a:fld>
            <a:endParaRPr lang="en-US" altLang="de-DE"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panose="02020603050405020304" pitchFamily="18" charset="0"/>
              </a:rPr>
              <a:t>Example external:</a:t>
            </a:r>
          </a:p>
          <a:p>
            <a:r>
              <a:rPr lang="en-US" altLang="en-US" smtClean="0">
                <a:latin typeface="Times" panose="02020603050405020304" pitchFamily="18" charset="0"/>
              </a:rPr>
              <a:t>Now: World full of poverty (</a:t>
            </a:r>
            <a:r>
              <a:rPr lang="ar-SA" altLang="en-US" smtClean="0">
                <a:latin typeface="Times" panose="02020603050405020304" pitchFamily="18" charset="0"/>
              </a:rPr>
              <a:t>عالم يملأه الفقر والعوز </a:t>
            </a:r>
            <a:r>
              <a:rPr lang="en-US" altLang="en-US" smtClean="0">
                <a:latin typeface="Times" panose="02020603050405020304" pitchFamily="18" charset="0"/>
              </a:rPr>
              <a:t>)</a:t>
            </a:r>
          </a:p>
          <a:p>
            <a:r>
              <a:rPr lang="en-US" altLang="en-US" smtClean="0">
                <a:latin typeface="Times" panose="02020603050405020304" pitchFamily="18" charset="0"/>
              </a:rPr>
              <a:t>Tomorrow: A just world without poverty </a:t>
            </a:r>
            <a:r>
              <a:rPr lang="ar-SA" altLang="en-US" smtClean="0">
                <a:latin typeface="Times" panose="02020603050405020304" pitchFamily="18" charset="0"/>
              </a:rPr>
              <a:t>(عالم عادل خال من الفقر)</a:t>
            </a:r>
            <a:endParaRPr lang="en-US" altLang="en-US" smtClean="0">
              <a:latin typeface="Times" panose="02020603050405020304" pitchFamily="18" charset="0"/>
            </a:endParaRPr>
          </a:p>
          <a:p>
            <a:r>
              <a:rPr lang="en-US" altLang="en-US" smtClean="0">
                <a:latin typeface="Times" panose="02020603050405020304" pitchFamily="18" charset="0"/>
              </a:rPr>
              <a:t>Mission: To create lasting solutions to poverty, hunger, and social injustice</a:t>
            </a:r>
            <a:r>
              <a:rPr lang="ar-SA" altLang="en-US" smtClean="0">
                <a:latin typeface="Times" panose="02020603050405020304" pitchFamily="18" charset="0"/>
              </a:rPr>
              <a:t> (إيجاد حلول دائمة للفقر والجوع و الظلم الاجتماعي)</a:t>
            </a:r>
          </a:p>
          <a:p>
            <a:r>
              <a:rPr lang="en-US" altLang="en-US" smtClean="0">
                <a:latin typeface="Times" panose="02020603050405020304" pitchFamily="18" charset="0"/>
              </a:rPr>
              <a:t>Strategy: </a:t>
            </a:r>
            <a:r>
              <a:rPr lang="ar-SA" altLang="en-US" smtClean="0">
                <a:latin typeface="Times" panose="02020603050405020304" pitchFamily="18" charset="0"/>
              </a:rPr>
              <a:t>قوانين, فرص عمل ... </a:t>
            </a:r>
          </a:p>
          <a:p>
            <a:endParaRPr lang="ar-SA" altLang="en-US" smtClean="0">
              <a:latin typeface="Times" panose="02020603050405020304" pitchFamily="18" charset="0"/>
            </a:endParaRPr>
          </a:p>
          <a:p>
            <a:r>
              <a:rPr lang="en-US" altLang="en-US" smtClean="0">
                <a:latin typeface="Times" panose="02020603050405020304" pitchFamily="18" charset="0"/>
              </a:rPr>
              <a:t>Example internal (private sector):</a:t>
            </a:r>
          </a:p>
          <a:p>
            <a:r>
              <a:rPr lang="en-US" altLang="en-US" smtClean="0">
                <a:latin typeface="Times" panose="02020603050405020304" pitchFamily="18" charset="0"/>
              </a:rPr>
              <a:t>Now: </a:t>
            </a:r>
          </a:p>
          <a:p>
            <a:r>
              <a:rPr lang="en-US" altLang="en-US" smtClean="0">
                <a:latin typeface="Times" panose="02020603050405020304" pitchFamily="18" charset="0"/>
              </a:rPr>
              <a:t>Tomorrow: </a:t>
            </a:r>
            <a:r>
              <a:rPr lang="ar-SA" altLang="en-US" smtClean="0">
                <a:latin typeface="Times" panose="02020603050405020304" pitchFamily="18" charset="0"/>
              </a:rPr>
              <a:t>شركة رائدة في مجال تصنيع المواد الغذائية في لبنان والعالم العربي </a:t>
            </a:r>
          </a:p>
          <a:p>
            <a:pPr rtl="1"/>
            <a:r>
              <a:rPr lang="ar-SA" altLang="en-US" smtClean="0">
                <a:latin typeface="Times" panose="02020603050405020304" pitchFamily="18" charset="0"/>
              </a:rPr>
              <a:t>تقديم منتجات ذات جودة عالية بأسعار تنافسية </a:t>
            </a:r>
            <a:r>
              <a:rPr lang="en-US" altLang="en-US" smtClean="0">
                <a:latin typeface="Times" panose="02020603050405020304" pitchFamily="18" charset="0"/>
              </a:rPr>
              <a:t>Mission:</a:t>
            </a:r>
            <a:r>
              <a:rPr lang="ar-SA" altLang="en-US" smtClean="0">
                <a:latin typeface="Times" panose="02020603050405020304" pitchFamily="18" charset="0"/>
              </a:rPr>
              <a:t> </a:t>
            </a:r>
            <a:endParaRPr lang="en-US" altLang="en-US" smtClean="0">
              <a:latin typeface="Times" panose="02020603050405020304" pitchFamily="18" charset="0"/>
            </a:endParaRPr>
          </a:p>
          <a:p>
            <a:endParaRPr lang="en-US" altLang="en-US" smtClean="0">
              <a:latin typeface="Times" panose="02020603050405020304" pitchFamily="18" charset="0"/>
            </a:endParaRPr>
          </a:p>
        </p:txBody>
      </p:sp>
    </p:spTree>
    <p:extLst>
      <p:ext uri="{BB962C8B-B14F-4D97-AF65-F5344CB8AC3E}">
        <p14:creationId xmlns:p14="http://schemas.microsoft.com/office/powerpoint/2010/main" val="226370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C05692B-A795-4FE1-A8EF-D1882E348514}" type="slidenum">
              <a:rPr kumimoji="0" lang="en-US" altLang="de-DE"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de-DE"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panose="02020603050405020304" pitchFamily="18" charset="0"/>
              </a:rPr>
              <a:t>Example external:</a:t>
            </a:r>
          </a:p>
          <a:p>
            <a:r>
              <a:rPr lang="en-US" altLang="en-US" smtClean="0">
                <a:latin typeface="Times" panose="02020603050405020304" pitchFamily="18" charset="0"/>
              </a:rPr>
              <a:t>Now: World full of poverty (</a:t>
            </a:r>
            <a:r>
              <a:rPr lang="ar-SA" altLang="en-US" smtClean="0">
                <a:latin typeface="Times" panose="02020603050405020304" pitchFamily="18" charset="0"/>
              </a:rPr>
              <a:t>عالم يملأه الفقر والعوز </a:t>
            </a:r>
            <a:r>
              <a:rPr lang="en-US" altLang="en-US" smtClean="0">
                <a:latin typeface="Times" panose="02020603050405020304" pitchFamily="18" charset="0"/>
              </a:rPr>
              <a:t>)</a:t>
            </a:r>
          </a:p>
          <a:p>
            <a:r>
              <a:rPr lang="en-US" altLang="en-US" smtClean="0">
                <a:latin typeface="Times" panose="02020603050405020304" pitchFamily="18" charset="0"/>
              </a:rPr>
              <a:t>Tomorrow: A just world without poverty </a:t>
            </a:r>
            <a:r>
              <a:rPr lang="ar-SA" altLang="en-US" smtClean="0">
                <a:latin typeface="Times" panose="02020603050405020304" pitchFamily="18" charset="0"/>
              </a:rPr>
              <a:t>(عالم عادل خال من الفقر)</a:t>
            </a:r>
            <a:endParaRPr lang="en-US" altLang="en-US" smtClean="0">
              <a:latin typeface="Times" panose="02020603050405020304" pitchFamily="18" charset="0"/>
            </a:endParaRPr>
          </a:p>
          <a:p>
            <a:r>
              <a:rPr lang="en-US" altLang="en-US" smtClean="0">
                <a:latin typeface="Times" panose="02020603050405020304" pitchFamily="18" charset="0"/>
              </a:rPr>
              <a:t>Mission: To create lasting solutions to poverty, hunger, and social injustice</a:t>
            </a:r>
            <a:r>
              <a:rPr lang="ar-SA" altLang="en-US" smtClean="0">
                <a:latin typeface="Times" panose="02020603050405020304" pitchFamily="18" charset="0"/>
              </a:rPr>
              <a:t> (إيجاد حلول دائمة للفقر والجوع و الظلم الاجتماعي)</a:t>
            </a:r>
          </a:p>
          <a:p>
            <a:r>
              <a:rPr lang="en-US" altLang="en-US" smtClean="0">
                <a:latin typeface="Times" panose="02020603050405020304" pitchFamily="18" charset="0"/>
              </a:rPr>
              <a:t>Strategy: </a:t>
            </a:r>
            <a:r>
              <a:rPr lang="ar-SA" altLang="en-US" smtClean="0">
                <a:latin typeface="Times" panose="02020603050405020304" pitchFamily="18" charset="0"/>
              </a:rPr>
              <a:t>قوانين, فرص عمل ... </a:t>
            </a:r>
          </a:p>
          <a:p>
            <a:endParaRPr lang="ar-SA" altLang="en-US" smtClean="0">
              <a:latin typeface="Times" panose="02020603050405020304" pitchFamily="18" charset="0"/>
            </a:endParaRPr>
          </a:p>
          <a:p>
            <a:r>
              <a:rPr lang="en-US" altLang="en-US" smtClean="0">
                <a:latin typeface="Times" panose="02020603050405020304" pitchFamily="18" charset="0"/>
              </a:rPr>
              <a:t>Example internal (private sector):</a:t>
            </a:r>
          </a:p>
          <a:p>
            <a:r>
              <a:rPr lang="en-US" altLang="en-US" smtClean="0">
                <a:latin typeface="Times" panose="02020603050405020304" pitchFamily="18" charset="0"/>
              </a:rPr>
              <a:t>Now: </a:t>
            </a:r>
          </a:p>
          <a:p>
            <a:r>
              <a:rPr lang="en-US" altLang="en-US" smtClean="0">
                <a:latin typeface="Times" panose="02020603050405020304" pitchFamily="18" charset="0"/>
              </a:rPr>
              <a:t>Tomorrow: </a:t>
            </a:r>
            <a:r>
              <a:rPr lang="ar-SA" altLang="en-US" smtClean="0">
                <a:latin typeface="Times" panose="02020603050405020304" pitchFamily="18" charset="0"/>
              </a:rPr>
              <a:t>شركة رائدة في مجال تصنيع المواد الغذائية في لبنان والعالم العربي </a:t>
            </a:r>
          </a:p>
          <a:p>
            <a:pPr rtl="1"/>
            <a:r>
              <a:rPr lang="ar-SA" altLang="en-US" smtClean="0">
                <a:latin typeface="Times" panose="02020603050405020304" pitchFamily="18" charset="0"/>
              </a:rPr>
              <a:t>تقديم منتجات ذات جودة عالية بأسعار تنافسية </a:t>
            </a:r>
            <a:r>
              <a:rPr lang="en-US" altLang="en-US" smtClean="0">
                <a:latin typeface="Times" panose="02020603050405020304" pitchFamily="18" charset="0"/>
              </a:rPr>
              <a:t>Mission:</a:t>
            </a:r>
            <a:r>
              <a:rPr lang="ar-SA" altLang="en-US" smtClean="0">
                <a:latin typeface="Times" panose="02020603050405020304" pitchFamily="18" charset="0"/>
              </a:rPr>
              <a:t> </a:t>
            </a:r>
            <a:endParaRPr lang="en-US" altLang="en-US" smtClean="0">
              <a:latin typeface="Times" panose="02020603050405020304" pitchFamily="18" charset="0"/>
            </a:endParaRPr>
          </a:p>
          <a:p>
            <a:endParaRPr lang="en-US" altLang="en-US" smtClean="0">
              <a:latin typeface="Times" panose="02020603050405020304" pitchFamily="18" charset="0"/>
            </a:endParaRPr>
          </a:p>
        </p:txBody>
      </p:sp>
    </p:spTree>
    <p:extLst>
      <p:ext uri="{BB962C8B-B14F-4D97-AF65-F5344CB8AC3E}">
        <p14:creationId xmlns:p14="http://schemas.microsoft.com/office/powerpoint/2010/main" val="286839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C05692B-A795-4FE1-A8EF-D1882E348514}" type="slidenum">
              <a:rPr kumimoji="0" lang="en-US" altLang="de-DE"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de-DE"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panose="02020603050405020304" pitchFamily="18" charset="0"/>
              </a:rPr>
              <a:t>Example external:</a:t>
            </a:r>
          </a:p>
          <a:p>
            <a:r>
              <a:rPr lang="en-US" altLang="en-US" smtClean="0">
                <a:latin typeface="Times" panose="02020603050405020304" pitchFamily="18" charset="0"/>
              </a:rPr>
              <a:t>Now: World full of poverty (</a:t>
            </a:r>
            <a:r>
              <a:rPr lang="ar-SA" altLang="en-US" smtClean="0">
                <a:latin typeface="Times" panose="02020603050405020304" pitchFamily="18" charset="0"/>
              </a:rPr>
              <a:t>عالم يملأه الفقر والعوز </a:t>
            </a:r>
            <a:r>
              <a:rPr lang="en-US" altLang="en-US" smtClean="0">
                <a:latin typeface="Times" panose="02020603050405020304" pitchFamily="18" charset="0"/>
              </a:rPr>
              <a:t>)</a:t>
            </a:r>
          </a:p>
          <a:p>
            <a:r>
              <a:rPr lang="en-US" altLang="en-US" smtClean="0">
                <a:latin typeface="Times" panose="02020603050405020304" pitchFamily="18" charset="0"/>
              </a:rPr>
              <a:t>Tomorrow: A just world without poverty </a:t>
            </a:r>
            <a:r>
              <a:rPr lang="ar-SA" altLang="en-US" smtClean="0">
                <a:latin typeface="Times" panose="02020603050405020304" pitchFamily="18" charset="0"/>
              </a:rPr>
              <a:t>(عالم عادل خال من الفقر)</a:t>
            </a:r>
            <a:endParaRPr lang="en-US" altLang="en-US" smtClean="0">
              <a:latin typeface="Times" panose="02020603050405020304" pitchFamily="18" charset="0"/>
            </a:endParaRPr>
          </a:p>
          <a:p>
            <a:r>
              <a:rPr lang="en-US" altLang="en-US" smtClean="0">
                <a:latin typeface="Times" panose="02020603050405020304" pitchFamily="18" charset="0"/>
              </a:rPr>
              <a:t>Mission: To create lasting solutions to poverty, hunger, and social injustice</a:t>
            </a:r>
            <a:r>
              <a:rPr lang="ar-SA" altLang="en-US" smtClean="0">
                <a:latin typeface="Times" panose="02020603050405020304" pitchFamily="18" charset="0"/>
              </a:rPr>
              <a:t> (إيجاد حلول دائمة للفقر والجوع و الظلم الاجتماعي)</a:t>
            </a:r>
          </a:p>
          <a:p>
            <a:r>
              <a:rPr lang="en-US" altLang="en-US" smtClean="0">
                <a:latin typeface="Times" panose="02020603050405020304" pitchFamily="18" charset="0"/>
              </a:rPr>
              <a:t>Strategy: </a:t>
            </a:r>
            <a:r>
              <a:rPr lang="ar-SA" altLang="en-US" smtClean="0">
                <a:latin typeface="Times" panose="02020603050405020304" pitchFamily="18" charset="0"/>
              </a:rPr>
              <a:t>قوانين, فرص عمل ... </a:t>
            </a:r>
          </a:p>
          <a:p>
            <a:endParaRPr lang="ar-SA" altLang="en-US" smtClean="0">
              <a:latin typeface="Times" panose="02020603050405020304" pitchFamily="18" charset="0"/>
            </a:endParaRPr>
          </a:p>
          <a:p>
            <a:r>
              <a:rPr lang="en-US" altLang="en-US" smtClean="0">
                <a:latin typeface="Times" panose="02020603050405020304" pitchFamily="18" charset="0"/>
              </a:rPr>
              <a:t>Example internal (private sector):</a:t>
            </a:r>
          </a:p>
          <a:p>
            <a:r>
              <a:rPr lang="en-US" altLang="en-US" smtClean="0">
                <a:latin typeface="Times" panose="02020603050405020304" pitchFamily="18" charset="0"/>
              </a:rPr>
              <a:t>Now: </a:t>
            </a:r>
          </a:p>
          <a:p>
            <a:r>
              <a:rPr lang="en-US" altLang="en-US" smtClean="0">
                <a:latin typeface="Times" panose="02020603050405020304" pitchFamily="18" charset="0"/>
              </a:rPr>
              <a:t>Tomorrow: </a:t>
            </a:r>
            <a:r>
              <a:rPr lang="ar-SA" altLang="en-US" smtClean="0">
                <a:latin typeface="Times" panose="02020603050405020304" pitchFamily="18" charset="0"/>
              </a:rPr>
              <a:t>شركة رائدة في مجال تصنيع المواد الغذائية في لبنان والعالم العربي </a:t>
            </a:r>
          </a:p>
          <a:p>
            <a:pPr rtl="1"/>
            <a:r>
              <a:rPr lang="ar-SA" altLang="en-US" smtClean="0">
                <a:latin typeface="Times" panose="02020603050405020304" pitchFamily="18" charset="0"/>
              </a:rPr>
              <a:t>تقديم منتجات ذات جودة عالية بأسعار تنافسية </a:t>
            </a:r>
            <a:r>
              <a:rPr lang="en-US" altLang="en-US" smtClean="0">
                <a:latin typeface="Times" panose="02020603050405020304" pitchFamily="18" charset="0"/>
              </a:rPr>
              <a:t>Mission:</a:t>
            </a:r>
            <a:r>
              <a:rPr lang="ar-SA" altLang="en-US" smtClean="0">
                <a:latin typeface="Times" panose="02020603050405020304" pitchFamily="18" charset="0"/>
              </a:rPr>
              <a:t> </a:t>
            </a:r>
            <a:endParaRPr lang="en-US" altLang="en-US" smtClean="0">
              <a:latin typeface="Times" panose="02020603050405020304" pitchFamily="18" charset="0"/>
            </a:endParaRPr>
          </a:p>
          <a:p>
            <a:endParaRPr lang="en-US" altLang="en-US" smtClean="0">
              <a:latin typeface="Times" panose="02020603050405020304" pitchFamily="18" charset="0"/>
            </a:endParaRPr>
          </a:p>
        </p:txBody>
      </p:sp>
    </p:spTree>
    <p:extLst>
      <p:ext uri="{BB962C8B-B14F-4D97-AF65-F5344CB8AC3E}">
        <p14:creationId xmlns:p14="http://schemas.microsoft.com/office/powerpoint/2010/main" val="1441385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143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fld id="{C788AB5E-48A6-4EE7-B235-19FEA5B12C09}" type="slidenum">
              <a:rPr lang="en-US" altLang="en-US" sz="1200" smtClean="0"/>
              <a:pPr/>
              <a:t>8</a:t>
            </a:fld>
            <a:endParaRPr lang="en-US" altLang="en-US" sz="1200" smtClean="0"/>
          </a:p>
        </p:txBody>
      </p:sp>
    </p:spTree>
    <p:extLst>
      <p:ext uri="{BB962C8B-B14F-4D97-AF65-F5344CB8AC3E}">
        <p14:creationId xmlns:p14="http://schemas.microsoft.com/office/powerpoint/2010/main" val="291276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8B5352-F4D6-40BD-9082-0067CCDA6ADE}" type="slidenum">
              <a:rPr lang="tr-TR" smtClean="0"/>
              <a:t>13</a:t>
            </a:fld>
            <a:endParaRPr lang="tr-TR"/>
          </a:p>
        </p:txBody>
      </p:sp>
    </p:spTree>
    <p:extLst>
      <p:ext uri="{BB962C8B-B14F-4D97-AF65-F5344CB8AC3E}">
        <p14:creationId xmlns:p14="http://schemas.microsoft.com/office/powerpoint/2010/main" val="3925841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B5352-F4D6-40BD-9082-0067CCDA6ADE}"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46475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61FF06AA-00FC-4050-88DE-5F2AA2F569FC}" type="datetimeFigureOut">
              <a:rPr lang="tr-TR" smtClean="0"/>
              <a:t>27.09.2025</a:t>
            </a:fld>
            <a:endParaRPr lang="tr-TR"/>
          </a:p>
        </p:txBody>
      </p:sp>
      <p:sp>
        <p:nvSpPr>
          <p:cNvPr id="5" name="Footer Placeholder 4"/>
          <p:cNvSpPr>
            <a:spLocks noGrp="1"/>
          </p:cNvSpPr>
          <p:nvPr>
            <p:ph type="ftr" sz="quarter" idx="11"/>
          </p:nvPr>
        </p:nvSpPr>
        <p:spPr>
          <a:xfrm>
            <a:off x="3962399" y="5870575"/>
            <a:ext cx="4893958" cy="377825"/>
          </a:xfrm>
        </p:spPr>
        <p:txBody>
          <a:bodyPr/>
          <a:lstStyle/>
          <a:p>
            <a:endParaRPr lang="tr-TR"/>
          </a:p>
        </p:txBody>
      </p:sp>
      <p:sp>
        <p:nvSpPr>
          <p:cNvPr id="6" name="Slide Number Placeholder 5"/>
          <p:cNvSpPr>
            <a:spLocks noGrp="1"/>
          </p:cNvSpPr>
          <p:nvPr>
            <p:ph type="sldNum" sz="quarter" idx="12"/>
          </p:nvPr>
        </p:nvSpPr>
        <p:spPr>
          <a:xfrm>
            <a:off x="10608958" y="5870575"/>
            <a:ext cx="551167" cy="377825"/>
          </a:xfrm>
        </p:spPr>
        <p:txBody>
          <a:bodyPr/>
          <a:lstStyle/>
          <a:p>
            <a:fld id="{2509FC47-E081-4E85-92EE-166573C394D2}" type="slidenum">
              <a:rPr lang="tr-TR" smtClean="0"/>
              <a:t>‹#›</a:t>
            </a:fld>
            <a:endParaRPr lang="tr-TR"/>
          </a:p>
        </p:txBody>
      </p:sp>
    </p:spTree>
    <p:extLst>
      <p:ext uri="{BB962C8B-B14F-4D97-AF65-F5344CB8AC3E}">
        <p14:creationId xmlns:p14="http://schemas.microsoft.com/office/powerpoint/2010/main" val="60178431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1FF06AA-00FC-4050-88DE-5F2AA2F569FC}" type="datetimeFigureOut">
              <a:rPr lang="tr-TR" smtClean="0"/>
              <a:t>27.09.2025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509FC47-E081-4E85-92EE-166573C394D2}" type="slidenum">
              <a:rPr lang="tr-TR" smtClean="0"/>
              <a:t>‹#›</a:t>
            </a:fld>
            <a:endParaRPr lang="tr-TR"/>
          </a:p>
        </p:txBody>
      </p:sp>
    </p:spTree>
    <p:extLst>
      <p:ext uri="{BB962C8B-B14F-4D97-AF65-F5344CB8AC3E}">
        <p14:creationId xmlns:p14="http://schemas.microsoft.com/office/powerpoint/2010/main" val="1512851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FF06AA-00FC-4050-88DE-5F2AA2F569FC}" type="datetimeFigureOut">
              <a:rPr lang="tr-TR" smtClean="0"/>
              <a:t>27.09.2025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509FC47-E081-4E85-92EE-166573C394D2}" type="slidenum">
              <a:rPr lang="tr-TR" smtClean="0"/>
              <a:t>‹#›</a:t>
            </a:fld>
            <a:endParaRPr lang="tr-TR"/>
          </a:p>
        </p:txBody>
      </p:sp>
    </p:spTree>
    <p:extLst>
      <p:ext uri="{BB962C8B-B14F-4D97-AF65-F5344CB8AC3E}">
        <p14:creationId xmlns:p14="http://schemas.microsoft.com/office/powerpoint/2010/main" val="3462867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FF06AA-00FC-4050-88DE-5F2AA2F569FC}" type="datetimeFigureOut">
              <a:rPr lang="tr-TR" smtClean="0"/>
              <a:t>27.09.2025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509FC47-E081-4E85-92EE-166573C394D2}" type="slidenum">
              <a:rPr lang="tr-TR" smtClean="0"/>
              <a:t>‹#›</a:t>
            </a:fld>
            <a:endParaRPr lang="tr-TR"/>
          </a:p>
        </p:txBody>
      </p:sp>
    </p:spTree>
    <p:extLst>
      <p:ext uri="{BB962C8B-B14F-4D97-AF65-F5344CB8AC3E}">
        <p14:creationId xmlns:p14="http://schemas.microsoft.com/office/powerpoint/2010/main" val="2938408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FF06AA-00FC-4050-88DE-5F2AA2F569FC}" type="datetimeFigureOut">
              <a:rPr lang="tr-TR" smtClean="0"/>
              <a:t>27.09.2025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509FC47-E081-4E85-92EE-166573C394D2}" type="slidenum">
              <a:rPr lang="tr-TR" smtClean="0"/>
              <a:t>‹#›</a:t>
            </a:fld>
            <a:endParaRPr lang="tr-TR"/>
          </a:p>
        </p:txBody>
      </p:sp>
    </p:spTree>
    <p:extLst>
      <p:ext uri="{BB962C8B-B14F-4D97-AF65-F5344CB8AC3E}">
        <p14:creationId xmlns:p14="http://schemas.microsoft.com/office/powerpoint/2010/main" val="1117396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FF06AA-00FC-4050-88DE-5F2AA2F569FC}" type="datetimeFigureOut">
              <a:rPr lang="tr-TR" smtClean="0"/>
              <a:t>27.09.2025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509FC47-E081-4E85-92EE-166573C394D2}" type="slidenum">
              <a:rPr lang="tr-TR" smtClean="0"/>
              <a:t>‹#›</a:t>
            </a:fld>
            <a:endParaRPr lang="tr-TR"/>
          </a:p>
        </p:txBody>
      </p:sp>
    </p:spTree>
    <p:extLst>
      <p:ext uri="{BB962C8B-B14F-4D97-AF65-F5344CB8AC3E}">
        <p14:creationId xmlns:p14="http://schemas.microsoft.com/office/powerpoint/2010/main" val="1659116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FF06AA-00FC-4050-88DE-5F2AA2F569FC}" type="datetimeFigureOut">
              <a:rPr lang="tr-TR" smtClean="0"/>
              <a:t>27.09.2025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509FC47-E081-4E85-92EE-166573C394D2}" type="slidenum">
              <a:rPr lang="tr-TR" smtClean="0"/>
              <a:t>‹#›</a:t>
            </a:fld>
            <a:endParaRPr lang="tr-TR"/>
          </a:p>
        </p:txBody>
      </p:sp>
    </p:spTree>
    <p:extLst>
      <p:ext uri="{BB962C8B-B14F-4D97-AF65-F5344CB8AC3E}">
        <p14:creationId xmlns:p14="http://schemas.microsoft.com/office/powerpoint/2010/main" val="3618512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FF06AA-00FC-4050-88DE-5F2AA2F569FC}" type="datetimeFigureOut">
              <a:rPr lang="tr-TR" smtClean="0"/>
              <a:t>27.09.2025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509FC47-E081-4E85-92EE-166573C394D2}" type="slidenum">
              <a:rPr lang="tr-TR" smtClean="0"/>
              <a:t>‹#›</a:t>
            </a:fld>
            <a:endParaRPr lang="tr-TR"/>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220527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FF06AA-00FC-4050-88DE-5F2AA2F569FC}" type="datetimeFigureOut">
              <a:rPr lang="tr-TR" smtClean="0"/>
              <a:t>27.09.2025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509FC47-E081-4E85-92EE-166573C394D2}" type="slidenum">
              <a:rPr lang="tr-TR" smtClean="0"/>
              <a:t>‹#›</a:t>
            </a:fld>
            <a:endParaRPr lang="tr-TR"/>
          </a:p>
        </p:txBody>
      </p:sp>
    </p:spTree>
    <p:extLst>
      <p:ext uri="{BB962C8B-B14F-4D97-AF65-F5344CB8AC3E}">
        <p14:creationId xmlns:p14="http://schemas.microsoft.com/office/powerpoint/2010/main" val="355388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FF06AA-00FC-4050-88DE-5F2AA2F569FC}" type="datetimeFigureOut">
              <a:rPr lang="tr-TR" smtClean="0"/>
              <a:t>27.09.2025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509FC47-E081-4E85-92EE-166573C394D2}" type="slidenum">
              <a:rPr lang="tr-TR" smtClean="0"/>
              <a:t>‹#›</a:t>
            </a:fld>
            <a:endParaRPr lang="tr-TR"/>
          </a:p>
        </p:txBody>
      </p:sp>
    </p:spTree>
    <p:extLst>
      <p:ext uri="{BB962C8B-B14F-4D97-AF65-F5344CB8AC3E}">
        <p14:creationId xmlns:p14="http://schemas.microsoft.com/office/powerpoint/2010/main" val="3114243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FF06AA-00FC-4050-88DE-5F2AA2F569FC}" type="datetimeFigureOut">
              <a:rPr lang="tr-TR" smtClean="0"/>
              <a:t>27.09.2025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509FC47-E081-4E85-92EE-166573C394D2}" type="slidenum">
              <a:rPr lang="tr-TR" smtClean="0"/>
              <a:t>‹#›</a:t>
            </a:fld>
            <a:endParaRPr lang="tr-TR"/>
          </a:p>
        </p:txBody>
      </p:sp>
    </p:spTree>
    <p:extLst>
      <p:ext uri="{BB962C8B-B14F-4D97-AF65-F5344CB8AC3E}">
        <p14:creationId xmlns:p14="http://schemas.microsoft.com/office/powerpoint/2010/main" val="354122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FF06AA-00FC-4050-88DE-5F2AA2F569FC}" type="datetimeFigureOut">
              <a:rPr lang="tr-TR" smtClean="0"/>
              <a:t>27.09.2025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509FC47-E081-4E85-92EE-166573C394D2}" type="slidenum">
              <a:rPr lang="tr-TR" smtClean="0"/>
              <a:t>‹#›</a:t>
            </a:fld>
            <a:endParaRPr lang="tr-TR"/>
          </a:p>
        </p:txBody>
      </p:sp>
    </p:spTree>
    <p:extLst>
      <p:ext uri="{BB962C8B-B14F-4D97-AF65-F5344CB8AC3E}">
        <p14:creationId xmlns:p14="http://schemas.microsoft.com/office/powerpoint/2010/main" val="1829189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FF06AA-00FC-4050-88DE-5F2AA2F569FC}" type="datetimeFigureOut">
              <a:rPr lang="tr-TR" smtClean="0"/>
              <a:t>27.09.2025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509FC47-E081-4E85-92EE-166573C394D2}" type="slidenum">
              <a:rPr lang="tr-TR" smtClean="0"/>
              <a:t>‹#›</a:t>
            </a:fld>
            <a:endParaRPr lang="tr-TR"/>
          </a:p>
        </p:txBody>
      </p:sp>
    </p:spTree>
    <p:extLst>
      <p:ext uri="{BB962C8B-B14F-4D97-AF65-F5344CB8AC3E}">
        <p14:creationId xmlns:p14="http://schemas.microsoft.com/office/powerpoint/2010/main" val="3452242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FF06AA-00FC-4050-88DE-5F2AA2F569FC}" type="datetimeFigureOut">
              <a:rPr lang="tr-TR" smtClean="0"/>
              <a:t>27.09.2025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509FC47-E081-4E85-92EE-166573C394D2}" type="slidenum">
              <a:rPr lang="tr-TR" smtClean="0"/>
              <a:t>‹#›</a:t>
            </a:fld>
            <a:endParaRPr lang="tr-TR"/>
          </a:p>
        </p:txBody>
      </p:sp>
    </p:spTree>
    <p:extLst>
      <p:ext uri="{BB962C8B-B14F-4D97-AF65-F5344CB8AC3E}">
        <p14:creationId xmlns:p14="http://schemas.microsoft.com/office/powerpoint/2010/main" val="276293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61FF06AA-00FC-4050-88DE-5F2AA2F569FC}" type="datetimeFigureOut">
              <a:rPr lang="tr-TR" smtClean="0"/>
              <a:t>27.09.2025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509FC47-E081-4E85-92EE-166573C394D2}" type="slidenum">
              <a:rPr lang="tr-TR" smtClean="0"/>
              <a:t>‹#›</a:t>
            </a:fld>
            <a:endParaRPr lang="tr-TR"/>
          </a:p>
        </p:txBody>
      </p:sp>
    </p:spTree>
    <p:extLst>
      <p:ext uri="{BB962C8B-B14F-4D97-AF65-F5344CB8AC3E}">
        <p14:creationId xmlns:p14="http://schemas.microsoft.com/office/powerpoint/2010/main" val="3867801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1FF06AA-00FC-4050-88DE-5F2AA2F569FC}" type="datetimeFigureOut">
              <a:rPr lang="tr-TR" smtClean="0"/>
              <a:t>27.09.2025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509FC47-E081-4E85-92EE-166573C394D2}" type="slidenum">
              <a:rPr lang="tr-TR" smtClean="0"/>
              <a:t>‹#›</a:t>
            </a:fld>
            <a:endParaRPr lang="tr-TR"/>
          </a:p>
        </p:txBody>
      </p:sp>
    </p:spTree>
    <p:extLst>
      <p:ext uri="{BB962C8B-B14F-4D97-AF65-F5344CB8AC3E}">
        <p14:creationId xmlns:p14="http://schemas.microsoft.com/office/powerpoint/2010/main" val="1834471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1FF06AA-00FC-4050-88DE-5F2AA2F569FC}" type="datetimeFigureOut">
              <a:rPr lang="tr-TR" smtClean="0"/>
              <a:t>27.09.2025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509FC47-E081-4E85-92EE-166573C394D2}" type="slidenum">
              <a:rPr lang="tr-TR" smtClean="0"/>
              <a:t>‹#›</a:t>
            </a:fld>
            <a:endParaRPr lang="tr-TR"/>
          </a:p>
        </p:txBody>
      </p:sp>
    </p:spTree>
    <p:extLst>
      <p:ext uri="{BB962C8B-B14F-4D97-AF65-F5344CB8AC3E}">
        <p14:creationId xmlns:p14="http://schemas.microsoft.com/office/powerpoint/2010/main" val="1997886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1FF06AA-00FC-4050-88DE-5F2AA2F569FC}" type="datetimeFigureOut">
              <a:rPr lang="tr-TR" smtClean="0"/>
              <a:t>27.09.2025</a:t>
            </a:fld>
            <a:endParaRPr lang="tr-T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509FC47-E081-4E85-92EE-166573C394D2}" type="slidenum">
              <a:rPr lang="tr-TR" smtClean="0"/>
              <a:t>‹#›</a:t>
            </a:fld>
            <a:endParaRPr lang="tr-TR"/>
          </a:p>
        </p:txBody>
      </p:sp>
    </p:spTree>
    <p:extLst>
      <p:ext uri="{BB962C8B-B14F-4D97-AF65-F5344CB8AC3E}">
        <p14:creationId xmlns:p14="http://schemas.microsoft.com/office/powerpoint/2010/main" val="2874059191"/>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xml"/><Relationship Id="rId7"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notesSlide" Target="../notesSlides/notesSlide1.xml"/><Relationship Id="rId5" Type="http://schemas.openxmlformats.org/officeDocument/2006/relationships/slideLayout" Target="../slideLayouts/slideLayout6.xml"/><Relationship Id="rId4" Type="http://schemas.openxmlformats.org/officeDocument/2006/relationships/tags" Target="../tags/tag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xml"/><Relationship Id="rId7" Type="http://schemas.openxmlformats.org/officeDocument/2006/relationships/oleObject" Target="../embeddings/oleObject2.bin"/><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notesSlide" Target="../notesSlides/notesSlide2.xml"/><Relationship Id="rId5" Type="http://schemas.openxmlformats.org/officeDocument/2006/relationships/slideLayout" Target="../slideLayouts/slideLayout6.xml"/><Relationship Id="rId4" Type="http://schemas.openxmlformats.org/officeDocument/2006/relationships/tags" Target="../tags/tag7.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9.xml"/><Relationship Id="rId7" Type="http://schemas.openxmlformats.org/officeDocument/2006/relationships/oleObject" Target="../embeddings/oleObject3.bin"/><Relationship Id="rId2" Type="http://schemas.openxmlformats.org/officeDocument/2006/relationships/tags" Target="../tags/tag8.xml"/><Relationship Id="rId1" Type="http://schemas.openxmlformats.org/officeDocument/2006/relationships/vmlDrawing" Target="../drawings/vmlDrawing3.vml"/><Relationship Id="rId6" Type="http://schemas.openxmlformats.org/officeDocument/2006/relationships/notesSlide" Target="../notesSlides/notesSlide3.xml"/><Relationship Id="rId5" Type="http://schemas.openxmlformats.org/officeDocument/2006/relationships/slideLayout" Target="../slideLayouts/slideLayout6.xml"/><Relationship Id="rId4" Type="http://schemas.openxmlformats.org/officeDocument/2006/relationships/tags" Target="../tags/tag10.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1.xml"/><Relationship Id="rId1" Type="http://schemas.openxmlformats.org/officeDocument/2006/relationships/vmlDrawing" Target="../drawings/vmlDrawing4.vml"/><Relationship Id="rId5" Type="http://schemas.openxmlformats.org/officeDocument/2006/relationships/oleObject" Target="../embeddings/oleObject4.bin"/><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97039"/>
            <a:ext cx="9144000" cy="2060812"/>
          </a:xfrm>
        </p:spPr>
        <p:txBody>
          <a:bodyPr>
            <a:normAutofit/>
          </a:bodyPr>
          <a:lstStyle/>
          <a:p>
            <a:r>
              <a:rPr lang="ar-IQ" dirty="0" smtClean="0"/>
              <a:t>إدارة التغيير  </a:t>
            </a:r>
            <a:br>
              <a:rPr lang="ar-IQ" dirty="0" smtClean="0"/>
            </a:br>
            <a:endParaRPr lang="tr-TR" dirty="0"/>
          </a:p>
        </p:txBody>
      </p:sp>
      <p:sp>
        <p:nvSpPr>
          <p:cNvPr id="3" name="Subtitle 2"/>
          <p:cNvSpPr>
            <a:spLocks noGrp="1"/>
          </p:cNvSpPr>
          <p:nvPr>
            <p:ph type="subTitle" idx="1"/>
          </p:nvPr>
        </p:nvSpPr>
        <p:spPr>
          <a:xfrm>
            <a:off x="1524000" y="3957851"/>
            <a:ext cx="9144000" cy="2156345"/>
          </a:xfrm>
        </p:spPr>
        <p:txBody>
          <a:bodyPr>
            <a:noAutofit/>
          </a:bodyPr>
          <a:lstStyle/>
          <a:p>
            <a:r>
              <a:rPr lang="ar-SA" sz="3200" dirty="0" smtClean="0"/>
              <a:t>اعداد </a:t>
            </a:r>
          </a:p>
          <a:p>
            <a:r>
              <a:rPr lang="ar-IQ" sz="3200" dirty="0" smtClean="0"/>
              <a:t>م.م اريج فائق عبد</a:t>
            </a:r>
            <a:endParaRPr lang="ar-SA" sz="3200" dirty="0" smtClean="0"/>
          </a:p>
          <a:p>
            <a:r>
              <a:rPr lang="ar-IQ" sz="3200" dirty="0" smtClean="0"/>
              <a:t> جامعة بغداد –كلية الادارة والاقتصاد</a:t>
            </a:r>
          </a:p>
          <a:p>
            <a:r>
              <a:rPr lang="ar-IQ" sz="3200" dirty="0" smtClean="0"/>
              <a:t>قسم:ادارة الاعمال</a:t>
            </a:r>
            <a:endParaRPr lang="tr-TR" sz="3200" dirty="0"/>
          </a:p>
        </p:txBody>
      </p:sp>
    </p:spTree>
    <p:extLst>
      <p:ext uri="{BB962C8B-B14F-4D97-AF65-F5344CB8AC3E}">
        <p14:creationId xmlns:p14="http://schemas.microsoft.com/office/powerpoint/2010/main" val="2930490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371499" y="173182"/>
            <a:ext cx="7772400" cy="838200"/>
          </a:xfrm>
        </p:spPr>
        <p:txBody>
          <a:bodyPr>
            <a:normAutofit/>
          </a:bodyPr>
          <a:lstStyle/>
          <a:p>
            <a:pPr algn="r" rtl="1"/>
            <a:r>
              <a:rPr lang="ar-IQ" altLang="en-US" dirty="0"/>
              <a:t> أين يحدث التغيير؟ </a:t>
            </a:r>
            <a:endParaRPr lang="en-US" altLang="en-US" dirty="0" smtClean="0"/>
          </a:p>
        </p:txBody>
      </p:sp>
      <p:sp>
        <p:nvSpPr>
          <p:cNvPr id="16390" name="Text12"/>
          <p:cNvSpPr>
            <a:spLocks noChangeArrowheads="1"/>
          </p:cNvSpPr>
          <p:nvPr>
            <p:custDataLst>
              <p:tags r:id="rId1"/>
            </p:custDataLst>
          </p:nvPr>
        </p:nvSpPr>
        <p:spPr bwMode="auto">
          <a:xfrm>
            <a:off x="609600" y="1605915"/>
            <a:ext cx="1128383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0" tIns="0" rIns="0" bIns="0">
            <a:spAutoFit/>
          </a:bodyPr>
          <a:lstStyle>
            <a:lvl1pPr marL="331788" indent="-331788" defTabSz="330200">
              <a:spcBef>
                <a:spcPct val="20000"/>
              </a:spcBef>
              <a:buChar char="•"/>
              <a:defRPr sz="2400">
                <a:solidFill>
                  <a:schemeClr val="tx1"/>
                </a:solidFill>
                <a:latin typeface="Arial" panose="020B0604020202020204" pitchFamily="34" charset="0"/>
              </a:defRPr>
            </a:lvl1pPr>
            <a:lvl2pPr marL="742950" indent="-285750" defTabSz="330200">
              <a:spcBef>
                <a:spcPct val="20000"/>
              </a:spcBef>
              <a:buChar char="–"/>
              <a:defRPr sz="2000">
                <a:solidFill>
                  <a:schemeClr val="tx1"/>
                </a:solidFill>
                <a:latin typeface="Arial" panose="020B0604020202020204" pitchFamily="34" charset="0"/>
              </a:defRPr>
            </a:lvl2pPr>
            <a:lvl3pPr marL="1143000" indent="-228600" defTabSz="330200">
              <a:spcBef>
                <a:spcPct val="20000"/>
              </a:spcBef>
              <a:buChar char="•"/>
              <a:defRPr sz="2400">
                <a:solidFill>
                  <a:schemeClr val="tx1"/>
                </a:solidFill>
                <a:latin typeface="Arial" panose="020B0604020202020204" pitchFamily="34" charset="0"/>
              </a:defRPr>
            </a:lvl3pPr>
            <a:lvl4pPr marL="1600200" indent="-228600" defTabSz="330200">
              <a:spcBef>
                <a:spcPct val="20000"/>
              </a:spcBef>
              <a:buChar char="–"/>
              <a:defRPr sz="1600">
                <a:solidFill>
                  <a:schemeClr val="tx1"/>
                </a:solidFill>
                <a:latin typeface="Arial" panose="020B0604020202020204" pitchFamily="34" charset="0"/>
              </a:defRPr>
            </a:lvl4pPr>
            <a:lvl5pPr marL="2057400" indent="-228600" defTabSz="330200">
              <a:spcBef>
                <a:spcPct val="20000"/>
              </a:spcBef>
              <a:buChar char="»"/>
              <a:defRPr sz="16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indent="0" algn="r" rtl="1">
              <a:spcBef>
                <a:spcPts val="600"/>
              </a:spcBef>
              <a:buNone/>
            </a:pPr>
            <a:r>
              <a:rPr lang="ar-IQ" sz="3600" dirty="0" smtClean="0"/>
              <a:t>• </a:t>
            </a:r>
            <a:r>
              <a:rPr lang="ar-IQ" sz="3600" dirty="0"/>
              <a:t>يمكن أن يحدث التغيير في النواحي التالية: </a:t>
            </a:r>
            <a:endParaRPr lang="ar-IQ" sz="3600" dirty="0" smtClean="0"/>
          </a:p>
          <a:p>
            <a:pPr marL="0" indent="0" algn="r" rtl="1">
              <a:spcBef>
                <a:spcPts val="600"/>
              </a:spcBef>
              <a:buNone/>
            </a:pPr>
            <a:r>
              <a:rPr lang="ar-IQ" sz="3600" dirty="0" smtClean="0"/>
              <a:t>• </a:t>
            </a:r>
            <a:r>
              <a:rPr lang="ar-IQ" sz="3600" dirty="0"/>
              <a:t>طريقة تفكيرنا: حيث تغير في أنماط تفكيرنا و مواقفنا. </a:t>
            </a:r>
            <a:endParaRPr lang="ar-IQ" sz="3600" dirty="0" smtClean="0"/>
          </a:p>
          <a:p>
            <a:pPr marL="0" indent="0" algn="r" rtl="1">
              <a:spcBef>
                <a:spcPts val="600"/>
              </a:spcBef>
              <a:buNone/>
            </a:pPr>
            <a:r>
              <a:rPr lang="ar-IQ" sz="3600" dirty="0" smtClean="0"/>
              <a:t>• </a:t>
            </a:r>
            <a:r>
              <a:rPr lang="ar-IQ" sz="3600" dirty="0"/>
              <a:t>التوجهات و </a:t>
            </a:r>
            <a:r>
              <a:rPr lang="ar-IQ" sz="3600" dirty="0" smtClean="0"/>
              <a:t>الأهداف: </a:t>
            </a:r>
            <a:r>
              <a:rPr lang="ar-IQ" sz="3600" dirty="0"/>
              <a:t>حيث يتم تبديل </a:t>
            </a:r>
            <a:r>
              <a:rPr lang="ar-IQ" sz="3600" dirty="0" smtClean="0"/>
              <a:t>الاستراتيجيات </a:t>
            </a:r>
            <a:r>
              <a:rPr lang="ar-IQ" sz="3600" dirty="0"/>
              <a:t>و الخطط و تكوين أخرى جديدة. </a:t>
            </a:r>
            <a:endParaRPr lang="ar-IQ" sz="3600" dirty="0" smtClean="0"/>
          </a:p>
          <a:p>
            <a:pPr marL="0" indent="0" algn="r" rtl="1">
              <a:spcBef>
                <a:spcPts val="600"/>
              </a:spcBef>
              <a:buNone/>
            </a:pPr>
            <a:r>
              <a:rPr lang="ar-IQ" sz="3600" dirty="0" smtClean="0"/>
              <a:t>• </a:t>
            </a:r>
            <a:r>
              <a:rPr lang="ar-IQ" sz="3600" dirty="0"/>
              <a:t>ما نفعله: تبني أنظمة عمل جديدة و تطبيقات مبتكرة. </a:t>
            </a:r>
            <a:endParaRPr lang="ar-IQ" sz="3600" dirty="0" smtClean="0"/>
          </a:p>
          <a:p>
            <a:pPr marL="0" indent="0" algn="r" rtl="1">
              <a:spcBef>
                <a:spcPts val="600"/>
              </a:spcBef>
              <a:buNone/>
            </a:pPr>
            <a:r>
              <a:rPr lang="ar-IQ" sz="3600" dirty="0" smtClean="0"/>
              <a:t>• </a:t>
            </a:r>
            <a:r>
              <a:rPr lang="ar-IQ" sz="3600" dirty="0"/>
              <a:t>كيفية التطبيق: تعلم استعمال </a:t>
            </a:r>
            <a:r>
              <a:rPr lang="ar-IQ" sz="3600" dirty="0" smtClean="0"/>
              <a:t>الأدوات </a:t>
            </a:r>
            <a:r>
              <a:rPr lang="ar-IQ" sz="3600" dirty="0"/>
              <a:t>و المنهجيات و التكنولوجيات. </a:t>
            </a:r>
            <a:endParaRPr lang="ar-IQ" sz="3600" dirty="0" smtClean="0"/>
          </a:p>
          <a:p>
            <a:pPr marL="0" indent="0" algn="r" rtl="1">
              <a:spcBef>
                <a:spcPts val="600"/>
              </a:spcBef>
              <a:buNone/>
            </a:pPr>
            <a:r>
              <a:rPr lang="ar-IQ" sz="3600" dirty="0" smtClean="0"/>
              <a:t>• </a:t>
            </a:r>
            <a:r>
              <a:rPr lang="ar-IQ" sz="3600" dirty="0"/>
              <a:t>النتائج: حيث تحفز تصميم منتجات جديدة و ابتكار أفكار خالقة. </a:t>
            </a:r>
            <a:r>
              <a:rPr lang="ar-IQ" sz="3600" dirty="0" smtClean="0"/>
              <a:t> </a:t>
            </a:r>
          </a:p>
          <a:p>
            <a:pPr marL="0" indent="0" algn="r" rtl="1">
              <a:spcBef>
                <a:spcPts val="600"/>
              </a:spcBef>
              <a:buNone/>
            </a:pPr>
            <a:r>
              <a:rPr lang="ar-IQ" sz="3600" dirty="0" smtClean="0"/>
              <a:t> هل </a:t>
            </a:r>
            <a:r>
              <a:rPr lang="ar-IQ" sz="3600" dirty="0"/>
              <a:t>تعتقد أن التغيير مهم لنموك الشخصي في الحياة العملية؟</a:t>
            </a:r>
            <a:endParaRPr lang="en-US" altLang="en-US" sz="3600" dirty="0">
              <a:solidFill>
                <a:srgbClr val="C00000"/>
              </a:solidFill>
            </a:endParaRPr>
          </a:p>
        </p:txBody>
      </p:sp>
      <p:pic>
        <p:nvPicPr>
          <p:cNvPr id="2" name="Picture 1"/>
          <p:cNvPicPr>
            <a:picLocks noChangeAspect="1"/>
          </p:cNvPicPr>
          <p:nvPr/>
        </p:nvPicPr>
        <p:blipFill>
          <a:blip r:embed="rId3"/>
          <a:stretch>
            <a:fillRect/>
          </a:stretch>
        </p:blipFill>
        <p:spPr>
          <a:xfrm>
            <a:off x="48101" y="62865"/>
            <a:ext cx="4323398" cy="1543050"/>
          </a:xfrm>
          <a:prstGeom prst="rect">
            <a:avLst/>
          </a:prstGeom>
        </p:spPr>
      </p:pic>
    </p:spTree>
    <p:extLst>
      <p:ext uri="{BB962C8B-B14F-4D97-AF65-F5344CB8AC3E}">
        <p14:creationId xmlns:p14="http://schemas.microsoft.com/office/powerpoint/2010/main" val="3057834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98269" y="313171"/>
            <a:ext cx="10873740" cy="2332355"/>
          </a:xfrm>
          <a:solidFill>
            <a:srgbClr val="FF0000"/>
          </a:solidFill>
        </p:spPr>
        <p:txBody>
          <a:bodyPr>
            <a:normAutofit/>
          </a:bodyPr>
          <a:lstStyle/>
          <a:p>
            <a:pPr algn="r" rtl="1"/>
            <a:r>
              <a:rPr lang="ar-IQ" altLang="en-US" dirty="0" smtClean="0">
                <a:latin typeface="Arabic Typesetting" panose="03020402040406030203" pitchFamily="66" charset="-78"/>
                <a:cs typeface="Arabic Typesetting" panose="03020402040406030203" pitchFamily="66" charset="-78"/>
              </a:rPr>
              <a:t> تعريف التغيير : الانتقال من  وضع حالي يسمى وضع قديم (بالنسبة لك او </a:t>
            </a:r>
            <a:r>
              <a:rPr lang="ar-IQ" altLang="en-US" dirty="0" err="1" smtClean="0">
                <a:latin typeface="Arabic Typesetting" panose="03020402040406030203" pitchFamily="66" charset="-78"/>
                <a:cs typeface="Arabic Typesetting" panose="03020402040406030203" pitchFamily="66" charset="-78"/>
              </a:rPr>
              <a:t>للاخرين</a:t>
            </a:r>
            <a:r>
              <a:rPr lang="ar-IQ" altLang="en-US" dirty="0" smtClean="0">
                <a:latin typeface="Arabic Typesetting" panose="03020402040406030203" pitchFamily="66" charset="-78"/>
                <a:cs typeface="Arabic Typesetting" panose="03020402040406030203" pitchFamily="66" charset="-78"/>
              </a:rPr>
              <a:t>) الى </a:t>
            </a:r>
            <a:r>
              <a:rPr lang="ar-IQ" altLang="en-US" dirty="0">
                <a:latin typeface="Arabic Typesetting" panose="03020402040406030203" pitchFamily="66" charset="-78"/>
                <a:cs typeface="Arabic Typesetting" panose="03020402040406030203" pitchFamily="66" charset="-78"/>
              </a:rPr>
              <a:t>وضع جديد(بالنسبة لك او </a:t>
            </a:r>
            <a:r>
              <a:rPr lang="ar-IQ" altLang="en-US" dirty="0" err="1">
                <a:latin typeface="Arabic Typesetting" panose="03020402040406030203" pitchFamily="66" charset="-78"/>
                <a:cs typeface="Arabic Typesetting" panose="03020402040406030203" pitchFamily="66" charset="-78"/>
              </a:rPr>
              <a:t>للاخرين</a:t>
            </a:r>
            <a:r>
              <a:rPr lang="ar-IQ" altLang="en-US" dirty="0">
                <a:latin typeface="Arabic Typesetting" panose="03020402040406030203" pitchFamily="66" charset="-78"/>
                <a:cs typeface="Arabic Typesetting" panose="03020402040406030203" pitchFamily="66" charset="-78"/>
              </a:rPr>
              <a:t>) </a:t>
            </a:r>
            <a:r>
              <a:rPr lang="ar-IQ" altLang="en-US" dirty="0" smtClean="0">
                <a:latin typeface="Arabic Typesetting" panose="03020402040406030203" pitchFamily="66" charset="-78"/>
                <a:cs typeface="Arabic Typesetting" panose="03020402040406030203" pitchFamily="66" charset="-78"/>
              </a:rPr>
              <a:t> مختلف عن القديم</a:t>
            </a:r>
            <a:endParaRPr lang="en-US" altLang="en-US" dirty="0" smtClean="0">
              <a:latin typeface="Arabic Typesetting" panose="03020402040406030203" pitchFamily="66" charset="-78"/>
              <a:cs typeface="Arabic Typesetting" panose="03020402040406030203" pitchFamily="66" charset="-78"/>
            </a:endParaRPr>
          </a:p>
        </p:txBody>
      </p:sp>
      <p:pic>
        <p:nvPicPr>
          <p:cNvPr id="14" name="Picture 13"/>
          <p:cNvPicPr>
            <a:picLocks noChangeAspect="1"/>
          </p:cNvPicPr>
          <p:nvPr/>
        </p:nvPicPr>
        <p:blipFill>
          <a:blip r:embed="rId2"/>
          <a:stretch>
            <a:fillRect/>
          </a:stretch>
        </p:blipFill>
        <p:spPr>
          <a:xfrm>
            <a:off x="3340646" y="2991888"/>
            <a:ext cx="5588986" cy="3104111"/>
          </a:xfrm>
          <a:prstGeom prst="rect">
            <a:avLst/>
          </a:prstGeom>
        </p:spPr>
      </p:pic>
    </p:spTree>
    <p:extLst>
      <p:ext uri="{BB962C8B-B14F-4D97-AF65-F5344CB8AC3E}">
        <p14:creationId xmlns:p14="http://schemas.microsoft.com/office/powerpoint/2010/main" val="3794948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07487" y="2967335"/>
            <a:ext cx="377026" cy="923330"/>
          </a:xfrm>
          <a:prstGeom prst="rect">
            <a:avLst/>
          </a:prstGeom>
          <a:noFill/>
        </p:spPr>
        <p:txBody>
          <a:bodyPr wrap="none" lIns="91440" tIns="45720" rIns="91440" bIns="45720">
            <a:spAutoFit/>
          </a:bodyPr>
          <a:lstStyle/>
          <a:p>
            <a:pPr algn="ctr"/>
            <a:r>
              <a:rPr lang="ar-IQ"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Rectangle 2"/>
          <p:cNvSpPr/>
          <p:nvPr/>
        </p:nvSpPr>
        <p:spPr>
          <a:xfrm>
            <a:off x="0" y="13855"/>
            <a:ext cx="12025745" cy="7663636"/>
          </a:xfrm>
          <a:prstGeom prst="rect">
            <a:avLst/>
          </a:prstGeom>
          <a:noFill/>
        </p:spPr>
        <p:txBody>
          <a:bodyPr wrap="square" lIns="91440" tIns="45720" rIns="91440" bIns="45720">
            <a:spAutoFit/>
          </a:bodyPr>
          <a:lstStyle/>
          <a:p>
            <a:pPr algn="r" rtl="1"/>
            <a:r>
              <a:rPr lang="ar-IQ" sz="3600" dirty="0" smtClean="0">
                <a:ln w="0"/>
                <a:effectLst>
                  <a:outerShdw blurRad="38100" dist="19050" dir="2700000" algn="tl" rotWithShape="0">
                    <a:schemeClr val="dk1">
                      <a:alpha val="40000"/>
                    </a:schemeClr>
                  </a:outerShdw>
                </a:effectLst>
              </a:rPr>
              <a:t>لماذا </a:t>
            </a:r>
            <a:r>
              <a:rPr lang="ar-IQ" sz="3600" dirty="0">
                <a:ln w="0"/>
                <a:effectLst>
                  <a:outerShdw blurRad="38100" dist="19050" dir="2700000" algn="tl" rotWithShape="0">
                    <a:schemeClr val="dk1">
                      <a:alpha val="40000"/>
                    </a:schemeClr>
                  </a:outerShdw>
                </a:effectLst>
              </a:rPr>
              <a:t>التطوير والتغيير؟</a:t>
            </a:r>
          </a:p>
          <a:p>
            <a:pPr algn="r" rtl="1"/>
            <a:r>
              <a:rPr lang="ar-IQ" sz="3600" dirty="0" smtClean="0">
                <a:ln w="0"/>
                <a:effectLst>
                  <a:outerShdw blurRad="38100" dist="19050" dir="2700000" algn="tl" rotWithShape="0">
                    <a:schemeClr val="dk1">
                      <a:alpha val="40000"/>
                    </a:schemeClr>
                  </a:outerShdw>
                </a:effectLst>
              </a:rPr>
              <a:t>  لا </a:t>
            </a:r>
            <a:r>
              <a:rPr lang="ar-IQ" sz="3600" dirty="0">
                <a:ln w="0"/>
                <a:effectLst>
                  <a:outerShdw blurRad="38100" dist="19050" dir="2700000" algn="tl" rotWithShape="0">
                    <a:schemeClr val="dk1">
                      <a:alpha val="40000"/>
                    </a:schemeClr>
                  </a:outerShdw>
                </a:effectLst>
              </a:rPr>
              <a:t>يمكن حل هذه المشاكل أو </a:t>
            </a:r>
            <a:r>
              <a:rPr lang="ar-IQ" sz="3600" dirty="0" smtClean="0">
                <a:ln w="0"/>
                <a:effectLst>
                  <a:outerShdw blurRad="38100" dist="19050" dir="2700000" algn="tl" rotWithShape="0">
                    <a:schemeClr val="dk1">
                      <a:alpha val="40000"/>
                    </a:schemeClr>
                  </a:outerShdw>
                </a:effectLst>
              </a:rPr>
              <a:t>تواكب </a:t>
            </a:r>
            <a:r>
              <a:rPr lang="ar-IQ" sz="3600" dirty="0">
                <a:ln w="0"/>
                <a:effectLst>
                  <a:outerShdw blurRad="38100" dist="19050" dir="2700000" algn="tl" rotWithShape="0">
                    <a:schemeClr val="dk1">
                      <a:alpha val="40000"/>
                    </a:schemeClr>
                  </a:outerShdw>
                </a:effectLst>
              </a:rPr>
              <a:t>مع التغييرات المحيطة مالم تحدث بعض التغييرات في أجزاء الادارة وفي </a:t>
            </a:r>
            <a:r>
              <a:rPr lang="ar-IQ" sz="3600" dirty="0" err="1">
                <a:ln w="0"/>
                <a:effectLst>
                  <a:outerShdw blurRad="38100" dist="19050" dir="2700000" algn="tl" rotWithShape="0">
                    <a:schemeClr val="dk1">
                      <a:alpha val="40000"/>
                    </a:schemeClr>
                  </a:outerShdw>
                </a:effectLst>
              </a:rPr>
              <a:t>الإسلوب</a:t>
            </a:r>
            <a:r>
              <a:rPr lang="ar-IQ" sz="3600" dirty="0">
                <a:ln w="0"/>
                <a:effectLst>
                  <a:outerShdw blurRad="38100" dist="19050" dir="2700000" algn="tl" rotWithShape="0">
                    <a:schemeClr val="dk1">
                      <a:alpha val="40000"/>
                    </a:schemeClr>
                  </a:outerShdw>
                </a:effectLst>
              </a:rPr>
              <a:t> الذي تفكر به في مواجهة مشاكلها. و ذلك لتحقيق </a:t>
            </a:r>
            <a:r>
              <a:rPr lang="ar-IQ" sz="3600" dirty="0" err="1">
                <a:ln w="0"/>
                <a:effectLst>
                  <a:outerShdw blurRad="38100" dist="19050" dir="2700000" algn="tl" rotWithShape="0">
                    <a:schemeClr val="dk1">
                      <a:alpha val="40000"/>
                    </a:schemeClr>
                  </a:outerShdw>
                </a:effectLst>
              </a:rPr>
              <a:t>مايلى</a:t>
            </a:r>
            <a:r>
              <a:rPr lang="ar-IQ" sz="3600" dirty="0">
                <a:ln w="0"/>
                <a:effectLst>
                  <a:outerShdw blurRad="38100" dist="19050" dir="2700000" algn="tl" rotWithShape="0">
                    <a:schemeClr val="dk1">
                      <a:alpha val="40000"/>
                    </a:schemeClr>
                  </a:outerShdw>
                </a:effectLst>
              </a:rPr>
              <a:t> </a:t>
            </a:r>
            <a:r>
              <a:rPr lang="ar-IQ" sz="3600" dirty="0" smtClean="0">
                <a:ln w="0"/>
                <a:effectLst>
                  <a:outerShdw blurRad="38100" dist="19050" dir="2700000" algn="tl" rotWithShape="0">
                    <a:schemeClr val="dk1">
                      <a:alpha val="40000"/>
                    </a:schemeClr>
                  </a:outerShdw>
                </a:effectLst>
              </a:rPr>
              <a:t>:-</a:t>
            </a:r>
          </a:p>
          <a:p>
            <a:pPr marL="571500" indent="-571500" algn="r" rtl="1">
              <a:buFont typeface="Arial" panose="020B0604020202020204" pitchFamily="34" charset="0"/>
              <a:buChar char="•"/>
            </a:pPr>
            <a:r>
              <a:rPr lang="ar-IQ" sz="3600" dirty="0">
                <a:ln w="0"/>
                <a:effectLst>
                  <a:outerShdw blurRad="38100" dist="19050" dir="2700000" algn="tl" rotWithShape="0">
                    <a:schemeClr val="dk1">
                      <a:alpha val="40000"/>
                    </a:schemeClr>
                  </a:outerShdw>
                </a:effectLst>
              </a:rPr>
              <a:t>الفحص المستمر لعوامل نمو أو تدهور الادارة والفرص المحيطة بها. </a:t>
            </a:r>
          </a:p>
          <a:p>
            <a:pPr marL="571500" indent="-571500" algn="r" rtl="1">
              <a:buFont typeface="Arial" panose="020B0604020202020204" pitchFamily="34" charset="0"/>
              <a:buChar char="•"/>
            </a:pPr>
            <a:r>
              <a:rPr lang="ar-IQ" sz="3600" dirty="0">
                <a:ln w="0"/>
                <a:effectLst>
                  <a:outerShdw blurRad="38100" dist="19050" dir="2700000" algn="tl" rotWithShape="0">
                    <a:schemeClr val="dk1">
                      <a:alpha val="40000"/>
                    </a:schemeClr>
                  </a:outerShdw>
                </a:effectLst>
              </a:rPr>
              <a:t>تطوير أساليب الادارة في علاجها للمشاكل التي تواجهها. </a:t>
            </a:r>
          </a:p>
          <a:p>
            <a:pPr marL="571500" indent="-571500" algn="r" rtl="1">
              <a:buFont typeface="Arial" panose="020B0604020202020204" pitchFamily="34" charset="0"/>
              <a:buChar char="•"/>
            </a:pPr>
            <a:r>
              <a:rPr lang="ar-IQ" sz="3600" dirty="0">
                <a:ln w="0"/>
                <a:effectLst>
                  <a:outerShdw blurRad="38100" dist="19050" dir="2700000" algn="tl" rotWithShape="0">
                    <a:schemeClr val="dk1">
                      <a:alpha val="40000"/>
                    </a:schemeClr>
                  </a:outerShdw>
                </a:effectLst>
              </a:rPr>
              <a:t>زيادة الثقة </a:t>
            </a:r>
            <a:r>
              <a:rPr lang="ar-IQ" sz="3600" dirty="0" err="1">
                <a:ln w="0"/>
                <a:effectLst>
                  <a:outerShdw blurRad="38100" dist="19050" dir="2700000" algn="tl" rotWithShape="0">
                    <a:schemeClr val="dk1">
                      <a:alpha val="40000"/>
                    </a:schemeClr>
                  </a:outerShdw>
                </a:effectLst>
              </a:rPr>
              <a:t>والإحترام</a:t>
            </a:r>
            <a:r>
              <a:rPr lang="ar-IQ" sz="3600" dirty="0">
                <a:ln w="0"/>
                <a:effectLst>
                  <a:outerShdw blurRad="38100" dist="19050" dir="2700000" algn="tl" rotWithShape="0">
                    <a:schemeClr val="dk1">
                      <a:alpha val="40000"/>
                    </a:schemeClr>
                  </a:outerShdw>
                </a:effectLst>
              </a:rPr>
              <a:t> والتفاعل بين أفراد الادارة. </a:t>
            </a:r>
          </a:p>
          <a:p>
            <a:pPr marL="571500" indent="-571500" algn="r" rtl="1">
              <a:buFont typeface="Arial" panose="020B0604020202020204" pitchFamily="34" charset="0"/>
              <a:buChar char="•"/>
            </a:pPr>
            <a:r>
              <a:rPr lang="ar-IQ" sz="3600" dirty="0">
                <a:ln w="0"/>
                <a:effectLst>
                  <a:outerShdw blurRad="38100" dist="19050" dir="2700000" algn="tl" rotWithShape="0">
                    <a:schemeClr val="dk1">
                      <a:alpha val="40000"/>
                    </a:schemeClr>
                  </a:outerShdw>
                </a:effectLst>
              </a:rPr>
              <a:t>زيادة حماس ومقدرة أفراد الادارة في مواجهة مشاكلهم وفي انضباطهم الذاتي. </a:t>
            </a:r>
          </a:p>
          <a:p>
            <a:pPr marL="457200" indent="-457200" algn="r" rtl="1">
              <a:buFont typeface="Arial" panose="020B0604020202020204" pitchFamily="34" charset="0"/>
              <a:buChar char="•"/>
            </a:pPr>
            <a:r>
              <a:rPr lang="ar-IQ" sz="3600" dirty="0">
                <a:ln w="0"/>
                <a:effectLst>
                  <a:outerShdw blurRad="38100" dist="19050" dir="2700000" algn="tl" rotWithShape="0">
                    <a:schemeClr val="dk1">
                      <a:alpha val="40000"/>
                    </a:schemeClr>
                  </a:outerShdw>
                </a:effectLst>
              </a:rPr>
              <a:t>تطوير قيادات قادرة على الإبداع الإداري وراغبة فيه. </a:t>
            </a:r>
          </a:p>
          <a:p>
            <a:pPr marL="457200" indent="-457200" algn="r" rtl="1">
              <a:buFont typeface="Arial" panose="020B0604020202020204" pitchFamily="34" charset="0"/>
              <a:buChar char="•"/>
            </a:pPr>
            <a:r>
              <a:rPr lang="ar-IQ" sz="3600" dirty="0">
                <a:ln w="0"/>
                <a:effectLst>
                  <a:outerShdw blurRad="38100" dist="19050" dir="2700000" algn="tl" rotWithShape="0">
                    <a:schemeClr val="dk1">
                      <a:alpha val="40000"/>
                    </a:schemeClr>
                  </a:outerShdw>
                </a:effectLst>
              </a:rPr>
              <a:t>زيادة قدرة الادارة على الحفاظ على أصالة الصفات المميزة لأفراد وجماعات وإدارات وعمل وانتاج الادارة. </a:t>
            </a:r>
          </a:p>
          <a:p>
            <a:pPr marL="457200" indent="-457200" algn="r" rtl="1">
              <a:buFont typeface="Arial" panose="020B0604020202020204" pitchFamily="34" charset="0"/>
              <a:buChar char="•"/>
            </a:pPr>
            <a:r>
              <a:rPr lang="ar-IQ" sz="3600" dirty="0">
                <a:ln w="0"/>
                <a:effectLst>
                  <a:outerShdw blurRad="38100" dist="19050" dir="2700000" algn="tl" rotWithShape="0">
                    <a:schemeClr val="dk1">
                      <a:alpha val="40000"/>
                    </a:schemeClr>
                  </a:outerShdw>
                </a:effectLst>
              </a:rPr>
              <a:t>بناء مناخ </a:t>
            </a:r>
            <a:r>
              <a:rPr lang="ar-IQ" sz="3600" dirty="0" err="1">
                <a:ln w="0"/>
                <a:effectLst>
                  <a:outerShdw blurRad="38100" dist="19050" dir="2700000" algn="tl" rotWithShape="0">
                    <a:schemeClr val="dk1">
                      <a:alpha val="40000"/>
                    </a:schemeClr>
                  </a:outerShdw>
                </a:effectLst>
              </a:rPr>
              <a:t>محابي</a:t>
            </a:r>
            <a:r>
              <a:rPr lang="ar-IQ" sz="3600" dirty="0">
                <a:ln w="0"/>
                <a:effectLst>
                  <a:outerShdw blurRad="38100" dist="19050" dir="2700000" algn="tl" rotWithShape="0">
                    <a:schemeClr val="dk1">
                      <a:alpha val="40000"/>
                    </a:schemeClr>
                  </a:outerShdw>
                </a:effectLst>
              </a:rPr>
              <a:t> للتطوير والإبداع.</a:t>
            </a:r>
          </a:p>
          <a:p>
            <a:pPr algn="r" rtl="1"/>
            <a:endParaRPr lang="ar-IQ" sz="4400" dirty="0">
              <a:ln w="0"/>
              <a:effectLst>
                <a:outerShdw blurRad="38100" dist="19050" dir="2700000" algn="tl" rotWithShape="0">
                  <a:schemeClr val="dk1">
                    <a:alpha val="40000"/>
                  </a:schemeClr>
                </a:outerShdw>
              </a:effectLst>
            </a:endParaRPr>
          </a:p>
          <a:p>
            <a:pPr algn="ctr"/>
            <a:endParaRPr lang="en-US" sz="1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22347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628610" y="175443"/>
            <a:ext cx="10131425" cy="1456267"/>
          </a:xfrm>
        </p:spPr>
        <p:txBody>
          <a:bodyPr/>
          <a:lstStyle/>
          <a:p>
            <a:pPr algn="ctr" rtl="1"/>
            <a:r>
              <a:rPr lang="ar-SA" altLang="en-US" b="1" u="sng" dirty="0">
                <a:solidFill>
                  <a:srgbClr val="FF0000"/>
                </a:solidFill>
              </a:rPr>
              <a:t>أسباب مقاومة التغيير</a:t>
            </a:r>
            <a:r>
              <a:rPr lang="ar-EG" altLang="en-US" b="1" dirty="0"/>
              <a:t/>
            </a:r>
            <a:br>
              <a:rPr lang="ar-EG" altLang="en-US" b="1" dirty="0"/>
            </a:br>
            <a:endParaRPr lang="en-US" altLang="en-US" dirty="0" smtClean="0"/>
          </a:p>
        </p:txBody>
      </p:sp>
      <p:sp>
        <p:nvSpPr>
          <p:cNvPr id="5123" name="Rectangle 3"/>
          <p:cNvSpPr>
            <a:spLocks noGrp="1" noChangeArrowheads="1"/>
          </p:cNvSpPr>
          <p:nvPr>
            <p:ph idx="1"/>
          </p:nvPr>
        </p:nvSpPr>
        <p:spPr>
          <a:xfrm>
            <a:off x="97849" y="479714"/>
            <a:ext cx="12094152" cy="6378286"/>
          </a:xfrm>
        </p:spPr>
        <p:txBody>
          <a:bodyPr>
            <a:normAutofit/>
          </a:bodyPr>
          <a:lstStyle/>
          <a:p>
            <a:pPr marL="0" indent="0" algn="r" rtl="1" eaLnBrk="1" hangingPunct="1">
              <a:lnSpc>
                <a:spcPct val="90000"/>
              </a:lnSpc>
              <a:buNone/>
            </a:pPr>
            <a:endParaRPr lang="ar-EG" altLang="en-US" sz="3200" b="1" dirty="0"/>
          </a:p>
          <a:p>
            <a:pPr algn="r" rtl="1" eaLnBrk="1" hangingPunct="1">
              <a:lnSpc>
                <a:spcPct val="90000"/>
              </a:lnSpc>
            </a:pPr>
            <a:r>
              <a:rPr lang="ar-EG" altLang="en-US" sz="3200" b="1" dirty="0"/>
              <a:t>عندما تكون أهداف التغيير غير واضحة. </a:t>
            </a:r>
          </a:p>
          <a:p>
            <a:pPr algn="r" rtl="1" eaLnBrk="1" hangingPunct="1">
              <a:lnSpc>
                <a:spcPct val="90000"/>
              </a:lnSpc>
            </a:pPr>
            <a:r>
              <a:rPr lang="ar-EG" altLang="en-US" sz="3200" b="1" dirty="0"/>
              <a:t>عندما يكون الأشخاص المتأثرين بالتغيير غير المشتركين فيه. </a:t>
            </a:r>
          </a:p>
          <a:p>
            <a:pPr algn="r" rtl="1" eaLnBrk="1" hangingPunct="1">
              <a:lnSpc>
                <a:spcPct val="90000"/>
              </a:lnSpc>
            </a:pPr>
            <a:r>
              <a:rPr lang="ar-EG" altLang="en-US" sz="3200" b="1" dirty="0"/>
              <a:t>عندما يكون إقناع الآخرين بالتغيير يعتمد على أسباب شخصية. </a:t>
            </a:r>
          </a:p>
          <a:p>
            <a:pPr algn="r" rtl="1" eaLnBrk="1" hangingPunct="1">
              <a:lnSpc>
                <a:spcPct val="90000"/>
              </a:lnSpc>
            </a:pPr>
            <a:r>
              <a:rPr lang="ar-EG" altLang="en-US" sz="3200" b="1" dirty="0"/>
              <a:t>عندما يتم تجاهل تقاليد وأنماط ومعايير العمل. </a:t>
            </a:r>
          </a:p>
          <a:p>
            <a:pPr algn="r" rtl="1" eaLnBrk="1" hangingPunct="1">
              <a:lnSpc>
                <a:spcPct val="90000"/>
              </a:lnSpc>
            </a:pPr>
            <a:r>
              <a:rPr lang="ar-EG" altLang="en-US" sz="3200" b="1" dirty="0"/>
              <a:t>عندما يكون هناك اتصال ضعيف أو مفقود عن موضوع التغيير. </a:t>
            </a:r>
          </a:p>
          <a:p>
            <a:pPr algn="r" rtl="1" eaLnBrk="1" hangingPunct="1">
              <a:lnSpc>
                <a:spcPct val="90000"/>
              </a:lnSpc>
            </a:pPr>
            <a:r>
              <a:rPr lang="ar-EG" altLang="en-US" sz="3200" b="1" dirty="0"/>
              <a:t>عندما يكون هناك خوف من نتائج التغيير ، أو تهديد للمصالح الشخصية. </a:t>
            </a:r>
          </a:p>
          <a:p>
            <a:pPr algn="r" rtl="1" eaLnBrk="1" hangingPunct="1">
              <a:lnSpc>
                <a:spcPct val="90000"/>
              </a:lnSpc>
            </a:pPr>
            <a:r>
              <a:rPr lang="ar-EG" altLang="en-US" sz="3200" b="1" dirty="0"/>
              <a:t>عندما يكون هناك فشل متوقع من إحداث هذا التغيير.</a:t>
            </a:r>
            <a:r>
              <a:rPr lang="ar-EG" altLang="en-US" sz="4000" dirty="0"/>
              <a:t> </a:t>
            </a:r>
            <a:endParaRPr lang="ar-IQ" altLang="en-US" sz="4000" dirty="0" smtClean="0"/>
          </a:p>
          <a:p>
            <a:pPr algn="r" rtl="1" eaLnBrk="1" hangingPunct="1">
              <a:lnSpc>
                <a:spcPct val="90000"/>
              </a:lnSpc>
            </a:pPr>
            <a:endParaRPr lang="en-US" altLang="en-US" sz="4000" dirty="0"/>
          </a:p>
        </p:txBody>
      </p:sp>
      <p:pic>
        <p:nvPicPr>
          <p:cNvPr id="2" name="Picture 1"/>
          <p:cNvPicPr>
            <a:picLocks noChangeAspect="1"/>
          </p:cNvPicPr>
          <p:nvPr/>
        </p:nvPicPr>
        <p:blipFill>
          <a:blip r:embed="rId3"/>
          <a:stretch>
            <a:fillRect/>
          </a:stretch>
        </p:blipFill>
        <p:spPr>
          <a:xfrm>
            <a:off x="97848" y="134120"/>
            <a:ext cx="2902898" cy="2995180"/>
          </a:xfrm>
          <a:prstGeom prst="rect">
            <a:avLst/>
          </a:prstGeom>
        </p:spPr>
      </p:pic>
    </p:spTree>
    <p:extLst>
      <p:ext uri="{BB962C8B-B14F-4D97-AF65-F5344CB8AC3E}">
        <p14:creationId xmlns:p14="http://schemas.microsoft.com/office/powerpoint/2010/main" val="518711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485901" y="232064"/>
            <a:ext cx="8439149" cy="876300"/>
          </a:xfrm>
        </p:spPr>
        <p:txBody>
          <a:bodyPr>
            <a:normAutofit fontScale="90000"/>
          </a:bodyPr>
          <a:lstStyle/>
          <a:p>
            <a:pPr algn="r" rtl="1"/>
            <a:r>
              <a:rPr lang="ar-SA" altLang="en-US" b="1" u="sng" dirty="0">
                <a:solidFill>
                  <a:srgbClr val="FF0000"/>
                </a:solidFill>
              </a:rPr>
              <a:t>أسباب مقاومة التغيير</a:t>
            </a:r>
            <a:r>
              <a:rPr lang="ar-EG" altLang="en-US" b="1" dirty="0"/>
              <a:t/>
            </a:r>
            <a:br>
              <a:rPr lang="ar-EG" altLang="en-US" b="1" dirty="0"/>
            </a:br>
            <a:endParaRPr lang="en-US" altLang="en-US" dirty="0" smtClean="0"/>
          </a:p>
        </p:txBody>
      </p:sp>
      <p:sp>
        <p:nvSpPr>
          <p:cNvPr id="5123" name="Rectangle 3"/>
          <p:cNvSpPr>
            <a:spLocks noGrp="1" noChangeArrowheads="1"/>
          </p:cNvSpPr>
          <p:nvPr>
            <p:ph idx="1"/>
          </p:nvPr>
        </p:nvSpPr>
        <p:spPr>
          <a:xfrm>
            <a:off x="-124690" y="870092"/>
            <a:ext cx="12173816" cy="5987908"/>
          </a:xfrm>
        </p:spPr>
        <p:txBody>
          <a:bodyPr>
            <a:normAutofit/>
          </a:bodyPr>
          <a:lstStyle/>
          <a:p>
            <a:pPr algn="r" rtl="1"/>
            <a:r>
              <a:rPr lang="ar-IQ" altLang="en-US" sz="3600" b="1" dirty="0" smtClean="0"/>
              <a:t>عندما </a:t>
            </a:r>
            <a:r>
              <a:rPr lang="ar-IQ" altLang="en-US" sz="3600" b="1" dirty="0"/>
              <a:t>يرتبط التغيير بأعباء وضغوط عمل كبيرة. </a:t>
            </a:r>
          </a:p>
          <a:p>
            <a:pPr algn="r" rtl="1"/>
            <a:r>
              <a:rPr lang="ar-IQ" altLang="en-US" sz="3600" b="1" dirty="0"/>
              <a:t>عندما يكون هناك عدم ثقة فيمن يقومون بالتغيير. </a:t>
            </a:r>
          </a:p>
          <a:p>
            <a:pPr algn="r" rtl="1"/>
            <a:r>
              <a:rPr lang="ar-IQ" altLang="en-US" sz="3600" b="1" dirty="0"/>
              <a:t>عندما يكون هناك رضا عن الوضع الحالي. </a:t>
            </a:r>
          </a:p>
          <a:p>
            <a:pPr algn="r" rtl="1"/>
            <a:r>
              <a:rPr lang="ar-IQ" altLang="en-US" sz="3600" b="1" dirty="0"/>
              <a:t>عندما يكون التغيير سريعاً جداً. </a:t>
            </a:r>
          </a:p>
          <a:p>
            <a:pPr algn="r" rtl="1"/>
            <a:r>
              <a:rPr lang="ar-IQ" altLang="en-US" sz="3600" b="1" dirty="0"/>
              <a:t>عندما تكون الخبرات السابقة عن التغيير سيئة. </a:t>
            </a:r>
          </a:p>
          <a:p>
            <a:pPr algn="r" rtl="1"/>
            <a:r>
              <a:rPr lang="ar-IQ" altLang="en-US" sz="3600" b="1" dirty="0"/>
              <a:t>عندما يكون هناك تعارض حقيقي بين الآراء فيما يتعلق بالتغيير. </a:t>
            </a:r>
          </a:p>
          <a:p>
            <a:pPr algn="r" rtl="1" eaLnBrk="1" hangingPunct="1">
              <a:lnSpc>
                <a:spcPct val="90000"/>
              </a:lnSpc>
            </a:pPr>
            <a:endParaRPr lang="ar-IQ" altLang="en-US" sz="4400" dirty="0" smtClean="0"/>
          </a:p>
          <a:p>
            <a:pPr algn="r" rtl="1" eaLnBrk="1" hangingPunct="1">
              <a:lnSpc>
                <a:spcPct val="90000"/>
              </a:lnSpc>
            </a:pPr>
            <a:endParaRPr lang="en-US" altLang="en-US" sz="4400" dirty="0"/>
          </a:p>
        </p:txBody>
      </p:sp>
      <p:pic>
        <p:nvPicPr>
          <p:cNvPr id="3" name="Picture 2"/>
          <p:cNvPicPr>
            <a:picLocks noChangeAspect="1"/>
          </p:cNvPicPr>
          <p:nvPr/>
        </p:nvPicPr>
        <p:blipFill>
          <a:blip r:embed="rId3"/>
          <a:stretch>
            <a:fillRect/>
          </a:stretch>
        </p:blipFill>
        <p:spPr>
          <a:xfrm>
            <a:off x="102176" y="0"/>
            <a:ext cx="4026655" cy="2679556"/>
          </a:xfrm>
          <a:prstGeom prst="rect">
            <a:avLst/>
          </a:prstGeom>
        </p:spPr>
      </p:pic>
    </p:spTree>
    <p:extLst>
      <p:ext uri="{BB962C8B-B14F-4D97-AF65-F5344CB8AC3E}">
        <p14:creationId xmlns:p14="http://schemas.microsoft.com/office/powerpoint/2010/main" val="3640653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1919355" y="0"/>
            <a:ext cx="10131425" cy="1456267"/>
          </a:xfrm>
        </p:spPr>
        <p:txBody>
          <a:bodyPr/>
          <a:lstStyle/>
          <a:p>
            <a:pPr algn="r" rtl="1" eaLnBrk="1" hangingPunct="1"/>
            <a:r>
              <a:rPr lang="ar-SA" altLang="en-US" b="1" dirty="0" smtClean="0">
                <a:solidFill>
                  <a:srgbClr val="C00000"/>
                </a:solidFill>
              </a:rPr>
              <a:t>سمات </a:t>
            </a:r>
            <a:r>
              <a:rPr lang="ar-SA" altLang="en-US" b="1" dirty="0" smtClean="0">
                <a:solidFill>
                  <a:srgbClr val="C00000"/>
                </a:solidFill>
                <a:cs typeface="Simplified Arabic" panose="02020603050405020304" pitchFamily="18" charset="-78"/>
              </a:rPr>
              <a:t>إدارة التغيير</a:t>
            </a:r>
            <a:r>
              <a:rPr lang="ar-JO" altLang="en-US" b="1" dirty="0" smtClean="0">
                <a:solidFill>
                  <a:srgbClr val="C00000"/>
                </a:solidFill>
              </a:rPr>
              <a:t> </a:t>
            </a:r>
            <a:r>
              <a:rPr lang="ar-SA" altLang="en-US" b="1" dirty="0" smtClean="0">
                <a:solidFill>
                  <a:srgbClr val="C00000"/>
                </a:solidFill>
              </a:rPr>
              <a:t>الفعال</a:t>
            </a:r>
            <a:endParaRPr lang="en-US" altLang="en-US" b="1" dirty="0" smtClean="0">
              <a:solidFill>
                <a:srgbClr val="C00000"/>
              </a:solidFill>
            </a:endParaRPr>
          </a:p>
        </p:txBody>
      </p:sp>
      <p:sp>
        <p:nvSpPr>
          <p:cNvPr id="143363" name="Rectangle 3"/>
          <p:cNvSpPr>
            <a:spLocks noGrp="1" noChangeArrowheads="1"/>
          </p:cNvSpPr>
          <p:nvPr>
            <p:ph idx="1"/>
          </p:nvPr>
        </p:nvSpPr>
        <p:spPr>
          <a:xfrm>
            <a:off x="300789" y="985405"/>
            <a:ext cx="11749991" cy="4765690"/>
          </a:xfrm>
        </p:spPr>
        <p:txBody>
          <a:bodyPr>
            <a:noAutofit/>
          </a:bodyPr>
          <a:lstStyle/>
          <a:p>
            <a:pPr algn="r" rtl="1" eaLnBrk="1" hangingPunct="1">
              <a:buFontTx/>
              <a:buNone/>
            </a:pPr>
            <a:r>
              <a:rPr lang="ar-JO" altLang="en-US" sz="3600" dirty="0" smtClean="0">
                <a:solidFill>
                  <a:schemeClr val="tx1">
                    <a:lumMod val="85000"/>
                    <a:lumOff val="15000"/>
                  </a:schemeClr>
                </a:solidFill>
              </a:rPr>
              <a:t>- </a:t>
            </a:r>
            <a:r>
              <a:rPr lang="ar-JO" altLang="en-US" sz="3600" dirty="0">
                <a:solidFill>
                  <a:schemeClr val="tx1">
                    <a:lumMod val="85000"/>
                    <a:lumOff val="15000"/>
                  </a:schemeClr>
                </a:solidFill>
              </a:rPr>
              <a:t>مخططة وهادفة (واضحة الأهداف </a:t>
            </a:r>
            <a:r>
              <a:rPr lang="ar-JO" altLang="en-US" sz="3600" dirty="0" smtClean="0">
                <a:solidFill>
                  <a:schemeClr val="tx1">
                    <a:lumMod val="85000"/>
                    <a:lumOff val="15000"/>
                  </a:schemeClr>
                </a:solidFill>
              </a:rPr>
              <a:t>ومحسوبة</a:t>
            </a:r>
            <a:r>
              <a:rPr lang="ar-IQ" altLang="en-US" sz="3600" dirty="0" smtClean="0">
                <a:solidFill>
                  <a:schemeClr val="tx1">
                    <a:lumMod val="85000"/>
                    <a:lumOff val="15000"/>
                  </a:schemeClr>
                </a:solidFill>
              </a:rPr>
              <a:t> </a:t>
            </a:r>
            <a:r>
              <a:rPr lang="ar-JO" altLang="en-US" sz="3600" dirty="0" smtClean="0">
                <a:solidFill>
                  <a:schemeClr val="tx1">
                    <a:lumMod val="85000"/>
                    <a:lumOff val="15000"/>
                  </a:schemeClr>
                </a:solidFill>
              </a:rPr>
              <a:t>الخطوات</a:t>
            </a:r>
            <a:r>
              <a:rPr lang="ar-JO" altLang="en-US" sz="3600" dirty="0">
                <a:solidFill>
                  <a:schemeClr val="tx1">
                    <a:lumMod val="85000"/>
                    <a:lumOff val="15000"/>
                  </a:schemeClr>
                </a:solidFill>
              </a:rPr>
              <a:t>).</a:t>
            </a:r>
          </a:p>
          <a:p>
            <a:pPr algn="r" rtl="1" eaLnBrk="1" hangingPunct="1">
              <a:buFontTx/>
              <a:buNone/>
            </a:pPr>
            <a:r>
              <a:rPr lang="ar-JO" altLang="en-US" sz="3600" dirty="0" smtClean="0">
                <a:solidFill>
                  <a:schemeClr val="tx1">
                    <a:lumMod val="85000"/>
                    <a:lumOff val="15000"/>
                  </a:schemeClr>
                </a:solidFill>
              </a:rPr>
              <a:t>- </a:t>
            </a:r>
            <a:r>
              <a:rPr lang="ar-JO" altLang="en-US" sz="3600" dirty="0">
                <a:solidFill>
                  <a:schemeClr val="tx1">
                    <a:lumMod val="85000"/>
                    <a:lumOff val="15000"/>
                  </a:schemeClr>
                </a:solidFill>
              </a:rPr>
              <a:t>تشاركية </a:t>
            </a:r>
            <a:r>
              <a:rPr lang="ar-JO" altLang="en-US" sz="3600" dirty="0" err="1">
                <a:solidFill>
                  <a:schemeClr val="tx1">
                    <a:lumMod val="85000"/>
                    <a:lumOff val="15000"/>
                  </a:schemeClr>
                </a:solidFill>
              </a:rPr>
              <a:t>وفريقية</a:t>
            </a:r>
            <a:r>
              <a:rPr lang="ar-JO" altLang="en-US" sz="3600" dirty="0">
                <a:solidFill>
                  <a:schemeClr val="tx1">
                    <a:lumMod val="85000"/>
                    <a:lumOff val="15000"/>
                  </a:schemeClr>
                </a:solidFill>
              </a:rPr>
              <a:t>.</a:t>
            </a:r>
          </a:p>
          <a:p>
            <a:pPr algn="r" rtl="1" eaLnBrk="1" hangingPunct="1">
              <a:buFontTx/>
              <a:buNone/>
            </a:pPr>
            <a:r>
              <a:rPr lang="ar-JO" altLang="en-US" sz="3600" dirty="0" smtClean="0">
                <a:solidFill>
                  <a:schemeClr val="tx1">
                    <a:lumMod val="85000"/>
                    <a:lumOff val="15000"/>
                  </a:schemeClr>
                </a:solidFill>
              </a:rPr>
              <a:t>- </a:t>
            </a:r>
            <a:r>
              <a:rPr lang="ar-JO" altLang="en-US" sz="3600" dirty="0">
                <a:solidFill>
                  <a:schemeClr val="tx1">
                    <a:lumMod val="85000"/>
                    <a:lumOff val="15000"/>
                  </a:schemeClr>
                </a:solidFill>
              </a:rPr>
              <a:t>عادلة ومنصفة.</a:t>
            </a:r>
          </a:p>
          <a:p>
            <a:pPr algn="r" rtl="1" eaLnBrk="1" hangingPunct="1">
              <a:buFontTx/>
              <a:buNone/>
            </a:pPr>
            <a:r>
              <a:rPr lang="ar-JO" altLang="en-US" sz="3600" dirty="0" smtClean="0">
                <a:solidFill>
                  <a:schemeClr val="tx1">
                    <a:lumMod val="85000"/>
                    <a:lumOff val="15000"/>
                  </a:schemeClr>
                </a:solidFill>
              </a:rPr>
              <a:t>- </a:t>
            </a:r>
            <a:r>
              <a:rPr lang="ar-JO" altLang="en-US" sz="3600" dirty="0">
                <a:solidFill>
                  <a:schemeClr val="tx1">
                    <a:lumMod val="85000"/>
                    <a:lumOff val="15000"/>
                  </a:schemeClr>
                </a:solidFill>
              </a:rPr>
              <a:t>متدرجة ومرحلية.</a:t>
            </a:r>
          </a:p>
          <a:p>
            <a:pPr algn="r" rtl="1" eaLnBrk="1" hangingPunct="1">
              <a:buFontTx/>
              <a:buNone/>
            </a:pPr>
            <a:r>
              <a:rPr lang="ar-JO" altLang="en-US" sz="3600" dirty="0" smtClean="0">
                <a:solidFill>
                  <a:schemeClr val="tx1">
                    <a:lumMod val="85000"/>
                    <a:lumOff val="15000"/>
                  </a:schemeClr>
                </a:solidFill>
              </a:rPr>
              <a:t>- </a:t>
            </a:r>
            <a:r>
              <a:rPr lang="ar-JO" altLang="en-US" sz="3600" dirty="0">
                <a:solidFill>
                  <a:schemeClr val="tx1">
                    <a:lumMod val="85000"/>
                    <a:lumOff val="15000"/>
                  </a:schemeClr>
                </a:solidFill>
              </a:rPr>
              <a:t>مقنعة وعقلانية.</a:t>
            </a:r>
          </a:p>
          <a:p>
            <a:pPr algn="r" rtl="1" eaLnBrk="1" hangingPunct="1">
              <a:buFontTx/>
              <a:buNone/>
            </a:pPr>
            <a:r>
              <a:rPr lang="ar-IQ" altLang="en-US" sz="3600" dirty="0">
                <a:solidFill>
                  <a:schemeClr val="tx1">
                    <a:lumMod val="85000"/>
                    <a:lumOff val="15000"/>
                  </a:schemeClr>
                </a:solidFill>
              </a:rPr>
              <a:t> </a:t>
            </a:r>
            <a:r>
              <a:rPr lang="ar-JO" altLang="en-US" sz="3600" dirty="0" smtClean="0">
                <a:solidFill>
                  <a:schemeClr val="tx1">
                    <a:lumMod val="85000"/>
                    <a:lumOff val="15000"/>
                  </a:schemeClr>
                </a:solidFill>
              </a:rPr>
              <a:t>هل </a:t>
            </a:r>
            <a:r>
              <a:rPr lang="ar-JO" altLang="en-US" sz="3600" dirty="0">
                <a:solidFill>
                  <a:schemeClr val="tx1">
                    <a:lumMod val="85000"/>
                    <a:lumOff val="15000"/>
                  </a:schemeClr>
                </a:solidFill>
              </a:rPr>
              <a:t>هناك سمات </a:t>
            </a:r>
            <a:r>
              <a:rPr lang="ar-JO" altLang="en-US" sz="3600" dirty="0" smtClean="0">
                <a:solidFill>
                  <a:schemeClr val="tx1">
                    <a:lumMod val="85000"/>
                    <a:lumOff val="15000"/>
                  </a:schemeClr>
                </a:solidFill>
              </a:rPr>
              <a:t>أخرى</a:t>
            </a:r>
            <a:r>
              <a:rPr lang="ar-IQ" altLang="en-US" sz="3600" dirty="0" smtClean="0">
                <a:solidFill>
                  <a:schemeClr val="tx1">
                    <a:lumMod val="85000"/>
                    <a:lumOff val="15000"/>
                  </a:schemeClr>
                </a:solidFill>
              </a:rPr>
              <a:t> </a:t>
            </a:r>
            <a:r>
              <a:rPr lang="ar-JO" altLang="en-US" sz="3600" dirty="0" smtClean="0">
                <a:solidFill>
                  <a:schemeClr val="tx1">
                    <a:lumMod val="85000"/>
                    <a:lumOff val="15000"/>
                  </a:schemeClr>
                </a:solidFill>
              </a:rPr>
              <a:t>؟أذكرها</a:t>
            </a:r>
            <a:r>
              <a:rPr lang="ar-JO" altLang="en-US" sz="3600" dirty="0">
                <a:solidFill>
                  <a:schemeClr val="tx1">
                    <a:lumMod val="85000"/>
                    <a:lumOff val="15000"/>
                  </a:schemeClr>
                </a:solidFill>
              </a:rPr>
              <a:t>؟</a:t>
            </a:r>
            <a:endParaRPr lang="en-US" altLang="en-US" sz="3600" dirty="0">
              <a:solidFill>
                <a:schemeClr val="tx1">
                  <a:lumMod val="85000"/>
                  <a:lumOff val="15000"/>
                </a:schemeClr>
              </a:solidFill>
            </a:endParaRPr>
          </a:p>
        </p:txBody>
      </p:sp>
      <p:pic>
        <p:nvPicPr>
          <p:cNvPr id="2" name="Picture 1"/>
          <p:cNvPicPr>
            <a:picLocks noChangeAspect="1"/>
          </p:cNvPicPr>
          <p:nvPr/>
        </p:nvPicPr>
        <p:blipFill>
          <a:blip r:embed="rId2"/>
          <a:stretch>
            <a:fillRect/>
          </a:stretch>
        </p:blipFill>
        <p:spPr>
          <a:xfrm>
            <a:off x="981940" y="2327564"/>
            <a:ext cx="6003128" cy="2228562"/>
          </a:xfrm>
          <a:prstGeom prst="rect">
            <a:avLst/>
          </a:prstGeom>
        </p:spPr>
      </p:pic>
    </p:spTree>
    <p:extLst>
      <p:ext uri="{BB962C8B-B14F-4D97-AF65-F5344CB8AC3E}">
        <p14:creationId xmlns:p14="http://schemas.microsoft.com/office/powerpoint/2010/main" val="1423660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62"/>
                                        </p:tgtEl>
                                        <p:attrNameLst>
                                          <p:attrName>style.visibility</p:attrName>
                                        </p:attrNameLst>
                                      </p:cBhvr>
                                      <p:to>
                                        <p:strVal val="visible"/>
                                      </p:to>
                                    </p:set>
                                    <p:anim calcmode="lin" valueType="num">
                                      <p:cBhvr additive="base">
                                        <p:cTn id="7" dur="3000" fill="hold"/>
                                        <p:tgtEl>
                                          <p:spTgt spid="143362"/>
                                        </p:tgtEl>
                                        <p:attrNameLst>
                                          <p:attrName>ppt_x</p:attrName>
                                        </p:attrNameLst>
                                      </p:cBhvr>
                                      <p:tavLst>
                                        <p:tav tm="0">
                                          <p:val>
                                            <p:strVal val="0-#ppt_w/2"/>
                                          </p:val>
                                        </p:tav>
                                        <p:tav tm="100000">
                                          <p:val>
                                            <p:strVal val="#ppt_x"/>
                                          </p:val>
                                        </p:tav>
                                      </p:tavLst>
                                    </p:anim>
                                    <p:anim calcmode="lin" valueType="num">
                                      <p:cBhvr additive="base">
                                        <p:cTn id="8" dur="3000" fill="hold"/>
                                        <p:tgtEl>
                                          <p:spTgt spid="1433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43363">
                                            <p:txEl>
                                              <p:pRg st="0" end="0"/>
                                            </p:txEl>
                                          </p:spTgt>
                                        </p:tgtEl>
                                        <p:attrNameLst>
                                          <p:attrName>style.visibility</p:attrName>
                                        </p:attrNameLst>
                                      </p:cBhvr>
                                      <p:to>
                                        <p:strVal val="visible"/>
                                      </p:to>
                                    </p:set>
                                    <p:anim calcmode="lin" valueType="num">
                                      <p:cBhvr additive="base">
                                        <p:cTn id="13" dur="2000" fill="hold"/>
                                        <p:tgtEl>
                                          <p:spTgt spid="143363">
                                            <p:txEl>
                                              <p:pRg st="0" end="0"/>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143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3363">
                                            <p:txEl>
                                              <p:pRg st="1" end="1"/>
                                            </p:txEl>
                                          </p:spTgt>
                                        </p:tgtEl>
                                        <p:attrNameLst>
                                          <p:attrName>style.visibility</p:attrName>
                                        </p:attrNameLst>
                                      </p:cBhvr>
                                      <p:to>
                                        <p:strVal val="visible"/>
                                      </p:to>
                                    </p:set>
                                    <p:anim calcmode="lin" valueType="num">
                                      <p:cBhvr additive="base">
                                        <p:cTn id="19" dur="2000" fill="hold"/>
                                        <p:tgtEl>
                                          <p:spTgt spid="143363">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43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43363">
                                            <p:txEl>
                                              <p:pRg st="2" end="2"/>
                                            </p:txEl>
                                          </p:spTgt>
                                        </p:tgtEl>
                                        <p:attrNameLst>
                                          <p:attrName>style.visibility</p:attrName>
                                        </p:attrNameLst>
                                      </p:cBhvr>
                                      <p:to>
                                        <p:strVal val="visible"/>
                                      </p:to>
                                    </p:set>
                                    <p:anim calcmode="lin" valueType="num">
                                      <p:cBhvr additive="base">
                                        <p:cTn id="25" dur="2000" fill="hold"/>
                                        <p:tgtEl>
                                          <p:spTgt spid="143363">
                                            <p:txEl>
                                              <p:pRg st="2" end="2"/>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1433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3363">
                                            <p:txEl>
                                              <p:pRg st="3" end="3"/>
                                            </p:txEl>
                                          </p:spTgt>
                                        </p:tgtEl>
                                        <p:attrNameLst>
                                          <p:attrName>style.visibility</p:attrName>
                                        </p:attrNameLst>
                                      </p:cBhvr>
                                      <p:to>
                                        <p:strVal val="visible"/>
                                      </p:to>
                                    </p:set>
                                    <p:anim calcmode="lin" valueType="num">
                                      <p:cBhvr additive="base">
                                        <p:cTn id="31" dur="2000" fill="hold"/>
                                        <p:tgtEl>
                                          <p:spTgt spid="143363">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43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43363">
                                            <p:txEl>
                                              <p:pRg st="4" end="4"/>
                                            </p:txEl>
                                          </p:spTgt>
                                        </p:tgtEl>
                                        <p:attrNameLst>
                                          <p:attrName>style.visibility</p:attrName>
                                        </p:attrNameLst>
                                      </p:cBhvr>
                                      <p:to>
                                        <p:strVal val="visible"/>
                                      </p:to>
                                    </p:set>
                                    <p:anim calcmode="lin" valueType="num">
                                      <p:cBhvr additive="base">
                                        <p:cTn id="37" dur="2000" fill="hold"/>
                                        <p:tgtEl>
                                          <p:spTgt spid="143363">
                                            <p:txEl>
                                              <p:pRg st="4" end="4"/>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1433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43363">
                                            <p:txEl>
                                              <p:pRg st="5" end="5"/>
                                            </p:txEl>
                                          </p:spTgt>
                                        </p:tgtEl>
                                        <p:attrNameLst>
                                          <p:attrName>style.visibility</p:attrName>
                                        </p:attrNameLst>
                                      </p:cBhvr>
                                      <p:to>
                                        <p:strVal val="visible"/>
                                      </p:to>
                                    </p:set>
                                    <p:anim calcmode="lin" valueType="num">
                                      <p:cBhvr additive="base">
                                        <p:cTn id="43" dur="3000" fill="hold"/>
                                        <p:tgtEl>
                                          <p:spTgt spid="143363">
                                            <p:txEl>
                                              <p:pRg st="5" end="5"/>
                                            </p:txEl>
                                          </p:spTgt>
                                        </p:tgtEl>
                                        <p:attrNameLst>
                                          <p:attrName>ppt_x</p:attrName>
                                        </p:attrNameLst>
                                      </p:cBhvr>
                                      <p:tavLst>
                                        <p:tav tm="0">
                                          <p:val>
                                            <p:strVal val="#ppt_x"/>
                                          </p:val>
                                        </p:tav>
                                        <p:tav tm="100000">
                                          <p:val>
                                            <p:strVal val="#ppt_x"/>
                                          </p:val>
                                        </p:tav>
                                      </p:tavLst>
                                    </p:anim>
                                    <p:anim calcmode="lin" valueType="num">
                                      <p:cBhvr additive="base">
                                        <p:cTn id="44" dur="3000" fill="hold"/>
                                        <p:tgtEl>
                                          <p:spTgt spid="1433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Rectangle 1026"/>
          <p:cNvSpPr>
            <a:spLocks noGrp="1" noChangeArrowheads="1"/>
          </p:cNvSpPr>
          <p:nvPr>
            <p:ph type="title"/>
          </p:nvPr>
        </p:nvSpPr>
        <p:spPr/>
        <p:txBody>
          <a:bodyPr>
            <a:normAutofit fontScale="90000"/>
          </a:bodyPr>
          <a:lstStyle/>
          <a:p>
            <a:pPr algn="r" rtl="1" eaLnBrk="1" hangingPunct="1"/>
            <a:r>
              <a:rPr lang="ar-SY" altLang="en-US" sz="4800" dirty="0"/>
              <a:t>مصادر الت</a:t>
            </a:r>
            <a:r>
              <a:rPr lang="ar-JO" altLang="en-US" sz="4800" dirty="0" err="1"/>
              <a:t>غيير</a:t>
            </a:r>
            <a:r>
              <a:rPr lang="en-US" altLang="en-US" sz="4800" dirty="0"/>
              <a:t/>
            </a:r>
            <a:br>
              <a:rPr lang="en-US" altLang="en-US" sz="4800" dirty="0"/>
            </a:br>
            <a:endParaRPr lang="en-US" altLang="en-US" sz="4800" dirty="0"/>
          </a:p>
        </p:txBody>
      </p:sp>
      <p:sp>
        <p:nvSpPr>
          <p:cNvPr id="1046" name="Rectangle 1027"/>
          <p:cNvSpPr>
            <a:spLocks noGrp="1" noChangeArrowheads="1"/>
          </p:cNvSpPr>
          <p:nvPr>
            <p:ph idx="1"/>
          </p:nvPr>
        </p:nvSpPr>
        <p:spPr/>
        <p:txBody>
          <a:bodyPr/>
          <a:lstStyle/>
          <a:p>
            <a:pPr eaLnBrk="1" hangingPunct="1">
              <a:buFontTx/>
              <a:buNone/>
            </a:pPr>
            <a:r>
              <a:rPr lang="ar-SY" altLang="en-US" smtClean="0"/>
              <a:t>                      </a:t>
            </a:r>
            <a:endParaRPr lang="en-US" altLang="en-US" sz="4000"/>
          </a:p>
        </p:txBody>
      </p:sp>
      <p:graphicFrame>
        <p:nvGraphicFramePr>
          <p:cNvPr id="2" name="Diagram 1"/>
          <p:cNvGraphicFramePr/>
          <p:nvPr>
            <p:extLst>
              <p:ext uri="{D42A27DB-BD31-4B8C-83A1-F6EECF244321}">
                <p14:modId xmlns:p14="http://schemas.microsoft.com/office/powerpoint/2010/main" val="271642662"/>
              </p:ext>
            </p:extLst>
          </p:nvPr>
        </p:nvGraphicFramePr>
        <p:xfrm>
          <a:off x="950913" y="733926"/>
          <a:ext cx="9480466" cy="5528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8407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026"/>
          <p:cNvSpPr>
            <a:spLocks noGrp="1" noChangeArrowheads="1"/>
          </p:cNvSpPr>
          <p:nvPr>
            <p:ph type="title"/>
          </p:nvPr>
        </p:nvSpPr>
        <p:spPr>
          <a:xfrm>
            <a:off x="2060575" y="0"/>
            <a:ext cx="10131425" cy="1456267"/>
          </a:xfrm>
        </p:spPr>
        <p:txBody>
          <a:bodyPr/>
          <a:lstStyle/>
          <a:p>
            <a:pPr algn="r" rtl="1" eaLnBrk="1" hangingPunct="1"/>
            <a:r>
              <a:rPr lang="ar-SA" altLang="en-US" b="1" dirty="0" smtClean="0">
                <a:solidFill>
                  <a:srgbClr val="FF0000"/>
                </a:solidFill>
              </a:rPr>
              <a:t>الكفايات اللازمة </a:t>
            </a:r>
            <a:r>
              <a:rPr lang="ar-JO" altLang="en-US" b="1" dirty="0" smtClean="0">
                <a:solidFill>
                  <a:srgbClr val="FF0000"/>
                </a:solidFill>
                <a:cs typeface="Simplified Arabic" panose="02020603050405020304" pitchFamily="18" charset="-78"/>
              </a:rPr>
              <a:t>لقائد</a:t>
            </a:r>
            <a:r>
              <a:rPr lang="ar-SA" altLang="en-US" b="1" dirty="0" smtClean="0">
                <a:solidFill>
                  <a:srgbClr val="FF0000"/>
                </a:solidFill>
                <a:cs typeface="Simplified Arabic" panose="02020603050405020304" pitchFamily="18" charset="-78"/>
              </a:rPr>
              <a:t> التغيير</a:t>
            </a:r>
            <a:endParaRPr lang="en-US" altLang="en-US" b="1" dirty="0" smtClean="0">
              <a:solidFill>
                <a:srgbClr val="FF0000"/>
              </a:solidFill>
              <a:cs typeface="Simplified Arabic" panose="02020603050405020304" pitchFamily="18" charset="-78"/>
            </a:endParaRPr>
          </a:p>
        </p:txBody>
      </p:sp>
      <p:sp>
        <p:nvSpPr>
          <p:cNvPr id="145411" name="Rectangle 1027"/>
          <p:cNvSpPr>
            <a:spLocks noGrp="1" noChangeArrowheads="1"/>
          </p:cNvSpPr>
          <p:nvPr>
            <p:ph idx="1"/>
          </p:nvPr>
        </p:nvSpPr>
        <p:spPr>
          <a:xfrm>
            <a:off x="512619" y="1371600"/>
            <a:ext cx="11540836" cy="5486400"/>
          </a:xfrm>
        </p:spPr>
        <p:txBody>
          <a:bodyPr>
            <a:noAutofit/>
          </a:bodyPr>
          <a:lstStyle/>
          <a:p>
            <a:pPr marL="609600" indent="-609600" algn="r" rtl="1">
              <a:buNone/>
            </a:pPr>
            <a:r>
              <a:rPr lang="ar-SA" altLang="en-US" sz="3200" b="1" dirty="0" smtClean="0"/>
              <a:t>التخطيط </a:t>
            </a:r>
            <a:r>
              <a:rPr lang="ar-SA" altLang="en-US" sz="3200" b="1" dirty="0"/>
              <a:t>الاستراتيجي</a:t>
            </a:r>
            <a:r>
              <a:rPr lang="ar-JO" altLang="en-US" sz="3200" b="1" dirty="0"/>
              <a:t>.</a:t>
            </a:r>
          </a:p>
          <a:p>
            <a:pPr marL="609600" indent="-609600" algn="r" rtl="1">
              <a:buNone/>
            </a:pPr>
            <a:r>
              <a:rPr lang="ar-SA" altLang="en-US" sz="3200" b="1" dirty="0"/>
              <a:t>مهارة فن التأثير </a:t>
            </a:r>
            <a:r>
              <a:rPr lang="ar-SA" altLang="en-US" sz="3200" b="1" dirty="0" err="1"/>
              <a:t>فى</a:t>
            </a:r>
            <a:r>
              <a:rPr lang="ar-SA" altLang="en-US" sz="3200" b="1" dirty="0"/>
              <a:t> ا</a:t>
            </a:r>
            <a:r>
              <a:rPr lang="ar-AE" altLang="en-US" sz="3200" b="1" dirty="0"/>
              <a:t>لدعوة</a:t>
            </a:r>
            <a:r>
              <a:rPr lang="ar-SA" altLang="en-US" sz="3200" b="1" dirty="0"/>
              <a:t>.</a:t>
            </a:r>
            <a:endParaRPr lang="ar-JO" altLang="en-US" sz="3200" b="1" dirty="0"/>
          </a:p>
          <a:p>
            <a:pPr marL="609600" indent="-609600" algn="r" rtl="1">
              <a:buNone/>
            </a:pPr>
            <a:r>
              <a:rPr lang="ar-SA" altLang="en-US" sz="3200" b="1" dirty="0"/>
              <a:t>مهارة التواصل الفعال.</a:t>
            </a:r>
          </a:p>
          <a:p>
            <a:pPr marL="609600" indent="-609600" algn="r" rtl="1">
              <a:buNone/>
            </a:pPr>
            <a:r>
              <a:rPr lang="ar-SA" altLang="en-US" sz="3200" b="1" dirty="0"/>
              <a:t>مهارة الحوار والاقناع.</a:t>
            </a:r>
          </a:p>
          <a:p>
            <a:pPr marL="609600" indent="-609600" algn="r" rtl="1">
              <a:buNone/>
            </a:pPr>
            <a:r>
              <a:rPr lang="ar-SA" altLang="en-US" sz="3200" b="1" dirty="0"/>
              <a:t>مهارة قيادة العمل الجماعي .</a:t>
            </a:r>
          </a:p>
          <a:p>
            <a:pPr marL="609600" indent="-609600" algn="r" rtl="1">
              <a:buNone/>
            </a:pPr>
            <a:r>
              <a:rPr lang="ar-SA" altLang="en-US" sz="3200" b="1" dirty="0"/>
              <a:t>مهارة التقويم.</a:t>
            </a:r>
          </a:p>
          <a:p>
            <a:pPr marL="609600" indent="-609600" algn="r" rtl="1">
              <a:buNone/>
            </a:pPr>
            <a:r>
              <a:rPr lang="ar-SA" altLang="en-US" sz="3200" b="1" dirty="0"/>
              <a:t>مهارة التوقع والاستبصار.</a:t>
            </a:r>
          </a:p>
          <a:p>
            <a:pPr marL="609600" indent="-609600" algn="r" rtl="1">
              <a:buNone/>
            </a:pPr>
            <a:r>
              <a:rPr lang="ar-SA" altLang="en-US" sz="3200" b="1" dirty="0"/>
              <a:t>مهارة إدارة الصراع .</a:t>
            </a:r>
            <a:endParaRPr lang="ar-JO" altLang="en-US" sz="3200" b="1" dirty="0"/>
          </a:p>
          <a:p>
            <a:pPr marL="609600" indent="-609600" algn="r" rtl="1">
              <a:buNone/>
            </a:pPr>
            <a:r>
              <a:rPr lang="ar-JO" altLang="en-US" sz="3200" b="1" dirty="0"/>
              <a:t>مهارة التنبؤ والحدس والاستبصار</a:t>
            </a:r>
            <a:r>
              <a:rPr lang="ar-JO" altLang="en-US" sz="3200" b="1" dirty="0" smtClean="0"/>
              <a:t>.</a:t>
            </a:r>
            <a:endParaRPr lang="ar-JO" altLang="en-US" sz="3200" b="1" dirty="0"/>
          </a:p>
        </p:txBody>
      </p:sp>
    </p:spTree>
    <p:extLst>
      <p:ext uri="{BB962C8B-B14F-4D97-AF65-F5344CB8AC3E}">
        <p14:creationId xmlns:p14="http://schemas.microsoft.com/office/powerpoint/2010/main" val="1906783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45410"/>
                                        </p:tgtEl>
                                        <p:attrNameLst>
                                          <p:attrName>style.visibility</p:attrName>
                                        </p:attrNameLst>
                                      </p:cBhvr>
                                      <p:to>
                                        <p:strVal val="visible"/>
                                      </p:to>
                                    </p:set>
                                    <p:anim calcmode="lin" valueType="num">
                                      <p:cBhvr additive="base">
                                        <p:cTn id="7" dur="2000" fill="hold"/>
                                        <p:tgtEl>
                                          <p:spTgt spid="145410"/>
                                        </p:tgtEl>
                                        <p:attrNameLst>
                                          <p:attrName>ppt_x</p:attrName>
                                        </p:attrNameLst>
                                      </p:cBhvr>
                                      <p:tavLst>
                                        <p:tav tm="0">
                                          <p:val>
                                            <p:strVal val="#ppt_x"/>
                                          </p:val>
                                        </p:tav>
                                        <p:tav tm="100000">
                                          <p:val>
                                            <p:strVal val="#ppt_x"/>
                                          </p:val>
                                        </p:tav>
                                      </p:tavLst>
                                    </p:anim>
                                    <p:anim calcmode="lin" valueType="num">
                                      <p:cBhvr additive="base">
                                        <p:cTn id="8" dur="2000" fill="hold"/>
                                        <p:tgtEl>
                                          <p:spTgt spid="14541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45411">
                                            <p:txEl>
                                              <p:pRg st="0" end="0"/>
                                            </p:txEl>
                                          </p:spTgt>
                                        </p:tgtEl>
                                        <p:attrNameLst>
                                          <p:attrName>style.visibility</p:attrName>
                                        </p:attrNameLst>
                                      </p:cBhvr>
                                      <p:to>
                                        <p:strVal val="visible"/>
                                      </p:to>
                                    </p:set>
                                    <p:anim calcmode="lin" valueType="num">
                                      <p:cBhvr additive="base">
                                        <p:cTn id="13" dur="2000" fill="hold"/>
                                        <p:tgtEl>
                                          <p:spTgt spid="145411">
                                            <p:txEl>
                                              <p:pRg st="0" end="0"/>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145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45411">
                                            <p:txEl>
                                              <p:pRg st="1" end="1"/>
                                            </p:txEl>
                                          </p:spTgt>
                                        </p:tgtEl>
                                        <p:attrNameLst>
                                          <p:attrName>style.visibility</p:attrName>
                                        </p:attrNameLst>
                                      </p:cBhvr>
                                      <p:to>
                                        <p:strVal val="visible"/>
                                      </p:to>
                                    </p:set>
                                    <p:anim calcmode="lin" valueType="num">
                                      <p:cBhvr additive="base">
                                        <p:cTn id="19" dur="2000" fill="hold"/>
                                        <p:tgtEl>
                                          <p:spTgt spid="145411">
                                            <p:txEl>
                                              <p:pRg st="1" end="1"/>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1454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45411">
                                            <p:txEl>
                                              <p:pRg st="2" end="2"/>
                                            </p:txEl>
                                          </p:spTgt>
                                        </p:tgtEl>
                                        <p:attrNameLst>
                                          <p:attrName>style.visibility</p:attrName>
                                        </p:attrNameLst>
                                      </p:cBhvr>
                                      <p:to>
                                        <p:strVal val="visible"/>
                                      </p:to>
                                    </p:set>
                                    <p:anim calcmode="lin" valueType="num">
                                      <p:cBhvr additive="base">
                                        <p:cTn id="25" dur="2000" fill="hold"/>
                                        <p:tgtEl>
                                          <p:spTgt spid="145411">
                                            <p:txEl>
                                              <p:pRg st="2" end="2"/>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1454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45411">
                                            <p:txEl>
                                              <p:pRg st="3" end="3"/>
                                            </p:txEl>
                                          </p:spTgt>
                                        </p:tgtEl>
                                        <p:attrNameLst>
                                          <p:attrName>style.visibility</p:attrName>
                                        </p:attrNameLst>
                                      </p:cBhvr>
                                      <p:to>
                                        <p:strVal val="visible"/>
                                      </p:to>
                                    </p:set>
                                    <p:anim calcmode="lin" valueType="num">
                                      <p:cBhvr additive="base">
                                        <p:cTn id="31" dur="2000" fill="hold"/>
                                        <p:tgtEl>
                                          <p:spTgt spid="145411">
                                            <p:txEl>
                                              <p:pRg st="3" end="3"/>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1454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45411">
                                            <p:txEl>
                                              <p:pRg st="4" end="4"/>
                                            </p:txEl>
                                          </p:spTgt>
                                        </p:tgtEl>
                                        <p:attrNameLst>
                                          <p:attrName>style.visibility</p:attrName>
                                        </p:attrNameLst>
                                      </p:cBhvr>
                                      <p:to>
                                        <p:strVal val="visible"/>
                                      </p:to>
                                    </p:set>
                                    <p:anim calcmode="lin" valueType="num">
                                      <p:cBhvr additive="base">
                                        <p:cTn id="37" dur="2000" fill="hold"/>
                                        <p:tgtEl>
                                          <p:spTgt spid="145411">
                                            <p:txEl>
                                              <p:pRg st="4" end="4"/>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1454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45411">
                                            <p:txEl>
                                              <p:pRg st="5" end="5"/>
                                            </p:txEl>
                                          </p:spTgt>
                                        </p:tgtEl>
                                        <p:attrNameLst>
                                          <p:attrName>style.visibility</p:attrName>
                                        </p:attrNameLst>
                                      </p:cBhvr>
                                      <p:to>
                                        <p:strVal val="visible"/>
                                      </p:to>
                                    </p:set>
                                    <p:anim calcmode="lin" valueType="num">
                                      <p:cBhvr additive="base">
                                        <p:cTn id="43" dur="2000" fill="hold"/>
                                        <p:tgtEl>
                                          <p:spTgt spid="145411">
                                            <p:txEl>
                                              <p:pRg st="5" end="5"/>
                                            </p:txEl>
                                          </p:spTgt>
                                        </p:tgtEl>
                                        <p:attrNameLst>
                                          <p:attrName>ppt_x</p:attrName>
                                        </p:attrNameLst>
                                      </p:cBhvr>
                                      <p:tavLst>
                                        <p:tav tm="0">
                                          <p:val>
                                            <p:strVal val="0-#ppt_w/2"/>
                                          </p:val>
                                        </p:tav>
                                        <p:tav tm="100000">
                                          <p:val>
                                            <p:strVal val="#ppt_x"/>
                                          </p:val>
                                        </p:tav>
                                      </p:tavLst>
                                    </p:anim>
                                    <p:anim calcmode="lin" valueType="num">
                                      <p:cBhvr additive="base">
                                        <p:cTn id="44" dur="2000" fill="hold"/>
                                        <p:tgtEl>
                                          <p:spTgt spid="1454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145411">
                                            <p:txEl>
                                              <p:pRg st="6" end="6"/>
                                            </p:txEl>
                                          </p:spTgt>
                                        </p:tgtEl>
                                        <p:attrNameLst>
                                          <p:attrName>style.visibility</p:attrName>
                                        </p:attrNameLst>
                                      </p:cBhvr>
                                      <p:to>
                                        <p:strVal val="visible"/>
                                      </p:to>
                                    </p:set>
                                    <p:anim calcmode="lin" valueType="num">
                                      <p:cBhvr additive="base">
                                        <p:cTn id="49" dur="500" fill="hold"/>
                                        <p:tgtEl>
                                          <p:spTgt spid="145411">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454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145411">
                                            <p:txEl>
                                              <p:pRg st="7" end="7"/>
                                            </p:txEl>
                                          </p:spTgt>
                                        </p:tgtEl>
                                        <p:attrNameLst>
                                          <p:attrName>style.visibility</p:attrName>
                                        </p:attrNameLst>
                                      </p:cBhvr>
                                      <p:to>
                                        <p:strVal val="visible"/>
                                      </p:to>
                                    </p:set>
                                    <p:anim calcmode="lin" valueType="num">
                                      <p:cBhvr additive="base">
                                        <p:cTn id="55" dur="2000" fill="hold"/>
                                        <p:tgtEl>
                                          <p:spTgt spid="145411">
                                            <p:txEl>
                                              <p:pRg st="7" end="7"/>
                                            </p:txEl>
                                          </p:spTgt>
                                        </p:tgtEl>
                                        <p:attrNameLst>
                                          <p:attrName>ppt_x</p:attrName>
                                        </p:attrNameLst>
                                      </p:cBhvr>
                                      <p:tavLst>
                                        <p:tav tm="0">
                                          <p:val>
                                            <p:strVal val="0-#ppt_w/2"/>
                                          </p:val>
                                        </p:tav>
                                        <p:tav tm="100000">
                                          <p:val>
                                            <p:strVal val="#ppt_x"/>
                                          </p:val>
                                        </p:tav>
                                      </p:tavLst>
                                    </p:anim>
                                    <p:anim calcmode="lin" valueType="num">
                                      <p:cBhvr additive="base">
                                        <p:cTn id="56" dur="2000" fill="hold"/>
                                        <p:tgtEl>
                                          <p:spTgt spid="14541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145411">
                                            <p:txEl>
                                              <p:pRg st="8" end="8"/>
                                            </p:txEl>
                                          </p:spTgt>
                                        </p:tgtEl>
                                        <p:attrNameLst>
                                          <p:attrName>style.visibility</p:attrName>
                                        </p:attrNameLst>
                                      </p:cBhvr>
                                      <p:to>
                                        <p:strVal val="visible"/>
                                      </p:to>
                                    </p:set>
                                    <p:anim calcmode="lin" valueType="num">
                                      <p:cBhvr additive="base">
                                        <p:cTn id="61" dur="2000" fill="hold"/>
                                        <p:tgtEl>
                                          <p:spTgt spid="145411">
                                            <p:txEl>
                                              <p:pRg st="8" end="8"/>
                                            </p:txEl>
                                          </p:spTgt>
                                        </p:tgtEl>
                                        <p:attrNameLst>
                                          <p:attrName>ppt_x</p:attrName>
                                        </p:attrNameLst>
                                      </p:cBhvr>
                                      <p:tavLst>
                                        <p:tav tm="0">
                                          <p:val>
                                            <p:strVal val="0-#ppt_w/2"/>
                                          </p:val>
                                        </p:tav>
                                        <p:tav tm="100000">
                                          <p:val>
                                            <p:strVal val="#ppt_x"/>
                                          </p:val>
                                        </p:tav>
                                      </p:tavLst>
                                    </p:anim>
                                    <p:anim calcmode="lin" valueType="num">
                                      <p:cBhvr additive="base">
                                        <p:cTn id="62" dur="2000" fill="hold"/>
                                        <p:tgtEl>
                                          <p:spTgt spid="14541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1164" y="1931829"/>
            <a:ext cx="5846618" cy="4767214"/>
          </a:xfrm>
          <a:prstGeom prst="rect">
            <a:avLst/>
          </a:prstGeom>
        </p:spPr>
      </p:pic>
      <p:sp>
        <p:nvSpPr>
          <p:cNvPr id="147458" name="Rectangle 2"/>
          <p:cNvSpPr>
            <a:spLocks noGrp="1" noChangeArrowheads="1"/>
          </p:cNvSpPr>
          <p:nvPr>
            <p:ph type="title"/>
          </p:nvPr>
        </p:nvSpPr>
        <p:spPr>
          <a:xfrm>
            <a:off x="1981199" y="0"/>
            <a:ext cx="9836727" cy="1143000"/>
          </a:xfrm>
        </p:spPr>
        <p:txBody>
          <a:bodyPr/>
          <a:lstStyle/>
          <a:p>
            <a:pPr algn="r" eaLnBrk="1" hangingPunct="1"/>
            <a:r>
              <a:rPr lang="ar-SA" altLang="en-US" b="1" dirty="0" smtClean="0">
                <a:solidFill>
                  <a:srgbClr val="FF0000"/>
                </a:solidFill>
              </a:rPr>
              <a:t>سمات </a:t>
            </a:r>
            <a:r>
              <a:rPr lang="ar-JO" altLang="en-US" b="1" dirty="0" smtClean="0">
                <a:solidFill>
                  <a:srgbClr val="FF0000"/>
                </a:solidFill>
                <a:cs typeface="Simplified Arabic" panose="02020603050405020304" pitchFamily="18" charset="-78"/>
              </a:rPr>
              <a:t>قائد </a:t>
            </a:r>
            <a:r>
              <a:rPr lang="ar-SA" altLang="en-US" b="1" dirty="0" smtClean="0">
                <a:solidFill>
                  <a:srgbClr val="FF0000"/>
                </a:solidFill>
                <a:cs typeface="Simplified Arabic" panose="02020603050405020304" pitchFamily="18" charset="-78"/>
              </a:rPr>
              <a:t>التغيير</a:t>
            </a:r>
            <a:r>
              <a:rPr lang="ar-JO" altLang="en-US" b="1" dirty="0" smtClean="0">
                <a:solidFill>
                  <a:srgbClr val="FF0000"/>
                </a:solidFill>
              </a:rPr>
              <a:t> </a:t>
            </a:r>
            <a:r>
              <a:rPr lang="ar-SA" altLang="en-US" b="1" dirty="0" smtClean="0">
                <a:solidFill>
                  <a:srgbClr val="FF0000"/>
                </a:solidFill>
              </a:rPr>
              <a:t>الفع</a:t>
            </a:r>
            <a:r>
              <a:rPr lang="ar-JO" altLang="en-US" b="1" dirty="0" smtClean="0">
                <a:solidFill>
                  <a:srgbClr val="FF0000"/>
                </a:solidFill>
              </a:rPr>
              <a:t>ّ</a:t>
            </a:r>
            <a:r>
              <a:rPr lang="ar-SA" altLang="en-US" b="1" dirty="0" smtClean="0">
                <a:solidFill>
                  <a:srgbClr val="FF0000"/>
                </a:solidFill>
              </a:rPr>
              <a:t>ال</a:t>
            </a:r>
            <a:endParaRPr lang="en-US" altLang="en-US" b="1" dirty="0" smtClean="0">
              <a:solidFill>
                <a:srgbClr val="FF0000"/>
              </a:solidFill>
            </a:endParaRPr>
          </a:p>
        </p:txBody>
      </p:sp>
      <p:sp>
        <p:nvSpPr>
          <p:cNvPr id="147459" name="Rectangle 3"/>
          <p:cNvSpPr>
            <a:spLocks noGrp="1" noChangeArrowheads="1"/>
          </p:cNvSpPr>
          <p:nvPr>
            <p:ph idx="1"/>
          </p:nvPr>
        </p:nvSpPr>
        <p:spPr>
          <a:xfrm>
            <a:off x="1981199" y="969818"/>
            <a:ext cx="9933709" cy="5583382"/>
          </a:xfrm>
        </p:spPr>
        <p:txBody>
          <a:bodyPr>
            <a:normAutofit/>
          </a:bodyPr>
          <a:lstStyle/>
          <a:p>
            <a:pPr algn="r" rtl="1" eaLnBrk="1" hangingPunct="1">
              <a:lnSpc>
                <a:spcPct val="80000"/>
              </a:lnSpc>
              <a:buFont typeface="Wingdings" panose="05000000000000000000" pitchFamily="2" charset="2"/>
              <a:buChar char="ü"/>
            </a:pPr>
            <a:r>
              <a:rPr lang="ar-JO" altLang="en-US" sz="2800" b="1" dirty="0" smtClean="0"/>
              <a:t>متقدم </a:t>
            </a:r>
            <a:r>
              <a:rPr lang="ar-JO" altLang="en-US" sz="2800" b="1" dirty="0"/>
              <a:t>فكرياً وعلمياً، (ذو رؤية مستقبلية واضحة).</a:t>
            </a:r>
          </a:p>
          <a:p>
            <a:pPr algn="r" rtl="1" eaLnBrk="1" hangingPunct="1">
              <a:lnSpc>
                <a:spcPct val="80000"/>
              </a:lnSpc>
              <a:buFont typeface="Wingdings" panose="05000000000000000000" pitchFamily="2" charset="2"/>
              <a:buChar char="ü"/>
            </a:pPr>
            <a:r>
              <a:rPr lang="ar-JO" altLang="en-US" sz="2800" b="1" dirty="0"/>
              <a:t>عادل ومنصف.</a:t>
            </a:r>
          </a:p>
          <a:p>
            <a:pPr algn="r" rtl="1" eaLnBrk="1" hangingPunct="1">
              <a:lnSpc>
                <a:spcPct val="80000"/>
              </a:lnSpc>
              <a:buFont typeface="Wingdings" panose="05000000000000000000" pitchFamily="2" charset="2"/>
              <a:buChar char="ü"/>
            </a:pPr>
            <a:r>
              <a:rPr lang="ar-JO" altLang="en-US" sz="2800" b="1" dirty="0"/>
              <a:t>مستمع جيد .</a:t>
            </a:r>
          </a:p>
          <a:p>
            <a:pPr algn="r" rtl="1" eaLnBrk="1" hangingPunct="1">
              <a:lnSpc>
                <a:spcPct val="80000"/>
              </a:lnSpc>
              <a:buFont typeface="Wingdings" panose="05000000000000000000" pitchFamily="2" charset="2"/>
              <a:buChar char="ü"/>
            </a:pPr>
            <a:r>
              <a:rPr lang="ar-JO" altLang="en-US" sz="2800" b="1" dirty="0"/>
              <a:t>مقنع ومحاور محترف.</a:t>
            </a:r>
          </a:p>
          <a:p>
            <a:pPr algn="r" rtl="1" eaLnBrk="1" hangingPunct="1">
              <a:lnSpc>
                <a:spcPct val="80000"/>
              </a:lnSpc>
              <a:buFont typeface="Wingdings" panose="05000000000000000000" pitchFamily="2" charset="2"/>
              <a:buChar char="ü"/>
            </a:pPr>
            <a:r>
              <a:rPr lang="ar-JO" altLang="en-US" sz="2800" b="1" dirty="0"/>
              <a:t>مؤدب وخلوق </a:t>
            </a:r>
            <a:r>
              <a:rPr lang="ar-JO" altLang="en-US" sz="2800" b="1" dirty="0" smtClean="0"/>
              <a:t>ومتواضع</a:t>
            </a:r>
            <a:r>
              <a:rPr lang="ar-IQ" altLang="en-US" sz="2800" b="1" dirty="0" smtClean="0"/>
              <a:t> </a:t>
            </a:r>
            <a:endParaRPr lang="ar-JO" altLang="en-US" sz="2800" b="1" dirty="0"/>
          </a:p>
          <a:p>
            <a:pPr algn="r" rtl="1" eaLnBrk="1" hangingPunct="1">
              <a:lnSpc>
                <a:spcPct val="80000"/>
              </a:lnSpc>
              <a:buFont typeface="Wingdings" panose="05000000000000000000" pitchFamily="2" charset="2"/>
              <a:buChar char="ü"/>
            </a:pPr>
            <a:r>
              <a:rPr lang="ar-JO" altLang="en-US" sz="2800" b="1" dirty="0"/>
              <a:t>واسع ومحتمل للرأي الآخر. </a:t>
            </a:r>
          </a:p>
          <a:p>
            <a:pPr algn="r" rtl="1" eaLnBrk="1" hangingPunct="1">
              <a:lnSpc>
                <a:spcPct val="80000"/>
              </a:lnSpc>
              <a:buFont typeface="Wingdings" panose="05000000000000000000" pitchFamily="2" charset="2"/>
              <a:buChar char="ü"/>
            </a:pPr>
            <a:r>
              <a:rPr lang="ar-JO" altLang="en-US" sz="2800" b="1" dirty="0"/>
              <a:t>معزز ومشجع ودافع.</a:t>
            </a:r>
          </a:p>
          <a:p>
            <a:pPr algn="r" rtl="1" eaLnBrk="1" hangingPunct="1">
              <a:lnSpc>
                <a:spcPct val="80000"/>
              </a:lnSpc>
              <a:buFont typeface="Wingdings" panose="05000000000000000000" pitchFamily="2" charset="2"/>
              <a:buChar char="ü"/>
            </a:pPr>
            <a:r>
              <a:rPr lang="ar-JO" altLang="en-US" sz="2800" b="1" dirty="0"/>
              <a:t>إنساني .</a:t>
            </a:r>
          </a:p>
          <a:p>
            <a:pPr algn="r" rtl="1" eaLnBrk="1" hangingPunct="1">
              <a:lnSpc>
                <a:spcPct val="80000"/>
              </a:lnSpc>
              <a:buFont typeface="Wingdings" panose="05000000000000000000" pitchFamily="2" charset="2"/>
              <a:buChar char="ü"/>
            </a:pPr>
            <a:r>
              <a:rPr lang="ar-JO" altLang="en-US" sz="2800" b="1" dirty="0"/>
              <a:t>واقعي وطموح.</a:t>
            </a:r>
          </a:p>
          <a:p>
            <a:pPr algn="r" rtl="1" eaLnBrk="1" hangingPunct="1">
              <a:lnSpc>
                <a:spcPct val="80000"/>
              </a:lnSpc>
              <a:buFont typeface="Wingdings" panose="05000000000000000000" pitchFamily="2" charset="2"/>
              <a:buChar char="ü"/>
            </a:pPr>
            <a:r>
              <a:rPr lang="ar-JO" altLang="en-US" sz="2800" b="1" dirty="0"/>
              <a:t>متأمل ومقوم. </a:t>
            </a:r>
          </a:p>
          <a:p>
            <a:pPr algn="r" rtl="1" eaLnBrk="1" hangingPunct="1">
              <a:lnSpc>
                <a:spcPct val="80000"/>
              </a:lnSpc>
              <a:buFont typeface="Wingdings" panose="05000000000000000000" pitchFamily="2" charset="2"/>
              <a:buChar char="ü"/>
            </a:pPr>
            <a:r>
              <a:rPr lang="ar-JO" altLang="en-US" sz="2800" b="1" dirty="0"/>
              <a:t>حازم وحاسم.</a:t>
            </a:r>
            <a:endParaRPr lang="en-US" altLang="en-US" sz="2800" b="1" dirty="0"/>
          </a:p>
        </p:txBody>
      </p:sp>
    </p:spTree>
    <p:extLst>
      <p:ext uri="{BB962C8B-B14F-4D97-AF65-F5344CB8AC3E}">
        <p14:creationId xmlns:p14="http://schemas.microsoft.com/office/powerpoint/2010/main" val="2437705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47458"/>
                                        </p:tgtEl>
                                        <p:attrNameLst>
                                          <p:attrName>style.visibility</p:attrName>
                                        </p:attrNameLst>
                                      </p:cBhvr>
                                      <p:to>
                                        <p:strVal val="visible"/>
                                      </p:to>
                                    </p:set>
                                    <p:animEffect transition="in" filter="blinds(vertical)">
                                      <p:cBhvr>
                                        <p:cTn id="7" dur="3000"/>
                                        <p:tgtEl>
                                          <p:spTgt spid="147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47459">
                                            <p:txEl>
                                              <p:pRg st="0" end="0"/>
                                            </p:txEl>
                                          </p:spTgt>
                                        </p:tgtEl>
                                        <p:attrNameLst>
                                          <p:attrName>style.visibility</p:attrName>
                                        </p:attrNameLst>
                                      </p:cBhvr>
                                      <p:to>
                                        <p:strVal val="visible"/>
                                      </p:to>
                                    </p:set>
                                    <p:anim calcmode="lin" valueType="num">
                                      <p:cBhvr additive="base">
                                        <p:cTn id="12" dur="2000" fill="hold"/>
                                        <p:tgtEl>
                                          <p:spTgt spid="147459">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147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147459">
                                            <p:txEl>
                                              <p:pRg st="1" end="1"/>
                                            </p:txEl>
                                          </p:spTgt>
                                        </p:tgtEl>
                                        <p:attrNameLst>
                                          <p:attrName>style.visibility</p:attrName>
                                        </p:attrNameLst>
                                      </p:cBhvr>
                                      <p:to>
                                        <p:strVal val="visible"/>
                                      </p:to>
                                    </p:set>
                                    <p:anim calcmode="lin" valueType="num">
                                      <p:cBhvr additive="base">
                                        <p:cTn id="18" dur="2000" fill="hold"/>
                                        <p:tgtEl>
                                          <p:spTgt spid="147459">
                                            <p:txEl>
                                              <p:pRg st="1" end="1"/>
                                            </p:txEl>
                                          </p:spTgt>
                                        </p:tgtEl>
                                        <p:attrNameLst>
                                          <p:attrName>ppt_x</p:attrName>
                                        </p:attrNameLst>
                                      </p:cBhvr>
                                      <p:tavLst>
                                        <p:tav tm="0">
                                          <p:val>
                                            <p:strVal val="0-#ppt_w/2"/>
                                          </p:val>
                                        </p:tav>
                                        <p:tav tm="100000">
                                          <p:val>
                                            <p:strVal val="#ppt_x"/>
                                          </p:val>
                                        </p:tav>
                                      </p:tavLst>
                                    </p:anim>
                                    <p:anim calcmode="lin" valueType="num">
                                      <p:cBhvr additive="base">
                                        <p:cTn id="19" dur="2000" fill="hold"/>
                                        <p:tgtEl>
                                          <p:spTgt spid="1474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147459">
                                            <p:txEl>
                                              <p:pRg st="2" end="2"/>
                                            </p:txEl>
                                          </p:spTgt>
                                        </p:tgtEl>
                                        <p:attrNameLst>
                                          <p:attrName>style.visibility</p:attrName>
                                        </p:attrNameLst>
                                      </p:cBhvr>
                                      <p:to>
                                        <p:strVal val="visible"/>
                                      </p:to>
                                    </p:set>
                                    <p:anim calcmode="lin" valueType="num">
                                      <p:cBhvr additive="base">
                                        <p:cTn id="24" dur="2000" fill="hold"/>
                                        <p:tgtEl>
                                          <p:spTgt spid="147459">
                                            <p:txEl>
                                              <p:pRg st="2" end="2"/>
                                            </p:txEl>
                                          </p:spTgt>
                                        </p:tgtEl>
                                        <p:attrNameLst>
                                          <p:attrName>ppt_x</p:attrName>
                                        </p:attrNameLst>
                                      </p:cBhvr>
                                      <p:tavLst>
                                        <p:tav tm="0">
                                          <p:val>
                                            <p:strVal val="0-#ppt_w/2"/>
                                          </p:val>
                                        </p:tav>
                                        <p:tav tm="100000">
                                          <p:val>
                                            <p:strVal val="#ppt_x"/>
                                          </p:val>
                                        </p:tav>
                                      </p:tavLst>
                                    </p:anim>
                                    <p:anim calcmode="lin" valueType="num">
                                      <p:cBhvr additive="base">
                                        <p:cTn id="25" dur="2000" fill="hold"/>
                                        <p:tgtEl>
                                          <p:spTgt spid="1474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nodeType="clickEffect">
                                  <p:stCondLst>
                                    <p:cond delay="0"/>
                                  </p:stCondLst>
                                  <p:childTnLst>
                                    <p:set>
                                      <p:cBhvr>
                                        <p:cTn id="29" dur="1" fill="hold">
                                          <p:stCondLst>
                                            <p:cond delay="0"/>
                                          </p:stCondLst>
                                        </p:cTn>
                                        <p:tgtEl>
                                          <p:spTgt spid="147459">
                                            <p:txEl>
                                              <p:pRg st="3" end="3"/>
                                            </p:txEl>
                                          </p:spTgt>
                                        </p:tgtEl>
                                        <p:attrNameLst>
                                          <p:attrName>style.visibility</p:attrName>
                                        </p:attrNameLst>
                                      </p:cBhvr>
                                      <p:to>
                                        <p:strVal val="visible"/>
                                      </p:to>
                                    </p:set>
                                    <p:anim calcmode="lin" valueType="num">
                                      <p:cBhvr additive="base">
                                        <p:cTn id="30" dur="2000" fill="hold"/>
                                        <p:tgtEl>
                                          <p:spTgt spid="147459">
                                            <p:txEl>
                                              <p:pRg st="3" end="3"/>
                                            </p:txEl>
                                          </p:spTgt>
                                        </p:tgtEl>
                                        <p:attrNameLst>
                                          <p:attrName>ppt_x</p:attrName>
                                        </p:attrNameLst>
                                      </p:cBhvr>
                                      <p:tavLst>
                                        <p:tav tm="0">
                                          <p:val>
                                            <p:strVal val="0-#ppt_w/2"/>
                                          </p:val>
                                        </p:tav>
                                        <p:tav tm="100000">
                                          <p:val>
                                            <p:strVal val="#ppt_x"/>
                                          </p:val>
                                        </p:tav>
                                      </p:tavLst>
                                    </p:anim>
                                    <p:anim calcmode="lin" valueType="num">
                                      <p:cBhvr additive="base">
                                        <p:cTn id="31" dur="2000" fill="hold"/>
                                        <p:tgtEl>
                                          <p:spTgt spid="1474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nodeType="clickEffect">
                                  <p:stCondLst>
                                    <p:cond delay="0"/>
                                  </p:stCondLst>
                                  <p:childTnLst>
                                    <p:set>
                                      <p:cBhvr>
                                        <p:cTn id="35" dur="1" fill="hold">
                                          <p:stCondLst>
                                            <p:cond delay="0"/>
                                          </p:stCondLst>
                                        </p:cTn>
                                        <p:tgtEl>
                                          <p:spTgt spid="147459">
                                            <p:txEl>
                                              <p:pRg st="4" end="4"/>
                                            </p:txEl>
                                          </p:spTgt>
                                        </p:tgtEl>
                                        <p:attrNameLst>
                                          <p:attrName>style.visibility</p:attrName>
                                        </p:attrNameLst>
                                      </p:cBhvr>
                                      <p:to>
                                        <p:strVal val="visible"/>
                                      </p:to>
                                    </p:set>
                                    <p:anim calcmode="lin" valueType="num">
                                      <p:cBhvr additive="base">
                                        <p:cTn id="36" dur="2000" fill="hold"/>
                                        <p:tgtEl>
                                          <p:spTgt spid="147459">
                                            <p:txEl>
                                              <p:pRg st="4" end="4"/>
                                            </p:txEl>
                                          </p:spTgt>
                                        </p:tgtEl>
                                        <p:attrNameLst>
                                          <p:attrName>ppt_x</p:attrName>
                                        </p:attrNameLst>
                                      </p:cBhvr>
                                      <p:tavLst>
                                        <p:tav tm="0">
                                          <p:val>
                                            <p:strVal val="0-#ppt_w/2"/>
                                          </p:val>
                                        </p:tav>
                                        <p:tav tm="100000">
                                          <p:val>
                                            <p:strVal val="#ppt_x"/>
                                          </p:val>
                                        </p:tav>
                                      </p:tavLst>
                                    </p:anim>
                                    <p:anim calcmode="lin" valueType="num">
                                      <p:cBhvr additive="base">
                                        <p:cTn id="37" dur="2000" fill="hold"/>
                                        <p:tgtEl>
                                          <p:spTgt spid="14745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nodeType="clickEffect">
                                  <p:stCondLst>
                                    <p:cond delay="0"/>
                                  </p:stCondLst>
                                  <p:childTnLst>
                                    <p:set>
                                      <p:cBhvr>
                                        <p:cTn id="41" dur="1" fill="hold">
                                          <p:stCondLst>
                                            <p:cond delay="0"/>
                                          </p:stCondLst>
                                        </p:cTn>
                                        <p:tgtEl>
                                          <p:spTgt spid="147459">
                                            <p:txEl>
                                              <p:pRg st="5" end="5"/>
                                            </p:txEl>
                                          </p:spTgt>
                                        </p:tgtEl>
                                        <p:attrNameLst>
                                          <p:attrName>style.visibility</p:attrName>
                                        </p:attrNameLst>
                                      </p:cBhvr>
                                      <p:to>
                                        <p:strVal val="visible"/>
                                      </p:to>
                                    </p:set>
                                    <p:anim calcmode="lin" valueType="num">
                                      <p:cBhvr additive="base">
                                        <p:cTn id="42" dur="500" fill="hold"/>
                                        <p:tgtEl>
                                          <p:spTgt spid="147459">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4745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nodeType="clickEffect">
                                  <p:stCondLst>
                                    <p:cond delay="0"/>
                                  </p:stCondLst>
                                  <p:childTnLst>
                                    <p:set>
                                      <p:cBhvr>
                                        <p:cTn id="47" dur="1" fill="hold">
                                          <p:stCondLst>
                                            <p:cond delay="0"/>
                                          </p:stCondLst>
                                        </p:cTn>
                                        <p:tgtEl>
                                          <p:spTgt spid="147459">
                                            <p:txEl>
                                              <p:pRg st="6" end="6"/>
                                            </p:txEl>
                                          </p:spTgt>
                                        </p:tgtEl>
                                        <p:attrNameLst>
                                          <p:attrName>style.visibility</p:attrName>
                                        </p:attrNameLst>
                                      </p:cBhvr>
                                      <p:to>
                                        <p:strVal val="visible"/>
                                      </p:to>
                                    </p:set>
                                    <p:anim calcmode="lin" valueType="num">
                                      <p:cBhvr additive="base">
                                        <p:cTn id="48" dur="2000" fill="hold"/>
                                        <p:tgtEl>
                                          <p:spTgt spid="147459">
                                            <p:txEl>
                                              <p:pRg st="6" end="6"/>
                                            </p:txEl>
                                          </p:spTgt>
                                        </p:tgtEl>
                                        <p:attrNameLst>
                                          <p:attrName>ppt_x</p:attrName>
                                        </p:attrNameLst>
                                      </p:cBhvr>
                                      <p:tavLst>
                                        <p:tav tm="0">
                                          <p:val>
                                            <p:strVal val="0-#ppt_w/2"/>
                                          </p:val>
                                        </p:tav>
                                        <p:tav tm="100000">
                                          <p:val>
                                            <p:strVal val="#ppt_x"/>
                                          </p:val>
                                        </p:tav>
                                      </p:tavLst>
                                    </p:anim>
                                    <p:anim calcmode="lin" valueType="num">
                                      <p:cBhvr additive="base">
                                        <p:cTn id="49" dur="2000" fill="hold"/>
                                        <p:tgtEl>
                                          <p:spTgt spid="14745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nodeType="clickEffect">
                                  <p:stCondLst>
                                    <p:cond delay="0"/>
                                  </p:stCondLst>
                                  <p:childTnLst>
                                    <p:set>
                                      <p:cBhvr>
                                        <p:cTn id="53" dur="1" fill="hold">
                                          <p:stCondLst>
                                            <p:cond delay="0"/>
                                          </p:stCondLst>
                                        </p:cTn>
                                        <p:tgtEl>
                                          <p:spTgt spid="147459">
                                            <p:txEl>
                                              <p:pRg st="7" end="7"/>
                                            </p:txEl>
                                          </p:spTgt>
                                        </p:tgtEl>
                                        <p:attrNameLst>
                                          <p:attrName>style.visibility</p:attrName>
                                        </p:attrNameLst>
                                      </p:cBhvr>
                                      <p:to>
                                        <p:strVal val="visible"/>
                                      </p:to>
                                    </p:set>
                                    <p:anim calcmode="lin" valueType="num">
                                      <p:cBhvr additive="base">
                                        <p:cTn id="54" dur="3000" fill="hold"/>
                                        <p:tgtEl>
                                          <p:spTgt spid="147459">
                                            <p:txEl>
                                              <p:pRg st="7" end="7"/>
                                            </p:txEl>
                                          </p:spTgt>
                                        </p:tgtEl>
                                        <p:attrNameLst>
                                          <p:attrName>ppt_x</p:attrName>
                                        </p:attrNameLst>
                                      </p:cBhvr>
                                      <p:tavLst>
                                        <p:tav tm="0">
                                          <p:val>
                                            <p:strVal val="0-#ppt_w/2"/>
                                          </p:val>
                                        </p:tav>
                                        <p:tav tm="100000">
                                          <p:val>
                                            <p:strVal val="#ppt_x"/>
                                          </p:val>
                                        </p:tav>
                                      </p:tavLst>
                                    </p:anim>
                                    <p:anim calcmode="lin" valueType="num">
                                      <p:cBhvr additive="base">
                                        <p:cTn id="55" dur="3000" fill="hold"/>
                                        <p:tgtEl>
                                          <p:spTgt spid="14745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8" fill="hold" nodeType="clickEffect">
                                  <p:stCondLst>
                                    <p:cond delay="0"/>
                                  </p:stCondLst>
                                  <p:childTnLst>
                                    <p:set>
                                      <p:cBhvr>
                                        <p:cTn id="59" dur="1" fill="hold">
                                          <p:stCondLst>
                                            <p:cond delay="0"/>
                                          </p:stCondLst>
                                        </p:cTn>
                                        <p:tgtEl>
                                          <p:spTgt spid="147459">
                                            <p:txEl>
                                              <p:pRg st="8" end="8"/>
                                            </p:txEl>
                                          </p:spTgt>
                                        </p:tgtEl>
                                        <p:attrNameLst>
                                          <p:attrName>style.visibility</p:attrName>
                                        </p:attrNameLst>
                                      </p:cBhvr>
                                      <p:to>
                                        <p:strVal val="visible"/>
                                      </p:to>
                                    </p:set>
                                    <p:anim calcmode="lin" valueType="num">
                                      <p:cBhvr additive="base">
                                        <p:cTn id="60" dur="2000" fill="hold"/>
                                        <p:tgtEl>
                                          <p:spTgt spid="147459">
                                            <p:txEl>
                                              <p:pRg st="8" end="8"/>
                                            </p:txEl>
                                          </p:spTgt>
                                        </p:tgtEl>
                                        <p:attrNameLst>
                                          <p:attrName>ppt_x</p:attrName>
                                        </p:attrNameLst>
                                      </p:cBhvr>
                                      <p:tavLst>
                                        <p:tav tm="0">
                                          <p:val>
                                            <p:strVal val="0-#ppt_w/2"/>
                                          </p:val>
                                        </p:tav>
                                        <p:tav tm="100000">
                                          <p:val>
                                            <p:strVal val="#ppt_x"/>
                                          </p:val>
                                        </p:tav>
                                      </p:tavLst>
                                    </p:anim>
                                    <p:anim calcmode="lin" valueType="num">
                                      <p:cBhvr additive="base">
                                        <p:cTn id="61" dur="2000" fill="hold"/>
                                        <p:tgtEl>
                                          <p:spTgt spid="14745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8" fill="hold" nodeType="clickEffect">
                                  <p:stCondLst>
                                    <p:cond delay="0"/>
                                  </p:stCondLst>
                                  <p:childTnLst>
                                    <p:set>
                                      <p:cBhvr>
                                        <p:cTn id="65" dur="1" fill="hold">
                                          <p:stCondLst>
                                            <p:cond delay="0"/>
                                          </p:stCondLst>
                                        </p:cTn>
                                        <p:tgtEl>
                                          <p:spTgt spid="147459">
                                            <p:txEl>
                                              <p:pRg st="9" end="9"/>
                                            </p:txEl>
                                          </p:spTgt>
                                        </p:tgtEl>
                                        <p:attrNameLst>
                                          <p:attrName>style.visibility</p:attrName>
                                        </p:attrNameLst>
                                      </p:cBhvr>
                                      <p:to>
                                        <p:strVal val="visible"/>
                                      </p:to>
                                    </p:set>
                                    <p:anim calcmode="lin" valueType="num">
                                      <p:cBhvr additive="base">
                                        <p:cTn id="66" dur="2000" fill="hold"/>
                                        <p:tgtEl>
                                          <p:spTgt spid="147459">
                                            <p:txEl>
                                              <p:pRg st="9" end="9"/>
                                            </p:txEl>
                                          </p:spTgt>
                                        </p:tgtEl>
                                        <p:attrNameLst>
                                          <p:attrName>ppt_x</p:attrName>
                                        </p:attrNameLst>
                                      </p:cBhvr>
                                      <p:tavLst>
                                        <p:tav tm="0">
                                          <p:val>
                                            <p:strVal val="0-#ppt_w/2"/>
                                          </p:val>
                                        </p:tav>
                                        <p:tav tm="100000">
                                          <p:val>
                                            <p:strVal val="#ppt_x"/>
                                          </p:val>
                                        </p:tav>
                                      </p:tavLst>
                                    </p:anim>
                                    <p:anim calcmode="lin" valueType="num">
                                      <p:cBhvr additive="base">
                                        <p:cTn id="67" dur="2000" fill="hold"/>
                                        <p:tgtEl>
                                          <p:spTgt spid="147459">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8" fill="hold" nodeType="clickEffect">
                                  <p:stCondLst>
                                    <p:cond delay="0"/>
                                  </p:stCondLst>
                                  <p:childTnLst>
                                    <p:set>
                                      <p:cBhvr>
                                        <p:cTn id="71" dur="1" fill="hold">
                                          <p:stCondLst>
                                            <p:cond delay="0"/>
                                          </p:stCondLst>
                                        </p:cTn>
                                        <p:tgtEl>
                                          <p:spTgt spid="147459">
                                            <p:txEl>
                                              <p:pRg st="10" end="10"/>
                                            </p:txEl>
                                          </p:spTgt>
                                        </p:tgtEl>
                                        <p:attrNameLst>
                                          <p:attrName>style.visibility</p:attrName>
                                        </p:attrNameLst>
                                      </p:cBhvr>
                                      <p:to>
                                        <p:strVal val="visible"/>
                                      </p:to>
                                    </p:set>
                                    <p:anim calcmode="lin" valueType="num">
                                      <p:cBhvr additive="base">
                                        <p:cTn id="72" dur="2000" fill="hold"/>
                                        <p:tgtEl>
                                          <p:spTgt spid="147459">
                                            <p:txEl>
                                              <p:pRg st="10" end="10"/>
                                            </p:txEl>
                                          </p:spTgt>
                                        </p:tgtEl>
                                        <p:attrNameLst>
                                          <p:attrName>ppt_x</p:attrName>
                                        </p:attrNameLst>
                                      </p:cBhvr>
                                      <p:tavLst>
                                        <p:tav tm="0">
                                          <p:val>
                                            <p:strVal val="0-#ppt_w/2"/>
                                          </p:val>
                                        </p:tav>
                                        <p:tav tm="100000">
                                          <p:val>
                                            <p:strVal val="#ppt_x"/>
                                          </p:val>
                                        </p:tav>
                                      </p:tavLst>
                                    </p:anim>
                                    <p:anim calcmode="lin" valueType="num">
                                      <p:cBhvr additive="base">
                                        <p:cTn id="73" dur="2000" fill="hold"/>
                                        <p:tgtEl>
                                          <p:spTgt spid="147459">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r" rtl="1"/>
            <a:r>
              <a:rPr lang="en-US" altLang="en-US" dirty="0" smtClean="0">
                <a:solidFill>
                  <a:srgbClr val="FFFF00"/>
                </a:solidFill>
                <a:cs typeface="Arial" panose="020B0604020202020204" pitchFamily="34" charset="0"/>
              </a:rPr>
              <a:t> </a:t>
            </a:r>
            <a:r>
              <a:rPr lang="ar-IQ" altLang="en-US" dirty="0">
                <a:solidFill>
                  <a:srgbClr val="FFFF00"/>
                </a:solidFill>
                <a:cs typeface="Arial" panose="020B0604020202020204" pitchFamily="34" charset="0"/>
              </a:rPr>
              <a:t>أسباب مقاومة التغيير </a:t>
            </a:r>
            <a:endParaRPr lang="en-US" altLang="en-US" dirty="0" smtClean="0">
              <a:solidFill>
                <a:srgbClr val="FFFF00"/>
              </a:solidFill>
              <a:cs typeface="Arial" panose="020B0604020202020204" pitchFamily="34" charset="0"/>
            </a:endParaRPr>
          </a:p>
        </p:txBody>
      </p:sp>
      <p:sp>
        <p:nvSpPr>
          <p:cNvPr id="3" name="Rectangle 2"/>
          <p:cNvSpPr/>
          <p:nvPr/>
        </p:nvSpPr>
        <p:spPr>
          <a:xfrm>
            <a:off x="2410691" y="1690688"/>
            <a:ext cx="8547955" cy="707886"/>
          </a:xfrm>
          <a:prstGeom prst="rect">
            <a:avLst/>
          </a:prstGeom>
        </p:spPr>
        <p:txBody>
          <a:bodyPr wrap="square">
            <a:spAutoFit/>
          </a:bodyPr>
          <a:lstStyle/>
          <a:p>
            <a:pPr marL="285750" indent="-285750" algn="r" rtl="1">
              <a:buFont typeface="Arial" panose="020B0604020202020204" pitchFamily="34" charset="0"/>
              <a:buChar char="•"/>
            </a:pPr>
            <a:r>
              <a:rPr lang="en-US" sz="2800" dirty="0" smtClean="0">
                <a:ln w="0"/>
                <a:effectLst>
                  <a:outerShdw blurRad="38100" dist="25400" dir="5400000" algn="ctr" rotWithShape="0">
                    <a:srgbClr val="6E747A">
                      <a:alpha val="43000"/>
                    </a:srgbClr>
                  </a:outerShdw>
                </a:effectLst>
              </a:rPr>
              <a:t> </a:t>
            </a:r>
            <a:r>
              <a:rPr lang="ar-IQ" sz="2800" dirty="0" smtClean="0">
                <a:ln w="0"/>
                <a:effectLst>
                  <a:outerShdw blurRad="38100" dist="25400" dir="5400000" algn="ctr" rotWithShape="0">
                    <a:srgbClr val="6E747A">
                      <a:alpha val="43000"/>
                    </a:srgbClr>
                  </a:outerShdw>
                </a:effectLst>
              </a:rPr>
              <a:t> </a:t>
            </a:r>
            <a:r>
              <a:rPr lang="ar-IQ" sz="4000" dirty="0">
                <a:ln w="0"/>
              </a:rPr>
              <a:t>التمسك بالعادات </a:t>
            </a:r>
            <a:r>
              <a:rPr lang="ar-IQ" sz="4000" dirty="0" smtClean="0">
                <a:ln w="0"/>
              </a:rPr>
              <a:t>والتقاليد</a:t>
            </a:r>
            <a:r>
              <a:rPr lang="ar-IQ" sz="4000" dirty="0" smtClean="0"/>
              <a:t>.</a:t>
            </a:r>
            <a:endParaRPr lang="ar-IQ" sz="4000" dirty="0"/>
          </a:p>
        </p:txBody>
      </p:sp>
      <p:sp>
        <p:nvSpPr>
          <p:cNvPr id="11" name="Rectangle 10"/>
          <p:cNvSpPr/>
          <p:nvPr/>
        </p:nvSpPr>
        <p:spPr>
          <a:xfrm>
            <a:off x="0" y="2348705"/>
            <a:ext cx="10958646" cy="880241"/>
          </a:xfrm>
          <a:prstGeom prst="rect">
            <a:avLst/>
          </a:prstGeom>
        </p:spPr>
        <p:txBody>
          <a:bodyPr wrap="square">
            <a:spAutoFit/>
          </a:bodyPr>
          <a:lstStyle/>
          <a:p>
            <a:pPr marL="457200" lvl="0" indent="-457200" algn="r" rtl="1" fontAlgn="base">
              <a:lnSpc>
                <a:spcPct val="80000"/>
              </a:lnSpc>
              <a:spcBef>
                <a:spcPct val="20000"/>
              </a:spcBef>
              <a:spcAft>
                <a:spcPct val="0"/>
              </a:spcAft>
              <a:buFont typeface="Arial" panose="020B0604020202020204" pitchFamily="34" charset="0"/>
              <a:buChar char="•"/>
            </a:pPr>
            <a:r>
              <a:rPr lang="ar-SA" altLang="en-US" sz="3200" kern="0" dirty="0">
                <a:ln w="0"/>
                <a:latin typeface="Arial"/>
                <a:cs typeface="Arial"/>
              </a:rPr>
              <a:t>الخوف </a:t>
            </a:r>
            <a:r>
              <a:rPr lang="ar-JO" altLang="en-US" sz="3200" kern="0" dirty="0">
                <a:ln w="0"/>
                <a:latin typeface="Arial"/>
                <a:cs typeface="Arial"/>
              </a:rPr>
              <a:t>على المكتسبات و</a:t>
            </a:r>
            <a:r>
              <a:rPr lang="ar-SA" altLang="en-US" sz="3200" kern="0" dirty="0">
                <a:ln w="0"/>
                <a:latin typeface="Arial"/>
                <a:cs typeface="Arial"/>
              </a:rPr>
              <a:t>المصالح المادية </a:t>
            </a:r>
            <a:r>
              <a:rPr lang="ar-SA" altLang="en-US" sz="3200" kern="0" dirty="0" smtClean="0">
                <a:ln w="0"/>
                <a:latin typeface="Arial"/>
                <a:cs typeface="Arial"/>
              </a:rPr>
              <a:t>أو </a:t>
            </a:r>
            <a:r>
              <a:rPr lang="ar-SA" altLang="en-US" sz="3200" kern="0" dirty="0">
                <a:ln w="0"/>
                <a:latin typeface="Arial"/>
                <a:cs typeface="Arial"/>
              </a:rPr>
              <a:t>المعنوية</a:t>
            </a:r>
            <a:r>
              <a:rPr lang="ar-JO" altLang="en-US" sz="3200" kern="0" dirty="0">
                <a:ln w="0"/>
                <a:latin typeface="Arial"/>
                <a:cs typeface="Arial"/>
              </a:rPr>
              <a:t>،</a:t>
            </a:r>
            <a:r>
              <a:rPr lang="ar-SA" altLang="en-US" sz="3200" kern="0" dirty="0">
                <a:ln w="0"/>
                <a:latin typeface="Arial"/>
                <a:cs typeface="Arial"/>
              </a:rPr>
              <a:t> </a:t>
            </a:r>
            <a:r>
              <a:rPr lang="en-US" altLang="en-US" sz="3200" kern="0" dirty="0">
                <a:ln w="0"/>
                <a:latin typeface="Arial"/>
                <a:cs typeface="Arial"/>
              </a:rPr>
              <a:t> </a:t>
            </a:r>
            <a:r>
              <a:rPr lang="ar-SA" altLang="en-US" sz="3200" kern="0" dirty="0">
                <a:ln w="0"/>
                <a:latin typeface="Arial"/>
                <a:cs typeface="Arial"/>
              </a:rPr>
              <a:t>والت</a:t>
            </a:r>
            <a:r>
              <a:rPr lang="ar-JO" altLang="en-US" sz="3200" kern="0" dirty="0">
                <a:ln w="0"/>
                <a:latin typeface="Arial"/>
                <a:cs typeface="Arial"/>
              </a:rPr>
              <a:t>ّ</a:t>
            </a:r>
            <a:r>
              <a:rPr lang="ar-SA" altLang="en-US" sz="3200" kern="0" dirty="0">
                <a:ln w="0"/>
                <a:latin typeface="Arial"/>
                <a:cs typeface="Arial"/>
              </a:rPr>
              <a:t>وه</a:t>
            </a:r>
            <a:r>
              <a:rPr lang="ar-JO" altLang="en-US" sz="3200" kern="0" dirty="0">
                <a:ln w="0"/>
                <a:latin typeface="Arial"/>
                <a:cs typeface="Arial"/>
              </a:rPr>
              <a:t>ّ</a:t>
            </a:r>
            <a:r>
              <a:rPr lang="ar-SA" altLang="en-US" sz="3200" kern="0" dirty="0">
                <a:ln w="0"/>
                <a:latin typeface="Arial"/>
                <a:cs typeface="Arial"/>
              </a:rPr>
              <a:t>م بأن التغيير سيكون سبباً </a:t>
            </a:r>
            <a:r>
              <a:rPr lang="ar-SA" altLang="en-US" sz="3200" kern="0" dirty="0" smtClean="0">
                <a:ln w="0"/>
                <a:latin typeface="Arial"/>
                <a:cs typeface="Arial"/>
              </a:rPr>
              <a:t>في </a:t>
            </a:r>
            <a:r>
              <a:rPr lang="ar-SA" altLang="en-US" sz="3200" kern="0" dirty="0">
                <a:ln w="0"/>
                <a:latin typeface="Arial"/>
                <a:cs typeface="Arial"/>
              </a:rPr>
              <a:t>فقد بعض </a:t>
            </a:r>
            <a:r>
              <a:rPr lang="ar-JO" altLang="en-US" sz="3200" kern="0" dirty="0">
                <a:ln w="0"/>
                <a:latin typeface="Arial"/>
                <a:cs typeface="Arial"/>
              </a:rPr>
              <a:t>هذه </a:t>
            </a:r>
            <a:r>
              <a:rPr lang="ar-SA" altLang="en-US" sz="3200" kern="0" dirty="0">
                <a:ln w="0"/>
                <a:latin typeface="Arial"/>
                <a:cs typeface="Arial"/>
              </a:rPr>
              <a:t>الامتيازات أو المكاسب</a:t>
            </a:r>
            <a:r>
              <a:rPr lang="ar-JO" altLang="en-US" sz="3200" kern="0" dirty="0">
                <a:ln w="0"/>
                <a:latin typeface="Arial"/>
                <a:cs typeface="Arial"/>
              </a:rPr>
              <a:t>.</a:t>
            </a:r>
          </a:p>
        </p:txBody>
      </p:sp>
      <p:sp>
        <p:nvSpPr>
          <p:cNvPr id="12" name="Rectangle 11"/>
          <p:cNvSpPr/>
          <p:nvPr/>
        </p:nvSpPr>
        <p:spPr>
          <a:xfrm>
            <a:off x="838200" y="3380509"/>
            <a:ext cx="10120446" cy="2308324"/>
          </a:xfrm>
          <a:prstGeom prst="rect">
            <a:avLst/>
          </a:prstGeom>
        </p:spPr>
        <p:txBody>
          <a:bodyPr wrap="square">
            <a:spAutoFit/>
          </a:bodyPr>
          <a:lstStyle/>
          <a:p>
            <a:pPr marL="571500" indent="-571500" algn="r" rtl="1">
              <a:lnSpc>
                <a:spcPct val="80000"/>
              </a:lnSpc>
              <a:buFont typeface="Arial" panose="020B0604020202020204" pitchFamily="34" charset="0"/>
              <a:buChar char="•"/>
            </a:pPr>
            <a:r>
              <a:rPr lang="ar-SA" altLang="en-US" sz="3600" dirty="0">
                <a:ln w="0"/>
              </a:rPr>
              <a:t>الخوف على العلاقات الشخصية</a:t>
            </a:r>
            <a:r>
              <a:rPr lang="en-US" altLang="en-US" sz="3600" dirty="0">
                <a:ln w="0"/>
              </a:rPr>
              <a:t>. </a:t>
            </a:r>
          </a:p>
          <a:p>
            <a:pPr marL="571500" indent="-571500" algn="r" rtl="1">
              <a:lnSpc>
                <a:spcPct val="80000"/>
              </a:lnSpc>
              <a:buFont typeface="Arial" panose="020B0604020202020204" pitchFamily="34" charset="0"/>
              <a:buChar char="•"/>
            </a:pPr>
            <a:r>
              <a:rPr lang="ar-SA" altLang="en-US" sz="3600" dirty="0" smtClean="0">
                <a:ln w="0"/>
              </a:rPr>
              <a:t>عدم </a:t>
            </a:r>
            <a:r>
              <a:rPr lang="ar-SA" altLang="en-US" sz="3600" dirty="0">
                <a:ln w="0"/>
              </a:rPr>
              <a:t>المشاركة في إعداد المشروع التغييري, إذ </a:t>
            </a:r>
            <a:r>
              <a:rPr lang="ar-SA" altLang="en-US" sz="3600" dirty="0" smtClean="0">
                <a:ln w="0"/>
              </a:rPr>
              <a:t>إن </a:t>
            </a:r>
            <a:r>
              <a:rPr lang="ar-SA" altLang="en-US" sz="3600" dirty="0">
                <a:ln w="0"/>
              </a:rPr>
              <a:t>المشاركة في إعداد التغيير حافز للتمسك به </a:t>
            </a:r>
            <a:r>
              <a:rPr lang="ar-SA" altLang="en-US" sz="3600" dirty="0" smtClean="0">
                <a:ln w="0"/>
              </a:rPr>
              <a:t>والدفاع </a:t>
            </a:r>
            <a:r>
              <a:rPr lang="ar-SA" altLang="en-US" sz="3600" dirty="0">
                <a:ln w="0"/>
              </a:rPr>
              <a:t>عنه, والعكس صحيح</a:t>
            </a:r>
            <a:r>
              <a:rPr lang="en-US" altLang="en-US" sz="3600" dirty="0">
                <a:ln w="0"/>
              </a:rPr>
              <a:t> </a:t>
            </a:r>
          </a:p>
          <a:p>
            <a:pPr marL="571500" indent="-571500" algn="r" rtl="1">
              <a:lnSpc>
                <a:spcPct val="80000"/>
              </a:lnSpc>
              <a:buFont typeface="Arial" panose="020B0604020202020204" pitchFamily="34" charset="0"/>
              <a:buChar char="•"/>
            </a:pPr>
            <a:r>
              <a:rPr lang="ar-JO" altLang="en-US" sz="3600" dirty="0" smtClean="0">
                <a:ln w="0"/>
              </a:rPr>
              <a:t> </a:t>
            </a:r>
            <a:r>
              <a:rPr lang="ar-SA" altLang="en-US" sz="3600" dirty="0">
                <a:ln w="0"/>
              </a:rPr>
              <a:t>لأن التغيير قد ينطوي أحياناً على مخاطر حقيقية </a:t>
            </a:r>
            <a:r>
              <a:rPr lang="ar-SA" altLang="en-US" sz="3600" dirty="0" smtClean="0">
                <a:ln w="0"/>
              </a:rPr>
              <a:t>وواضحة</a:t>
            </a:r>
            <a:r>
              <a:rPr lang="ar-IQ" altLang="en-US" sz="3600" dirty="0" smtClean="0">
                <a:ln w="0"/>
              </a:rPr>
              <a:t> </a:t>
            </a:r>
            <a:r>
              <a:rPr lang="ar-SA" altLang="en-US" sz="3600" dirty="0" smtClean="0">
                <a:ln w="0"/>
              </a:rPr>
              <a:t>لا </a:t>
            </a:r>
            <a:r>
              <a:rPr lang="ar-SA" altLang="en-US" sz="3600" dirty="0">
                <a:ln w="0"/>
              </a:rPr>
              <a:t>سيما تلك المخاطر التي تمس</a:t>
            </a:r>
            <a:r>
              <a:rPr lang="ar-JO" altLang="en-US" sz="3600" dirty="0">
                <a:ln w="0"/>
              </a:rPr>
              <a:t>ّ</a:t>
            </a:r>
            <a:r>
              <a:rPr lang="ar-SA" altLang="en-US" sz="3600" dirty="0">
                <a:ln w="0"/>
              </a:rPr>
              <a:t> قيم </a:t>
            </a:r>
            <a:r>
              <a:rPr lang="ar-SA" altLang="en-US" sz="3600" dirty="0" smtClean="0">
                <a:ln w="0"/>
              </a:rPr>
              <a:t>الفرد </a:t>
            </a:r>
            <a:r>
              <a:rPr lang="ar-SA" altLang="en-US" sz="3600" dirty="0">
                <a:ln w="0"/>
              </a:rPr>
              <a:t>ومبادئه ومعتقداته</a:t>
            </a:r>
            <a:r>
              <a:rPr lang="ar-JO" altLang="en-US" dirty="0"/>
              <a:t>.</a:t>
            </a:r>
          </a:p>
        </p:txBody>
      </p:sp>
    </p:spTree>
    <p:extLst>
      <p:ext uri="{BB962C8B-B14F-4D97-AF65-F5344CB8AC3E}">
        <p14:creationId xmlns:p14="http://schemas.microsoft.com/office/powerpoint/2010/main" val="2564231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11931222209.jpg"/>
          <p:cNvPicPr>
            <a:picLocks noChangeAspect="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52400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5"/>
          <p:cNvSpPr>
            <a:spLocks noChangeArrowheads="1"/>
          </p:cNvSpPr>
          <p:nvPr/>
        </p:nvSpPr>
        <p:spPr bwMode="auto">
          <a:xfrm>
            <a:off x="1524000" y="2951017"/>
            <a:ext cx="9144000" cy="2463141"/>
          </a:xfrm>
          <a:prstGeom prst="rect">
            <a:avLst/>
          </a:prstGeom>
          <a:solidFill>
            <a:srgbClr val="B2220A"/>
          </a:solidFill>
          <a:ln w="9525" algn="ctr">
            <a:solidFill>
              <a:srgbClr val="C2113A"/>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800">
              <a:latin typeface="Times" panose="02020603050405020304" pitchFamily="18" charset="0"/>
            </a:endParaRPr>
          </a:p>
        </p:txBody>
      </p:sp>
      <p:sp>
        <p:nvSpPr>
          <p:cNvPr id="6" name="Rectangle 5"/>
          <p:cNvSpPr/>
          <p:nvPr/>
        </p:nvSpPr>
        <p:spPr>
          <a:xfrm>
            <a:off x="3048000" y="3105835"/>
            <a:ext cx="6096000" cy="2308324"/>
          </a:xfrm>
          <a:prstGeom prst="rect">
            <a:avLst/>
          </a:prstGeom>
        </p:spPr>
        <p:txBody>
          <a:bodyPr>
            <a:spAutoFit/>
          </a:bodyPr>
          <a:lstStyle/>
          <a:p>
            <a:pPr algn="r" rtl="1"/>
            <a:r>
              <a:rPr lang="ar-IQ" sz="3600" dirty="0">
                <a:solidFill>
                  <a:schemeClr val="bg1"/>
                </a:solidFill>
              </a:rPr>
              <a:t>قبل أن نبدأ........ ما هي أكثر المشاكل تكرارا في عملك ؟ </a:t>
            </a:r>
            <a:endParaRPr lang="ar-IQ" sz="3600" dirty="0" smtClean="0">
              <a:solidFill>
                <a:schemeClr val="bg1"/>
              </a:solidFill>
            </a:endParaRPr>
          </a:p>
          <a:p>
            <a:pPr algn="r" rtl="1"/>
            <a:r>
              <a:rPr lang="ar-IQ" sz="3600" dirty="0" smtClean="0">
                <a:solidFill>
                  <a:schemeClr val="bg1"/>
                </a:solidFill>
              </a:rPr>
              <a:t>من </a:t>
            </a:r>
            <a:r>
              <a:rPr lang="ar-IQ" sz="3600" dirty="0">
                <a:solidFill>
                  <a:schemeClr val="bg1"/>
                </a:solidFill>
              </a:rPr>
              <a:t>تلوم عادة لحدوث هذه المشاكل </a:t>
            </a:r>
            <a:r>
              <a:rPr lang="ar-IQ" sz="3600" dirty="0" smtClean="0">
                <a:solidFill>
                  <a:schemeClr val="bg1"/>
                </a:solidFill>
              </a:rPr>
              <a:t>؟</a:t>
            </a:r>
          </a:p>
          <a:p>
            <a:pPr algn="r" rtl="1"/>
            <a:r>
              <a:rPr lang="ar-IQ" sz="3600" dirty="0" smtClean="0">
                <a:solidFill>
                  <a:schemeClr val="bg1"/>
                </a:solidFill>
              </a:rPr>
              <a:t> </a:t>
            </a:r>
            <a:r>
              <a:rPr lang="ar-IQ" sz="3600" dirty="0">
                <a:solidFill>
                  <a:schemeClr val="bg1"/>
                </a:solidFill>
              </a:rPr>
              <a:t>ما الحلول التي تقترحها لهذه المشاكل ؟</a:t>
            </a:r>
            <a:endParaRPr lang="en-US" sz="3600" dirty="0">
              <a:solidFill>
                <a:schemeClr val="bg1"/>
              </a:solidFill>
            </a:endParaRPr>
          </a:p>
        </p:txBody>
      </p:sp>
    </p:spTree>
    <p:extLst>
      <p:ext uri="{BB962C8B-B14F-4D97-AF65-F5344CB8AC3E}">
        <p14:creationId xmlns:p14="http://schemas.microsoft.com/office/powerpoint/2010/main" val="4263163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idx="1"/>
          </p:nvPr>
        </p:nvSpPr>
        <p:spPr>
          <a:xfrm>
            <a:off x="318655" y="381000"/>
            <a:ext cx="11873345" cy="6477000"/>
          </a:xfrm>
        </p:spPr>
        <p:txBody>
          <a:bodyPr>
            <a:normAutofit/>
          </a:bodyPr>
          <a:lstStyle/>
          <a:p>
            <a:pPr algn="r" rtl="1"/>
            <a:r>
              <a:rPr lang="en-US" altLang="en-US" sz="3200" dirty="0">
                <a:ln w="0"/>
                <a:effectLst>
                  <a:outerShdw blurRad="38100" dist="25400" dir="5400000" algn="ctr" rotWithShape="0">
                    <a:srgbClr val="6E747A">
                      <a:alpha val="43000"/>
                    </a:srgbClr>
                  </a:outerShdw>
                </a:effectLst>
              </a:rPr>
              <a:t> </a:t>
            </a:r>
            <a:r>
              <a:rPr lang="ar-SA" altLang="en-US" sz="3200" dirty="0" smtClean="0">
                <a:ln w="0"/>
                <a:effectLst>
                  <a:outerShdw blurRad="38100" dist="25400" dir="5400000" algn="ctr" rotWithShape="0">
                    <a:srgbClr val="6E747A">
                      <a:alpha val="43000"/>
                    </a:srgbClr>
                  </a:outerShdw>
                </a:effectLst>
              </a:rPr>
              <a:t>عدم </a:t>
            </a:r>
            <a:r>
              <a:rPr lang="ar-SA" altLang="en-US" sz="3200" dirty="0">
                <a:ln w="0"/>
                <a:effectLst>
                  <a:outerShdw blurRad="38100" dist="25400" dir="5400000" algn="ctr" rotWithShape="0">
                    <a:srgbClr val="6E747A">
                      <a:alpha val="43000"/>
                    </a:srgbClr>
                  </a:outerShdw>
                </a:effectLst>
              </a:rPr>
              <a:t>الاقتناع بالتغيير المراد إجراؤه</a:t>
            </a:r>
            <a:r>
              <a:rPr lang="ar-JO" altLang="en-US" sz="3200" dirty="0">
                <a:ln w="0"/>
                <a:effectLst>
                  <a:outerShdw blurRad="38100" dist="25400" dir="5400000" algn="ctr" rotWithShape="0">
                    <a:srgbClr val="6E747A">
                      <a:alpha val="43000"/>
                    </a:srgbClr>
                  </a:outerShdw>
                </a:effectLst>
              </a:rPr>
              <a:t>،</a:t>
            </a:r>
            <a:r>
              <a:rPr lang="ar-SA" altLang="en-US" sz="3200" dirty="0">
                <a:ln w="0"/>
                <a:effectLst>
                  <a:outerShdw blurRad="38100" dist="25400" dir="5400000" algn="ctr" rotWithShape="0">
                    <a:srgbClr val="6E747A">
                      <a:alpha val="43000"/>
                    </a:srgbClr>
                  </a:outerShdw>
                </a:effectLst>
              </a:rPr>
              <a:t> أو </a:t>
            </a:r>
            <a:r>
              <a:rPr lang="ar-SA" altLang="en-US" sz="3200" dirty="0" smtClean="0">
                <a:ln w="0"/>
                <a:effectLst>
                  <a:outerShdw blurRad="38100" dist="25400" dir="5400000" algn="ctr" rotWithShape="0">
                    <a:srgbClr val="6E747A">
                      <a:alpha val="43000"/>
                    </a:srgbClr>
                  </a:outerShdw>
                </a:effectLst>
              </a:rPr>
              <a:t>ببعض </a:t>
            </a:r>
            <a:r>
              <a:rPr lang="ar-SA" altLang="en-US" sz="3200" dirty="0">
                <a:ln w="0"/>
                <a:effectLst>
                  <a:outerShdw blurRad="38100" dist="25400" dir="5400000" algn="ctr" rotWithShape="0">
                    <a:srgbClr val="6E747A">
                      <a:alpha val="43000"/>
                    </a:srgbClr>
                  </a:outerShdw>
                </a:effectLst>
              </a:rPr>
              <a:t>جوانبه</a:t>
            </a:r>
            <a:r>
              <a:rPr lang="ar-JO" altLang="en-US" sz="3200" dirty="0" smtClean="0">
                <a:ln w="0"/>
                <a:effectLst>
                  <a:outerShdw blurRad="38100" dist="25400" dir="5400000" algn="ctr" rotWithShape="0">
                    <a:srgbClr val="6E747A">
                      <a:alpha val="43000"/>
                    </a:srgbClr>
                  </a:outerShdw>
                </a:effectLst>
              </a:rPr>
              <a:t>.</a:t>
            </a:r>
            <a:endParaRPr lang="en-US" altLang="en-US" sz="3200" dirty="0" smtClean="0">
              <a:ln w="0"/>
              <a:effectLst>
                <a:outerShdw blurRad="38100" dist="25400" dir="5400000" algn="ctr" rotWithShape="0">
                  <a:srgbClr val="6E747A">
                    <a:alpha val="43000"/>
                  </a:srgbClr>
                </a:outerShdw>
              </a:effectLst>
            </a:endParaRPr>
          </a:p>
          <a:p>
            <a:pPr algn="r" rtl="1"/>
            <a:r>
              <a:rPr lang="ar-JO" altLang="en-US" sz="3200" dirty="0" smtClean="0">
                <a:ln w="0"/>
                <a:effectLst>
                  <a:outerShdw blurRad="38100" dist="25400" dir="5400000" algn="ctr" rotWithShape="0">
                    <a:srgbClr val="6E747A">
                      <a:alpha val="43000"/>
                    </a:srgbClr>
                  </a:outerShdw>
                </a:effectLst>
              </a:rPr>
              <a:t> </a:t>
            </a:r>
            <a:r>
              <a:rPr lang="ar-SA" altLang="en-US" sz="3200" dirty="0" smtClean="0">
                <a:ln w="0"/>
                <a:effectLst>
                  <a:outerShdw blurRad="38100" dist="25400" dir="5400000" algn="ctr" rotWithShape="0">
                    <a:srgbClr val="6E747A">
                      <a:alpha val="43000"/>
                    </a:srgbClr>
                  </a:outerShdw>
                </a:effectLst>
              </a:rPr>
              <a:t>عدم وجود مبررات وجيهة</a:t>
            </a:r>
            <a:r>
              <a:rPr lang="ar-JO" altLang="en-US" sz="3200" dirty="0" smtClean="0">
                <a:ln w="0"/>
                <a:effectLst>
                  <a:outerShdw blurRad="38100" dist="25400" dir="5400000" algn="ctr" rotWithShape="0">
                    <a:srgbClr val="6E747A">
                      <a:alpha val="43000"/>
                    </a:srgbClr>
                  </a:outerShdw>
                </a:effectLst>
              </a:rPr>
              <a:t>،</a:t>
            </a:r>
            <a:r>
              <a:rPr lang="ar-SA" altLang="en-US" sz="3200" dirty="0" smtClean="0">
                <a:ln w="0"/>
                <a:effectLst>
                  <a:outerShdw blurRad="38100" dist="25400" dir="5400000" algn="ctr" rotWithShape="0">
                    <a:srgbClr val="6E747A">
                      <a:alpha val="43000"/>
                    </a:srgbClr>
                  </a:outerShdw>
                </a:effectLst>
              </a:rPr>
              <a:t> أو حجج كافية </a:t>
            </a:r>
            <a:r>
              <a:rPr lang="ar-JO" altLang="en-US" sz="3200" dirty="0" smtClean="0">
                <a:ln w="0"/>
                <a:effectLst>
                  <a:outerShdw blurRad="38100" dist="25400" dir="5400000" algn="ctr" rotWithShape="0">
                    <a:srgbClr val="6E747A">
                      <a:alpha val="43000"/>
                    </a:srgbClr>
                  </a:outerShdw>
                </a:effectLst>
              </a:rPr>
              <a:t>	</a:t>
            </a:r>
            <a:r>
              <a:rPr lang="ar-SA" altLang="en-US" sz="3200" dirty="0" smtClean="0">
                <a:ln w="0"/>
                <a:effectLst>
                  <a:outerShdw blurRad="38100" dist="25400" dir="5400000" algn="ctr" rotWithShape="0">
                    <a:srgbClr val="6E747A">
                      <a:alpha val="43000"/>
                    </a:srgbClr>
                  </a:outerShdw>
                </a:effectLst>
              </a:rPr>
              <a:t>للتغيير المراد اتخاذه</a:t>
            </a:r>
            <a:r>
              <a:rPr lang="ar-JO" altLang="en-US" sz="3200" dirty="0" smtClean="0">
                <a:ln w="0"/>
                <a:effectLst>
                  <a:outerShdw blurRad="38100" dist="25400" dir="5400000" algn="ctr" rotWithShape="0">
                    <a:srgbClr val="6E747A">
                      <a:alpha val="43000"/>
                    </a:srgbClr>
                  </a:outerShdw>
                </a:effectLst>
              </a:rPr>
              <a:t>.</a:t>
            </a:r>
            <a:endParaRPr lang="en-US" altLang="en-US" sz="3200" dirty="0" smtClean="0">
              <a:ln w="0"/>
              <a:effectLst>
                <a:outerShdw blurRad="38100" dist="25400" dir="5400000" algn="ctr" rotWithShape="0">
                  <a:srgbClr val="6E747A">
                    <a:alpha val="43000"/>
                  </a:srgbClr>
                </a:outerShdw>
              </a:effectLst>
            </a:endParaRPr>
          </a:p>
          <a:p>
            <a:pPr algn="r" rtl="1"/>
            <a:r>
              <a:rPr lang="ar-SA" altLang="en-US" sz="3200" dirty="0" smtClean="0">
                <a:ln w="0"/>
                <a:effectLst>
                  <a:outerShdw blurRad="38100" dist="25400" dir="5400000" algn="ctr" rotWithShape="0">
                    <a:srgbClr val="6E747A">
                      <a:alpha val="43000"/>
                    </a:srgbClr>
                  </a:outerShdw>
                </a:effectLst>
              </a:rPr>
              <a:t>عدم </a:t>
            </a:r>
            <a:r>
              <a:rPr lang="ar-SA" altLang="en-US" sz="3200" dirty="0">
                <a:ln w="0"/>
                <a:effectLst>
                  <a:outerShdw blurRad="38100" dist="25400" dir="5400000" algn="ctr" rotWithShape="0">
                    <a:srgbClr val="6E747A">
                      <a:alpha val="43000"/>
                    </a:srgbClr>
                  </a:outerShdw>
                </a:effectLst>
              </a:rPr>
              <a:t>وضوح صورة التغيير</a:t>
            </a:r>
            <a:r>
              <a:rPr lang="ar-JO" altLang="en-US" sz="3200" dirty="0">
                <a:ln w="0"/>
                <a:effectLst>
                  <a:outerShdw blurRad="38100" dist="25400" dir="5400000" algn="ctr" rotWithShape="0">
                    <a:srgbClr val="6E747A">
                      <a:alpha val="43000"/>
                    </a:srgbClr>
                  </a:outerShdw>
                </a:effectLst>
              </a:rPr>
              <a:t>،</a:t>
            </a:r>
            <a:r>
              <a:rPr lang="ar-SA" altLang="en-US" sz="3200" dirty="0">
                <a:ln w="0"/>
                <a:effectLst>
                  <a:outerShdw blurRad="38100" dist="25400" dir="5400000" algn="ctr" rotWithShape="0">
                    <a:srgbClr val="6E747A">
                      <a:alpha val="43000"/>
                    </a:srgbClr>
                  </a:outerShdw>
                </a:effectLst>
              </a:rPr>
              <a:t> أو الجهل </a:t>
            </a:r>
            <a:r>
              <a:rPr lang="ar-JO" altLang="en-US" sz="3200" dirty="0">
                <a:ln w="0"/>
                <a:effectLst>
                  <a:outerShdw blurRad="38100" dist="25400" dir="5400000" algn="ctr" rotWithShape="0">
                    <a:srgbClr val="6E747A">
                      <a:alpha val="43000"/>
                    </a:srgbClr>
                  </a:outerShdw>
                </a:effectLst>
              </a:rPr>
              <a:t>	</a:t>
            </a:r>
            <a:r>
              <a:rPr lang="ar-SA" altLang="en-US" sz="3200" dirty="0">
                <a:ln w="0"/>
                <a:effectLst>
                  <a:outerShdw blurRad="38100" dist="25400" dir="5400000" algn="ctr" rotWithShape="0">
                    <a:srgbClr val="6E747A">
                      <a:alpha val="43000"/>
                    </a:srgbClr>
                  </a:outerShdw>
                </a:effectLst>
              </a:rPr>
              <a:t>بحقيقته وأهدافه وإجراءاته وجوانبه الأخرى</a:t>
            </a:r>
            <a:r>
              <a:rPr lang="ar-JO" altLang="en-US" sz="3200" dirty="0">
                <a:ln w="0"/>
                <a:effectLst>
                  <a:outerShdw blurRad="38100" dist="25400" dir="5400000" algn="ctr" rotWithShape="0">
                    <a:srgbClr val="6E747A">
                      <a:alpha val="43000"/>
                    </a:srgbClr>
                  </a:outerShdw>
                </a:effectLst>
              </a:rPr>
              <a:t>.</a:t>
            </a:r>
            <a:r>
              <a:rPr lang="en-US" altLang="en-US" sz="3200" dirty="0">
                <a:ln w="0"/>
                <a:effectLst>
                  <a:outerShdw blurRad="38100" dist="25400" dir="5400000" algn="ctr" rotWithShape="0">
                    <a:srgbClr val="6E747A">
                      <a:alpha val="43000"/>
                    </a:srgbClr>
                  </a:outerShdw>
                </a:effectLst>
              </a:rPr>
              <a:t> </a:t>
            </a:r>
            <a:endParaRPr lang="en-US" altLang="en-US" sz="3200" dirty="0" smtClean="0">
              <a:ln w="0"/>
              <a:effectLst>
                <a:outerShdw blurRad="38100" dist="25400" dir="5400000" algn="ctr" rotWithShape="0">
                  <a:srgbClr val="6E747A">
                    <a:alpha val="43000"/>
                  </a:srgbClr>
                </a:outerShdw>
              </a:effectLst>
            </a:endParaRPr>
          </a:p>
          <a:p>
            <a:pPr algn="r" rtl="1"/>
            <a:r>
              <a:rPr lang="ar-SA" altLang="en-US" sz="3200" dirty="0" smtClean="0">
                <a:ln w="0"/>
                <a:effectLst>
                  <a:outerShdw blurRad="38100" dist="25400" dir="5400000" algn="ctr" rotWithShape="0">
                    <a:srgbClr val="6E747A">
                      <a:alpha val="43000"/>
                    </a:srgbClr>
                  </a:outerShdw>
                </a:effectLst>
              </a:rPr>
              <a:t>لمجرد </a:t>
            </a:r>
            <a:r>
              <a:rPr lang="ar-SA" altLang="en-US" sz="3200" dirty="0">
                <a:ln w="0"/>
                <a:effectLst>
                  <a:outerShdw blurRad="38100" dist="25400" dir="5400000" algn="ctr" rotWithShape="0">
                    <a:srgbClr val="6E747A">
                      <a:alpha val="43000"/>
                    </a:srgbClr>
                  </a:outerShdw>
                </a:effectLst>
              </a:rPr>
              <a:t>معارضة الرؤساء وأصحاب النفوذ </a:t>
            </a:r>
            <a:r>
              <a:rPr lang="ar-SA" altLang="en-US" sz="3200" dirty="0" smtClean="0">
                <a:ln w="0"/>
                <a:effectLst>
                  <a:outerShdw blurRad="38100" dist="25400" dir="5400000" algn="ctr" rotWithShape="0">
                    <a:srgbClr val="6E747A">
                      <a:alpha val="43000"/>
                    </a:srgbClr>
                  </a:outerShdw>
                </a:effectLst>
              </a:rPr>
              <a:t>لهذا </a:t>
            </a:r>
            <a:r>
              <a:rPr lang="ar-SA" altLang="en-US" sz="3200" dirty="0">
                <a:ln w="0"/>
                <a:effectLst>
                  <a:outerShdw blurRad="38100" dist="25400" dir="5400000" algn="ctr" rotWithShape="0">
                    <a:srgbClr val="6E747A">
                      <a:alpha val="43000"/>
                    </a:srgbClr>
                  </a:outerShdw>
                </a:effectLst>
              </a:rPr>
              <a:t>التغيير</a:t>
            </a:r>
            <a:r>
              <a:rPr lang="ar-JO" altLang="en-US" sz="3200" dirty="0" smtClean="0">
                <a:ln w="0"/>
                <a:effectLst>
                  <a:outerShdw blurRad="38100" dist="25400" dir="5400000" algn="ctr" rotWithShape="0">
                    <a:srgbClr val="6E747A">
                      <a:alpha val="43000"/>
                    </a:srgbClr>
                  </a:outerShdw>
                </a:effectLst>
              </a:rPr>
              <a:t>.</a:t>
            </a:r>
            <a:endParaRPr lang="en-US" altLang="en-US" sz="3200" dirty="0" smtClean="0">
              <a:ln w="0"/>
              <a:effectLst>
                <a:outerShdw blurRad="38100" dist="25400" dir="5400000" algn="ctr" rotWithShape="0">
                  <a:srgbClr val="6E747A">
                    <a:alpha val="43000"/>
                  </a:srgbClr>
                </a:outerShdw>
              </a:effectLst>
            </a:endParaRPr>
          </a:p>
          <a:p>
            <a:pPr algn="r" rtl="1"/>
            <a:r>
              <a:rPr lang="ar-IQ" altLang="en-US" sz="3200" dirty="0" smtClean="0">
                <a:ln w="0"/>
                <a:effectLst>
                  <a:outerShdw blurRad="38100" dist="25400" dir="5400000" algn="ctr" rotWithShape="0">
                    <a:srgbClr val="6E747A">
                      <a:alpha val="43000"/>
                    </a:srgbClr>
                  </a:outerShdw>
                </a:effectLst>
              </a:rPr>
              <a:t>التكاليف </a:t>
            </a:r>
            <a:r>
              <a:rPr lang="ar-IQ" altLang="en-US" sz="3200" dirty="0">
                <a:ln w="0"/>
                <a:effectLst>
                  <a:outerShdw blurRad="38100" dist="25400" dir="5400000" algn="ctr" rotWithShape="0">
                    <a:srgbClr val="6E747A">
                      <a:alpha val="43000"/>
                    </a:srgbClr>
                  </a:outerShdw>
                </a:effectLst>
              </a:rPr>
              <a:t>البشرية والمادية الباهظة </a:t>
            </a:r>
            <a:r>
              <a:rPr lang="ar-IQ" altLang="en-US" sz="3200" dirty="0" smtClean="0">
                <a:ln w="0"/>
                <a:effectLst>
                  <a:outerShdw blurRad="38100" dist="25400" dir="5400000" algn="ctr" rotWithShape="0">
                    <a:srgbClr val="6E747A">
                      <a:alpha val="43000"/>
                    </a:srgbClr>
                  </a:outerShdw>
                </a:effectLst>
              </a:rPr>
              <a:t>للتغيير</a:t>
            </a:r>
            <a:r>
              <a:rPr lang="ar-IQ" altLang="en-US" sz="3200" dirty="0">
                <a:ln w="0"/>
                <a:effectLst>
                  <a:outerShdw blurRad="38100" dist="25400" dir="5400000" algn="ctr" rotWithShape="0">
                    <a:srgbClr val="6E747A">
                      <a:alpha val="43000"/>
                    </a:srgbClr>
                  </a:outerShdw>
                </a:effectLst>
              </a:rPr>
              <a:t>.</a:t>
            </a:r>
          </a:p>
          <a:p>
            <a:pPr algn="r" rtl="1"/>
            <a:r>
              <a:rPr lang="ar-IQ" altLang="en-US" sz="3200" dirty="0" smtClean="0">
                <a:ln w="0"/>
                <a:effectLst>
                  <a:outerShdw blurRad="38100" dist="25400" dir="5400000" algn="ctr" rotWithShape="0">
                    <a:srgbClr val="6E747A">
                      <a:alpha val="43000"/>
                    </a:srgbClr>
                  </a:outerShdw>
                </a:effectLst>
              </a:rPr>
              <a:t>الخوف </a:t>
            </a:r>
            <a:r>
              <a:rPr lang="ar-IQ" altLang="en-US" sz="3200" dirty="0">
                <a:ln w="0"/>
                <a:effectLst>
                  <a:outerShdw blurRad="38100" dist="25400" dir="5400000" algn="ctr" rotWithShape="0">
                    <a:srgbClr val="6E747A">
                      <a:alpha val="43000"/>
                    </a:srgbClr>
                  </a:outerShdw>
                </a:effectLst>
              </a:rPr>
              <a:t>من عدم القدرة على التكيّف مع </a:t>
            </a:r>
            <a:r>
              <a:rPr lang="ar-IQ" altLang="en-US" sz="3200" dirty="0" smtClean="0">
                <a:ln w="0"/>
                <a:effectLst>
                  <a:outerShdw blurRad="38100" dist="25400" dir="5400000" algn="ctr" rotWithShape="0">
                    <a:srgbClr val="6E747A">
                      <a:alpha val="43000"/>
                    </a:srgbClr>
                  </a:outerShdw>
                </a:effectLst>
              </a:rPr>
              <a:t>متطلبات </a:t>
            </a:r>
            <a:r>
              <a:rPr lang="ar-IQ" altLang="en-US" sz="3200" dirty="0">
                <a:ln w="0"/>
                <a:effectLst>
                  <a:outerShdw blurRad="38100" dist="25400" dir="5400000" algn="ctr" rotWithShape="0">
                    <a:srgbClr val="6E747A">
                      <a:alpha val="43000"/>
                    </a:srgbClr>
                  </a:outerShdw>
                </a:effectLst>
              </a:rPr>
              <a:t>هذا التغيير , فقد يحتاج </a:t>
            </a:r>
            <a:r>
              <a:rPr lang="ar-IQ" altLang="en-US" sz="3200" dirty="0" err="1" smtClean="0">
                <a:ln w="0"/>
                <a:effectLst>
                  <a:outerShdw blurRad="38100" dist="25400" dir="5400000" algn="ctr" rotWithShape="0">
                    <a:srgbClr val="6E747A">
                      <a:alpha val="43000"/>
                    </a:srgbClr>
                  </a:outerShdw>
                </a:effectLst>
              </a:rPr>
              <a:t>التغييرإلى</a:t>
            </a:r>
            <a:r>
              <a:rPr lang="ar-IQ" altLang="en-US" sz="3200" dirty="0" smtClean="0">
                <a:ln w="0"/>
                <a:effectLst>
                  <a:outerShdw blurRad="38100" dist="25400" dir="5400000" algn="ctr" rotWithShape="0">
                    <a:srgbClr val="6E747A">
                      <a:alpha val="43000"/>
                    </a:srgbClr>
                  </a:outerShdw>
                </a:effectLst>
              </a:rPr>
              <a:t> </a:t>
            </a:r>
            <a:r>
              <a:rPr lang="ar-IQ" altLang="en-US" sz="3200" dirty="0">
                <a:ln w="0"/>
                <a:effectLst>
                  <a:outerShdw blurRad="38100" dist="25400" dir="5400000" algn="ctr" rotWithShape="0">
                    <a:srgbClr val="6E747A">
                      <a:alpha val="43000"/>
                    </a:srgbClr>
                  </a:outerShdw>
                </a:effectLst>
              </a:rPr>
              <a:t>مهارات معينة أو خبرات محددة أو </a:t>
            </a:r>
            <a:r>
              <a:rPr lang="ar-IQ" altLang="en-US" sz="3200" dirty="0" smtClean="0">
                <a:ln w="0"/>
                <a:effectLst>
                  <a:outerShdw blurRad="38100" dist="25400" dir="5400000" algn="ctr" rotWithShape="0">
                    <a:srgbClr val="6E747A">
                      <a:alpha val="43000"/>
                    </a:srgbClr>
                  </a:outerShdw>
                </a:effectLst>
              </a:rPr>
              <a:t>قدرات </a:t>
            </a:r>
            <a:r>
              <a:rPr lang="ar-IQ" altLang="en-US" sz="3200" dirty="0">
                <a:ln w="0"/>
                <a:effectLst>
                  <a:outerShdw blurRad="38100" dist="25400" dir="5400000" algn="ctr" rotWithShape="0">
                    <a:srgbClr val="6E747A">
                      <a:alpha val="43000"/>
                    </a:srgbClr>
                  </a:outerShdw>
                </a:effectLst>
              </a:rPr>
              <a:t>متميزة لا تتوفر عند بعض </a:t>
            </a:r>
            <a:r>
              <a:rPr lang="ar-IQ" altLang="en-US" sz="3200" dirty="0" smtClean="0">
                <a:ln w="0"/>
                <a:effectLst>
                  <a:outerShdw blurRad="38100" dist="25400" dir="5400000" algn="ctr" rotWithShape="0">
                    <a:srgbClr val="6E747A">
                      <a:alpha val="43000"/>
                    </a:srgbClr>
                  </a:outerShdw>
                </a:effectLst>
              </a:rPr>
              <a:t>الأفراد</a:t>
            </a:r>
            <a:r>
              <a:rPr lang="ar-IQ" altLang="en-US" sz="3200" dirty="0">
                <a:ln w="0"/>
                <a:effectLst>
                  <a:outerShdw blurRad="38100" dist="25400" dir="5400000" algn="ctr" rotWithShape="0">
                    <a:srgbClr val="6E747A">
                      <a:alpha val="43000"/>
                    </a:srgbClr>
                  </a:outerShdw>
                </a:effectLst>
              </a:rPr>
              <a:t>.</a:t>
            </a:r>
          </a:p>
          <a:p>
            <a:pPr algn="r" rtl="1"/>
            <a:r>
              <a:rPr lang="ar-IQ" altLang="en-US" sz="3200" dirty="0" smtClean="0">
                <a:ln w="0"/>
                <a:effectLst>
                  <a:outerShdw blurRad="38100" dist="25400" dir="5400000" algn="ctr" rotWithShape="0">
                    <a:srgbClr val="6E747A">
                      <a:alpha val="43000"/>
                    </a:srgbClr>
                  </a:outerShdw>
                </a:effectLst>
              </a:rPr>
              <a:t>الارتياح </a:t>
            </a:r>
            <a:r>
              <a:rPr lang="ar-IQ" altLang="en-US" sz="3200" dirty="0">
                <a:ln w="0"/>
                <a:effectLst>
                  <a:outerShdw blurRad="38100" dist="25400" dir="5400000" algn="ctr" rotWithShape="0">
                    <a:srgbClr val="6E747A">
                      <a:alpha val="43000"/>
                    </a:srgbClr>
                  </a:outerShdw>
                </a:effectLst>
              </a:rPr>
              <a:t>مع الواقع الحالي والاقتناع به.</a:t>
            </a:r>
          </a:p>
          <a:p>
            <a:pPr algn="r" rtl="1"/>
            <a:r>
              <a:rPr lang="ar-IQ" altLang="en-US" sz="3200" dirty="0" smtClean="0">
                <a:ln w="0"/>
                <a:effectLst>
                  <a:outerShdw blurRad="38100" dist="25400" dir="5400000" algn="ctr" rotWithShape="0">
                    <a:srgbClr val="6E747A">
                      <a:alpha val="43000"/>
                    </a:srgbClr>
                  </a:outerShdw>
                </a:effectLst>
              </a:rPr>
              <a:t> </a:t>
            </a:r>
            <a:r>
              <a:rPr lang="ar-IQ" altLang="en-US" sz="3200" dirty="0">
                <a:ln w="0"/>
                <a:effectLst>
                  <a:outerShdw blurRad="38100" dist="25400" dir="5400000" algn="ctr" rotWithShape="0">
                    <a:srgbClr val="6E747A">
                      <a:alpha val="43000"/>
                    </a:srgbClr>
                  </a:outerShdw>
                </a:effectLst>
              </a:rPr>
              <a:t>التشبّع واليأس والإحباط وربّما </a:t>
            </a:r>
            <a:r>
              <a:rPr lang="ar-IQ" altLang="en-US" sz="3200" dirty="0" smtClean="0">
                <a:ln w="0"/>
                <a:effectLst>
                  <a:outerShdw blurRad="38100" dist="25400" dir="5400000" algn="ctr" rotWithShape="0">
                    <a:srgbClr val="6E747A">
                      <a:alpha val="43000"/>
                    </a:srgbClr>
                  </a:outerShdw>
                </a:effectLst>
              </a:rPr>
              <a:t>الملل من </a:t>
            </a:r>
            <a:r>
              <a:rPr lang="ar-IQ" altLang="en-US" sz="3200" dirty="0">
                <a:ln w="0"/>
                <a:effectLst>
                  <a:outerShdw blurRad="38100" dist="25400" dir="5400000" algn="ctr" rotWithShape="0">
                    <a:srgbClr val="6E747A">
                      <a:alpha val="43000"/>
                    </a:srgbClr>
                  </a:outerShdw>
                </a:effectLst>
              </a:rPr>
              <a:t>كثرة التجارب التغييرية.</a:t>
            </a:r>
          </a:p>
          <a:p>
            <a:pPr algn="r" rtl="1"/>
            <a:r>
              <a:rPr lang="ar-IQ" altLang="en-US" sz="3200" dirty="0" smtClean="0">
                <a:ln w="0"/>
                <a:effectLst>
                  <a:outerShdw blurRad="38100" dist="25400" dir="5400000" algn="ctr" rotWithShape="0">
                    <a:srgbClr val="6E747A">
                      <a:alpha val="43000"/>
                    </a:srgbClr>
                  </a:outerShdw>
                </a:effectLst>
              </a:rPr>
              <a:t> </a:t>
            </a:r>
            <a:r>
              <a:rPr lang="ar-IQ" altLang="en-US" sz="3200" dirty="0">
                <a:ln w="0"/>
                <a:effectLst>
                  <a:outerShdw blurRad="38100" dist="25400" dir="5400000" algn="ctr" rotWithShape="0">
                    <a:srgbClr val="6E747A">
                      <a:alpha val="43000"/>
                    </a:srgbClr>
                  </a:outerShdw>
                </a:effectLst>
              </a:rPr>
              <a:t>العناد.</a:t>
            </a:r>
          </a:p>
          <a:p>
            <a:pPr algn="r" rtl="1"/>
            <a:endParaRPr lang="en-US" altLang="en-US" sz="3200" dirty="0">
              <a:ln w="0"/>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493857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 calcmode="lin" valueType="num">
                                      <p:cBhvr additive="base">
                                        <p:cTn id="7" dur="2000" fill="hold"/>
                                        <p:tgtEl>
                                          <p:spTgt spid="139267">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39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9267">
                                            <p:txEl>
                                              <p:pRg st="1" end="1"/>
                                            </p:txEl>
                                          </p:spTgt>
                                        </p:tgtEl>
                                        <p:attrNameLst>
                                          <p:attrName>style.visibility</p:attrName>
                                        </p:attrNameLst>
                                      </p:cBhvr>
                                      <p:to>
                                        <p:strVal val="visible"/>
                                      </p:to>
                                    </p:set>
                                    <p:anim calcmode="lin" valueType="num">
                                      <p:cBhvr additive="base">
                                        <p:cTn id="13" dur="2000" fill="hold"/>
                                        <p:tgtEl>
                                          <p:spTgt spid="139267">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39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9267">
                                            <p:txEl>
                                              <p:pRg st="2" end="2"/>
                                            </p:txEl>
                                          </p:spTgt>
                                        </p:tgtEl>
                                        <p:attrNameLst>
                                          <p:attrName>style.visibility</p:attrName>
                                        </p:attrNameLst>
                                      </p:cBhvr>
                                      <p:to>
                                        <p:strVal val="visible"/>
                                      </p:to>
                                    </p:set>
                                    <p:anim calcmode="lin" valueType="num">
                                      <p:cBhvr additive="base">
                                        <p:cTn id="19" dur="2000" fill="hold"/>
                                        <p:tgtEl>
                                          <p:spTgt spid="139267">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39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9267">
                                            <p:txEl>
                                              <p:pRg st="3" end="3"/>
                                            </p:txEl>
                                          </p:spTgt>
                                        </p:tgtEl>
                                        <p:attrNameLst>
                                          <p:attrName>style.visibility</p:attrName>
                                        </p:attrNameLst>
                                      </p:cBhvr>
                                      <p:to>
                                        <p:strVal val="visible"/>
                                      </p:to>
                                    </p:set>
                                    <p:anim calcmode="lin" valueType="num">
                                      <p:cBhvr additive="base">
                                        <p:cTn id="25" dur="2000" fill="hold"/>
                                        <p:tgtEl>
                                          <p:spTgt spid="139267">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39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9267">
                                            <p:txEl>
                                              <p:pRg st="4" end="4"/>
                                            </p:txEl>
                                          </p:spTgt>
                                        </p:tgtEl>
                                        <p:attrNameLst>
                                          <p:attrName>style.visibility</p:attrName>
                                        </p:attrNameLst>
                                      </p:cBhvr>
                                      <p:to>
                                        <p:strVal val="visible"/>
                                      </p:to>
                                    </p:set>
                                    <p:anim calcmode="lin" valueType="num">
                                      <p:cBhvr additive="base">
                                        <p:cTn id="31" dur="2000" fill="hold"/>
                                        <p:tgtEl>
                                          <p:spTgt spid="139267">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39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9267">
                                            <p:txEl>
                                              <p:pRg st="5" end="5"/>
                                            </p:txEl>
                                          </p:spTgt>
                                        </p:tgtEl>
                                        <p:attrNameLst>
                                          <p:attrName>style.visibility</p:attrName>
                                        </p:attrNameLst>
                                      </p:cBhvr>
                                      <p:to>
                                        <p:strVal val="visible"/>
                                      </p:to>
                                    </p:set>
                                    <p:anim calcmode="lin" valueType="num">
                                      <p:cBhvr additive="base">
                                        <p:cTn id="37" dur="2000" fill="hold"/>
                                        <p:tgtEl>
                                          <p:spTgt spid="139267">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1392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9267">
                                            <p:txEl>
                                              <p:pRg st="6" end="6"/>
                                            </p:txEl>
                                          </p:spTgt>
                                        </p:tgtEl>
                                        <p:attrNameLst>
                                          <p:attrName>style.visibility</p:attrName>
                                        </p:attrNameLst>
                                      </p:cBhvr>
                                      <p:to>
                                        <p:strVal val="visible"/>
                                      </p:to>
                                    </p:set>
                                    <p:anim calcmode="lin" valueType="num">
                                      <p:cBhvr additive="base">
                                        <p:cTn id="43" dur="2000" fill="hold"/>
                                        <p:tgtEl>
                                          <p:spTgt spid="139267">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1392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9267">
                                            <p:txEl>
                                              <p:pRg st="7" end="7"/>
                                            </p:txEl>
                                          </p:spTgt>
                                        </p:tgtEl>
                                        <p:attrNameLst>
                                          <p:attrName>style.visibility</p:attrName>
                                        </p:attrNameLst>
                                      </p:cBhvr>
                                      <p:to>
                                        <p:strVal val="visible"/>
                                      </p:to>
                                    </p:set>
                                    <p:anim calcmode="lin" valueType="num">
                                      <p:cBhvr additive="base">
                                        <p:cTn id="49" dur="2000" fill="hold"/>
                                        <p:tgtEl>
                                          <p:spTgt spid="139267">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13926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9267">
                                            <p:txEl>
                                              <p:pRg st="8" end="8"/>
                                            </p:txEl>
                                          </p:spTgt>
                                        </p:tgtEl>
                                        <p:attrNameLst>
                                          <p:attrName>style.visibility</p:attrName>
                                        </p:attrNameLst>
                                      </p:cBhvr>
                                      <p:to>
                                        <p:strVal val="visible"/>
                                      </p:to>
                                    </p:set>
                                    <p:anim calcmode="lin" valueType="num">
                                      <p:cBhvr additive="base">
                                        <p:cTn id="55" dur="2000" fill="hold"/>
                                        <p:tgtEl>
                                          <p:spTgt spid="139267">
                                            <p:txEl>
                                              <p:pRg st="8" end="8"/>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13926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idx="1"/>
          </p:nvPr>
        </p:nvSpPr>
        <p:spPr>
          <a:xfrm>
            <a:off x="221673" y="0"/>
            <a:ext cx="11873345" cy="6858000"/>
          </a:xfrm>
        </p:spPr>
        <p:txBody>
          <a:bodyPr>
            <a:normAutofit/>
          </a:bodyPr>
          <a:lstStyle/>
          <a:p>
            <a:pPr algn="r" rtl="1"/>
            <a:r>
              <a:rPr lang="ar-IQ" altLang="en-US" sz="4000" dirty="0" smtClean="0">
                <a:ln w="0"/>
                <a:effectLst>
                  <a:outerShdw blurRad="38100" dist="25400" dir="5400000" algn="ctr" rotWithShape="0">
                    <a:srgbClr val="6E747A">
                      <a:alpha val="43000"/>
                    </a:srgbClr>
                  </a:outerShdw>
                </a:effectLst>
              </a:rPr>
              <a:t> سوء </a:t>
            </a:r>
            <a:r>
              <a:rPr lang="ar-IQ" altLang="en-US" sz="4000" dirty="0">
                <a:ln w="0"/>
                <a:effectLst>
                  <a:outerShdw blurRad="38100" dist="25400" dir="5400000" algn="ctr" rotWithShape="0">
                    <a:srgbClr val="6E747A">
                      <a:alpha val="43000"/>
                    </a:srgbClr>
                  </a:outerShdw>
                </a:effectLst>
              </a:rPr>
              <a:t>العلاقة مع المغيّر</a:t>
            </a:r>
            <a:r>
              <a:rPr lang="ar-IQ" altLang="en-US" sz="4000" dirty="0" smtClean="0">
                <a:ln w="0"/>
                <a:effectLst>
                  <a:outerShdw blurRad="38100" dist="25400" dir="5400000" algn="ctr" rotWithShape="0">
                    <a:srgbClr val="6E747A">
                      <a:alpha val="43000"/>
                    </a:srgbClr>
                  </a:outerShdw>
                </a:effectLst>
              </a:rPr>
              <a:t>.</a:t>
            </a:r>
          </a:p>
          <a:p>
            <a:pPr algn="r" rtl="1"/>
            <a:r>
              <a:rPr lang="ar-IQ" altLang="en-US" sz="4000" dirty="0" smtClean="0">
                <a:ln w="0"/>
                <a:effectLst>
                  <a:outerShdw blurRad="38100" dist="25400" dir="5400000" algn="ctr" rotWithShape="0">
                    <a:srgbClr val="6E747A">
                      <a:alpha val="43000"/>
                    </a:srgbClr>
                  </a:outerShdw>
                </a:effectLst>
              </a:rPr>
              <a:t> </a:t>
            </a:r>
            <a:r>
              <a:rPr lang="ar-IQ" altLang="en-US" sz="4000" dirty="0">
                <a:ln w="0"/>
                <a:effectLst>
                  <a:outerShdw blurRad="38100" dist="25400" dir="5400000" algn="ctr" rotWithShape="0">
                    <a:srgbClr val="6E747A">
                      <a:alpha val="43000"/>
                    </a:srgbClr>
                  </a:outerShdw>
                </a:effectLst>
              </a:rPr>
              <a:t>تنافس الأقران </a:t>
            </a:r>
            <a:r>
              <a:rPr lang="ar-IQ" altLang="en-US" sz="4000" dirty="0" smtClean="0">
                <a:ln w="0"/>
                <a:effectLst>
                  <a:outerShdw blurRad="38100" dist="25400" dir="5400000" algn="ctr" rotWithShape="0">
                    <a:srgbClr val="6E747A">
                      <a:alpha val="43000"/>
                    </a:srgbClr>
                  </a:outerShdw>
                </a:effectLst>
              </a:rPr>
              <a:t>.</a:t>
            </a:r>
          </a:p>
          <a:p>
            <a:pPr algn="r" rtl="1"/>
            <a:r>
              <a:rPr lang="ar-IQ" altLang="en-US" sz="4000" dirty="0" smtClean="0">
                <a:ln w="0"/>
                <a:effectLst>
                  <a:outerShdw blurRad="38100" dist="25400" dir="5400000" algn="ctr" rotWithShape="0">
                    <a:srgbClr val="6E747A">
                      <a:alpha val="43000"/>
                    </a:srgbClr>
                  </a:outerShdw>
                </a:effectLst>
              </a:rPr>
              <a:t> </a:t>
            </a:r>
            <a:r>
              <a:rPr lang="ar-IQ" altLang="en-US" sz="4000" dirty="0">
                <a:ln w="0"/>
                <a:effectLst>
                  <a:outerShdw blurRad="38100" dist="25400" dir="5400000" algn="ctr" rotWithShape="0">
                    <a:srgbClr val="6E747A">
                      <a:alpha val="43000"/>
                    </a:srgbClr>
                  </a:outerShdw>
                </a:effectLst>
              </a:rPr>
              <a:t>حبّ الصّدارة </a:t>
            </a:r>
            <a:r>
              <a:rPr lang="ar-IQ" altLang="en-US" sz="4000" dirty="0" smtClean="0">
                <a:ln w="0"/>
                <a:effectLst>
                  <a:outerShdw blurRad="38100" dist="25400" dir="5400000" algn="ctr" rotWithShape="0">
                    <a:srgbClr val="6E747A">
                      <a:alpha val="43000"/>
                    </a:srgbClr>
                  </a:outerShdw>
                </a:effectLst>
              </a:rPr>
              <a:t>والزّعامة.</a:t>
            </a:r>
          </a:p>
          <a:p>
            <a:pPr algn="r" rtl="1"/>
            <a:r>
              <a:rPr lang="ar-IQ" altLang="en-US" sz="4000" dirty="0" smtClean="0">
                <a:ln w="0"/>
                <a:effectLst>
                  <a:outerShdw blurRad="38100" dist="25400" dir="5400000" algn="ctr" rotWithShape="0">
                    <a:srgbClr val="6E747A">
                      <a:alpha val="43000"/>
                    </a:srgbClr>
                  </a:outerShdw>
                </a:effectLst>
              </a:rPr>
              <a:t>لأن المقاوم يعتبر نفسه أحد مهندسي الواقع</a:t>
            </a:r>
            <a:r>
              <a:rPr lang="en-US" altLang="en-US" sz="4000" dirty="0">
                <a:ln w="0"/>
                <a:effectLst>
                  <a:outerShdw blurRad="38100" dist="25400" dir="5400000" algn="ctr" rotWithShape="0">
                    <a:srgbClr val="6E747A">
                      <a:alpha val="43000"/>
                    </a:srgbClr>
                  </a:outerShdw>
                </a:effectLst>
              </a:rPr>
              <a:t> </a:t>
            </a:r>
            <a:r>
              <a:rPr lang="ar-IQ" altLang="en-US" sz="4000" dirty="0" smtClean="0">
                <a:ln w="0"/>
                <a:effectLst>
                  <a:outerShdw blurRad="38100" dist="25400" dir="5400000" algn="ctr" rotWithShape="0">
                    <a:srgbClr val="6E747A">
                      <a:alpha val="43000"/>
                    </a:srgbClr>
                  </a:outerShdw>
                </a:effectLst>
              </a:rPr>
              <a:t>الحالي  ويعتبر أيّ تغيير هو اعتداء شخصيّ على ذاته.</a:t>
            </a:r>
          </a:p>
          <a:p>
            <a:pPr algn="r" rtl="1"/>
            <a:r>
              <a:rPr lang="ar-IQ" altLang="en-US" sz="4000" dirty="0" smtClean="0">
                <a:ln w="0"/>
                <a:effectLst>
                  <a:outerShdw blurRad="38100" dist="25400" dir="5400000" algn="ctr" rotWithShape="0">
                    <a:srgbClr val="6E747A">
                      <a:alpha val="43000"/>
                    </a:srgbClr>
                  </a:outerShdw>
                </a:effectLst>
              </a:rPr>
              <a:t> </a:t>
            </a:r>
            <a:r>
              <a:rPr lang="ar-IQ" altLang="en-US" sz="4000" dirty="0">
                <a:ln w="0"/>
                <a:effectLst>
                  <a:outerShdw blurRad="38100" dist="25400" dir="5400000" algn="ctr" rotWithShape="0">
                    <a:srgbClr val="6E747A">
                      <a:alpha val="43000"/>
                    </a:srgbClr>
                  </a:outerShdw>
                </a:effectLst>
              </a:rPr>
              <a:t>قلة العقل والحماقة والسّفه.</a:t>
            </a:r>
            <a:endParaRPr lang="en-US" altLang="en-US" sz="4000" dirty="0">
              <a:ln w="0"/>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803817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 calcmode="lin" valueType="num">
                                      <p:cBhvr additive="base">
                                        <p:cTn id="7" dur="2000" fill="hold"/>
                                        <p:tgtEl>
                                          <p:spTgt spid="139267">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39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9267">
                                            <p:txEl>
                                              <p:pRg st="1" end="1"/>
                                            </p:txEl>
                                          </p:spTgt>
                                        </p:tgtEl>
                                        <p:attrNameLst>
                                          <p:attrName>style.visibility</p:attrName>
                                        </p:attrNameLst>
                                      </p:cBhvr>
                                      <p:to>
                                        <p:strVal val="visible"/>
                                      </p:to>
                                    </p:set>
                                    <p:anim calcmode="lin" valueType="num">
                                      <p:cBhvr additive="base">
                                        <p:cTn id="13" dur="2000" fill="hold"/>
                                        <p:tgtEl>
                                          <p:spTgt spid="139267">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39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9267">
                                            <p:txEl>
                                              <p:pRg st="2" end="2"/>
                                            </p:txEl>
                                          </p:spTgt>
                                        </p:tgtEl>
                                        <p:attrNameLst>
                                          <p:attrName>style.visibility</p:attrName>
                                        </p:attrNameLst>
                                      </p:cBhvr>
                                      <p:to>
                                        <p:strVal val="visible"/>
                                      </p:to>
                                    </p:set>
                                    <p:anim calcmode="lin" valueType="num">
                                      <p:cBhvr additive="base">
                                        <p:cTn id="19" dur="2000" fill="hold"/>
                                        <p:tgtEl>
                                          <p:spTgt spid="139267">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39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9267">
                                            <p:txEl>
                                              <p:pRg st="3" end="3"/>
                                            </p:txEl>
                                          </p:spTgt>
                                        </p:tgtEl>
                                        <p:attrNameLst>
                                          <p:attrName>style.visibility</p:attrName>
                                        </p:attrNameLst>
                                      </p:cBhvr>
                                      <p:to>
                                        <p:strVal val="visible"/>
                                      </p:to>
                                    </p:set>
                                    <p:anim calcmode="lin" valueType="num">
                                      <p:cBhvr additive="base">
                                        <p:cTn id="25" dur="2000" fill="hold"/>
                                        <p:tgtEl>
                                          <p:spTgt spid="139267">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39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9267">
                                            <p:txEl>
                                              <p:pRg st="4" end="4"/>
                                            </p:txEl>
                                          </p:spTgt>
                                        </p:tgtEl>
                                        <p:attrNameLst>
                                          <p:attrName>style.visibility</p:attrName>
                                        </p:attrNameLst>
                                      </p:cBhvr>
                                      <p:to>
                                        <p:strVal val="visible"/>
                                      </p:to>
                                    </p:set>
                                    <p:anim calcmode="lin" valueType="num">
                                      <p:cBhvr additive="base">
                                        <p:cTn id="31" dur="2000" fill="hold"/>
                                        <p:tgtEl>
                                          <p:spTgt spid="139267">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392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1" y="124691"/>
            <a:ext cx="12081164" cy="6733309"/>
          </a:xfrm>
        </p:spPr>
        <p:txBody>
          <a:bodyPr>
            <a:normAutofit fontScale="92500" lnSpcReduction="10000"/>
          </a:bodyPr>
          <a:lstStyle/>
          <a:p>
            <a:pPr algn="ctr" rtl="1" eaLnBrk="1" hangingPunct="1">
              <a:lnSpc>
                <a:spcPct val="90000"/>
              </a:lnSpc>
              <a:buFontTx/>
              <a:buNone/>
            </a:pPr>
            <a:r>
              <a:rPr lang="ar-JO" altLang="en-US" sz="2800" dirty="0">
                <a:ln w="0"/>
                <a:solidFill>
                  <a:srgbClr val="C00000"/>
                </a:solidFill>
                <a:effectLst>
                  <a:outerShdw blurRad="38100" dist="19050" dir="2700000" algn="tl" rotWithShape="0">
                    <a:schemeClr val="dk1">
                      <a:alpha val="40000"/>
                    </a:schemeClr>
                  </a:outerShdw>
                </a:effectLst>
              </a:rPr>
              <a:t>	</a:t>
            </a:r>
            <a:r>
              <a:rPr lang="ar-JO" altLang="en-US" sz="4000" dirty="0">
                <a:ln w="0"/>
                <a:solidFill>
                  <a:srgbClr val="C00000"/>
                </a:solidFill>
                <a:effectLst>
                  <a:outerShdw blurRad="38100" dist="19050" dir="2700000" algn="tl" rotWithShape="0">
                    <a:schemeClr val="dk1">
                      <a:alpha val="40000"/>
                    </a:schemeClr>
                  </a:outerShdw>
                </a:effectLst>
              </a:rPr>
              <a:t> </a:t>
            </a:r>
            <a:r>
              <a:rPr lang="ar-JO" altLang="en-US" sz="4000" dirty="0">
                <a:ln w="0"/>
                <a:solidFill>
                  <a:srgbClr val="FFFF00"/>
                </a:solidFill>
                <a:effectLst>
                  <a:outerShdw blurRad="38100" dist="19050" dir="2700000" algn="tl" rotWithShape="0">
                    <a:schemeClr val="dk1">
                      <a:alpha val="40000"/>
                    </a:schemeClr>
                  </a:outerShdw>
                </a:effectLst>
              </a:rPr>
              <a:t>أسباب </a:t>
            </a:r>
            <a:r>
              <a:rPr lang="ar-SA" altLang="en-US" sz="4000" dirty="0">
                <a:ln w="0"/>
                <a:solidFill>
                  <a:srgbClr val="FFFF00"/>
                </a:solidFill>
                <a:effectLst>
                  <a:outerShdw blurRad="38100" dist="19050" dir="2700000" algn="tl" rotWithShape="0">
                    <a:schemeClr val="dk1">
                      <a:alpha val="40000"/>
                    </a:schemeClr>
                  </a:outerShdw>
                </a:effectLst>
              </a:rPr>
              <a:t>مقاومة التغيير</a:t>
            </a:r>
            <a:endParaRPr lang="ar-JO" altLang="en-US" sz="4000" dirty="0">
              <a:ln w="0"/>
              <a:solidFill>
                <a:srgbClr val="FFFF00"/>
              </a:solidFill>
              <a:effectLst>
                <a:outerShdw blurRad="38100" dist="19050" dir="2700000" algn="tl" rotWithShape="0">
                  <a:schemeClr val="dk1">
                    <a:alpha val="40000"/>
                  </a:schemeClr>
                </a:outerShdw>
              </a:effectLst>
            </a:endParaRPr>
          </a:p>
          <a:p>
            <a:pPr algn="r" rtl="1" eaLnBrk="1" hangingPunct="1">
              <a:lnSpc>
                <a:spcPct val="90000"/>
              </a:lnSpc>
              <a:buFontTx/>
              <a:buNone/>
            </a:pPr>
            <a:r>
              <a:rPr lang="ar-JO" altLang="en-US" sz="3600" dirty="0">
                <a:ln w="0"/>
                <a:solidFill>
                  <a:srgbClr val="FFFF00"/>
                </a:solidFill>
                <a:effectLst>
                  <a:outerShdw blurRad="38100" dist="19050" dir="2700000" algn="tl" rotWithShape="0">
                    <a:schemeClr val="dk1">
                      <a:alpha val="40000"/>
                    </a:schemeClr>
                  </a:outerShdw>
                </a:effectLst>
              </a:rPr>
              <a:t> 	</a:t>
            </a:r>
            <a:r>
              <a:rPr lang="ar-SA" altLang="en-US" sz="3600" dirty="0">
                <a:ln w="0"/>
                <a:solidFill>
                  <a:srgbClr val="FFFF00"/>
                </a:solidFill>
                <a:effectLst>
                  <a:outerShdw blurRad="38100" dist="19050" dir="2700000" algn="tl" rotWithShape="0">
                    <a:schemeClr val="dk1">
                      <a:alpha val="40000"/>
                    </a:schemeClr>
                  </a:outerShdw>
                </a:effectLst>
              </a:rPr>
              <a:t>إن</a:t>
            </a:r>
            <a:r>
              <a:rPr lang="ar-JO" altLang="en-US" sz="3600" dirty="0">
                <a:ln w="0"/>
                <a:solidFill>
                  <a:srgbClr val="FFFF00"/>
                </a:solidFill>
                <a:effectLst>
                  <a:outerShdw blurRad="38100" dist="19050" dir="2700000" algn="tl" rotWithShape="0">
                    <a:schemeClr val="dk1">
                      <a:alpha val="40000"/>
                    </a:schemeClr>
                  </a:outerShdw>
                </a:effectLst>
              </a:rPr>
              <a:t>ّ</a:t>
            </a:r>
            <a:r>
              <a:rPr lang="ar-SA" altLang="en-US" sz="3600" dirty="0">
                <a:ln w="0"/>
                <a:solidFill>
                  <a:srgbClr val="FFFF00"/>
                </a:solidFill>
                <a:effectLst>
                  <a:outerShdw blurRad="38100" dist="19050" dir="2700000" algn="tl" rotWithShape="0">
                    <a:schemeClr val="dk1">
                      <a:alpha val="40000"/>
                    </a:schemeClr>
                  </a:outerShdw>
                </a:effectLst>
              </a:rPr>
              <a:t> الذين </a:t>
            </a:r>
            <a:r>
              <a:rPr lang="ar-SA" altLang="en-US" sz="3600" dirty="0" err="1">
                <a:ln w="0"/>
                <a:solidFill>
                  <a:srgbClr val="FFFF00"/>
                </a:solidFill>
                <a:effectLst>
                  <a:outerShdw blurRad="38100" dist="19050" dir="2700000" algn="tl" rotWithShape="0">
                    <a:schemeClr val="dk1">
                      <a:alpha val="40000"/>
                    </a:schemeClr>
                  </a:outerShdw>
                </a:effectLst>
              </a:rPr>
              <a:t>يقا</a:t>
            </a:r>
            <a:r>
              <a:rPr lang="ar-JO" altLang="en-US" sz="3600" dirty="0">
                <a:ln w="0"/>
                <a:solidFill>
                  <a:srgbClr val="FFFF00"/>
                </a:solidFill>
                <a:effectLst>
                  <a:outerShdw blurRad="38100" dist="19050" dir="2700000" algn="tl" rotWithShape="0">
                    <a:schemeClr val="dk1">
                      <a:alpha val="40000"/>
                    </a:schemeClr>
                  </a:outerShdw>
                </a:effectLst>
              </a:rPr>
              <a:t>و</a:t>
            </a:r>
            <a:r>
              <a:rPr lang="ar-SA" altLang="en-US" sz="3600" dirty="0">
                <a:ln w="0"/>
                <a:solidFill>
                  <a:srgbClr val="FFFF00"/>
                </a:solidFill>
                <a:effectLst>
                  <a:outerShdw blurRad="38100" dist="19050" dir="2700000" algn="tl" rotWithShape="0">
                    <a:schemeClr val="dk1">
                      <a:alpha val="40000"/>
                    </a:schemeClr>
                  </a:outerShdw>
                </a:effectLst>
              </a:rPr>
              <a:t>مون التغيير يعتذرون بعبارات وحجج معروفة مسبقاً</a:t>
            </a:r>
            <a:r>
              <a:rPr lang="ar-JO" altLang="en-US" sz="3600" dirty="0">
                <a:ln w="0"/>
                <a:solidFill>
                  <a:srgbClr val="FFFF00"/>
                </a:solidFill>
                <a:effectLst>
                  <a:outerShdw blurRad="38100" dist="19050" dir="2700000" algn="tl" rotWithShape="0">
                    <a:schemeClr val="dk1">
                      <a:alpha val="40000"/>
                    </a:schemeClr>
                  </a:outerShdw>
                </a:effectLst>
              </a:rPr>
              <a:t>،</a:t>
            </a:r>
            <a:r>
              <a:rPr lang="ar-SA" altLang="en-US" sz="3600" dirty="0">
                <a:ln w="0"/>
                <a:solidFill>
                  <a:srgbClr val="FFFF00"/>
                </a:solidFill>
                <a:effectLst>
                  <a:outerShdw blurRad="38100" dist="19050" dir="2700000" algn="tl" rotWithShape="0">
                    <a:schemeClr val="dk1">
                      <a:alpha val="40000"/>
                    </a:schemeClr>
                  </a:outerShdw>
                </a:effectLst>
              </a:rPr>
              <a:t> </a:t>
            </a:r>
            <a:r>
              <a:rPr lang="ar-JO" altLang="en-US" sz="3600" dirty="0" smtClean="0">
                <a:ln w="0"/>
                <a:solidFill>
                  <a:srgbClr val="FFFF00"/>
                </a:solidFill>
                <a:effectLst>
                  <a:outerShdw blurRad="38100" dist="19050" dir="2700000" algn="tl" rotWithShape="0">
                    <a:schemeClr val="dk1">
                      <a:alpha val="40000"/>
                    </a:schemeClr>
                  </a:outerShdw>
                </a:effectLst>
              </a:rPr>
              <a:t>و</a:t>
            </a:r>
            <a:r>
              <a:rPr lang="ar-SA" altLang="en-US" sz="3600" dirty="0" smtClean="0">
                <a:ln w="0"/>
                <a:solidFill>
                  <a:srgbClr val="FFFF00"/>
                </a:solidFill>
                <a:effectLst>
                  <a:outerShdw blurRad="38100" dist="19050" dir="2700000" algn="tl" rotWithShape="0">
                    <a:schemeClr val="dk1">
                      <a:alpha val="40000"/>
                    </a:schemeClr>
                  </a:outerShdw>
                </a:effectLst>
              </a:rPr>
              <a:t>يلجئون </a:t>
            </a:r>
            <a:r>
              <a:rPr lang="ar-JO" altLang="en-US" sz="3600" dirty="0">
                <a:ln w="0"/>
                <a:solidFill>
                  <a:srgbClr val="FFFF00"/>
                </a:solidFill>
                <a:effectLst>
                  <a:outerShdw blurRad="38100" dist="19050" dir="2700000" algn="tl" rotWithShape="0">
                    <a:schemeClr val="dk1">
                      <a:alpha val="40000"/>
                    </a:schemeClr>
                  </a:outerShdw>
                </a:effectLst>
              </a:rPr>
              <a:t>إلى </a:t>
            </a:r>
            <a:r>
              <a:rPr lang="ar-SA" altLang="en-US" sz="3600" dirty="0">
                <a:ln w="0"/>
                <a:solidFill>
                  <a:srgbClr val="FFFF00"/>
                </a:solidFill>
                <a:effectLst>
                  <a:outerShdw blurRad="38100" dist="19050" dir="2700000" algn="tl" rotWithShape="0">
                    <a:schemeClr val="dk1">
                      <a:alpha val="40000"/>
                    </a:schemeClr>
                  </a:outerShdw>
                </a:effectLst>
              </a:rPr>
              <a:t>طرق ماكرة </a:t>
            </a:r>
            <a:r>
              <a:rPr lang="ar-JO" altLang="en-US" sz="3600" dirty="0">
                <a:ln w="0"/>
                <a:solidFill>
                  <a:srgbClr val="FFFF00"/>
                </a:solidFill>
                <a:effectLst>
                  <a:outerShdw blurRad="38100" dist="19050" dir="2700000" algn="tl" rotWithShape="0">
                    <a:schemeClr val="dk1">
                      <a:alpha val="40000"/>
                    </a:schemeClr>
                  </a:outerShdw>
                </a:effectLst>
              </a:rPr>
              <a:t>يبررون بها رفض التغيير.</a:t>
            </a:r>
            <a:r>
              <a:rPr lang="ar-SA" altLang="en-US" sz="3600" dirty="0">
                <a:ln w="0"/>
                <a:solidFill>
                  <a:srgbClr val="FFFF00"/>
                </a:solidFill>
                <a:effectLst>
                  <a:outerShdw blurRad="38100" dist="19050" dir="2700000" algn="tl" rotWithShape="0">
                    <a:schemeClr val="dk1">
                      <a:alpha val="40000"/>
                    </a:schemeClr>
                  </a:outerShdw>
                </a:effectLst>
              </a:rPr>
              <a:t> </a:t>
            </a:r>
            <a:r>
              <a:rPr lang="ar-JO" altLang="en-US" sz="3600" dirty="0">
                <a:ln w="0"/>
                <a:solidFill>
                  <a:srgbClr val="FFFF00"/>
                </a:solidFill>
                <a:effectLst>
                  <a:outerShdw blurRad="38100" dist="19050" dir="2700000" algn="tl" rotWithShape="0">
                    <a:schemeClr val="dk1">
                      <a:alpha val="40000"/>
                    </a:schemeClr>
                  </a:outerShdw>
                </a:effectLst>
              </a:rPr>
              <a:t>و</a:t>
            </a:r>
            <a:r>
              <a:rPr lang="ar-SA" altLang="en-US" sz="3600" dirty="0">
                <a:ln w="0"/>
                <a:solidFill>
                  <a:srgbClr val="FFFF00"/>
                </a:solidFill>
                <a:effectLst>
                  <a:outerShdw blurRad="38100" dist="19050" dir="2700000" algn="tl" rotWithShape="0">
                    <a:schemeClr val="dk1">
                      <a:alpha val="40000"/>
                    </a:schemeClr>
                  </a:outerShdw>
                </a:effectLst>
              </a:rPr>
              <a:t>يمكن تلخيص</a:t>
            </a:r>
            <a:r>
              <a:rPr lang="ar-JO" altLang="en-US" sz="3600" dirty="0">
                <a:ln w="0"/>
                <a:solidFill>
                  <a:srgbClr val="FFFF00"/>
                </a:solidFill>
                <a:effectLst>
                  <a:outerShdw blurRad="38100" dist="19050" dir="2700000" algn="tl" rotWithShape="0">
                    <a:schemeClr val="dk1">
                      <a:alpha val="40000"/>
                    </a:schemeClr>
                  </a:outerShdw>
                </a:effectLst>
              </a:rPr>
              <a:t> </a:t>
            </a:r>
            <a:r>
              <a:rPr lang="ar-SA" altLang="en-US" sz="3600" dirty="0">
                <a:ln w="0"/>
                <a:solidFill>
                  <a:srgbClr val="FFFF00"/>
                </a:solidFill>
                <a:effectLst>
                  <a:outerShdw blurRad="38100" dist="19050" dir="2700000" algn="tl" rotWithShape="0">
                    <a:schemeClr val="dk1">
                      <a:alpha val="40000"/>
                    </a:schemeClr>
                  </a:outerShdw>
                </a:effectLst>
              </a:rPr>
              <a:t>ه</a:t>
            </a:r>
            <a:r>
              <a:rPr lang="ar-JO" altLang="en-US" sz="3600" dirty="0">
                <a:ln w="0"/>
                <a:solidFill>
                  <a:srgbClr val="FFFF00"/>
                </a:solidFill>
                <a:effectLst>
                  <a:outerShdw blurRad="38100" dist="19050" dir="2700000" algn="tl" rotWithShape="0">
                    <a:schemeClr val="dk1">
                      <a:alpha val="40000"/>
                    </a:schemeClr>
                  </a:outerShdw>
                </a:effectLst>
              </a:rPr>
              <a:t>ذه</a:t>
            </a:r>
            <a:r>
              <a:rPr lang="ar-SA" altLang="en-US" sz="3600" dirty="0">
                <a:ln w="0"/>
                <a:solidFill>
                  <a:srgbClr val="FFFF00"/>
                </a:solidFill>
                <a:effectLst>
                  <a:outerShdw blurRad="38100" dist="19050" dir="2700000" algn="tl" rotWithShape="0">
                    <a:schemeClr val="dk1">
                      <a:alpha val="40000"/>
                    </a:schemeClr>
                  </a:outerShdw>
                </a:effectLst>
              </a:rPr>
              <a:t> </a:t>
            </a:r>
            <a:r>
              <a:rPr lang="ar-JO" altLang="en-US" sz="3600" dirty="0">
                <a:ln w="0"/>
                <a:solidFill>
                  <a:srgbClr val="FFFF00"/>
                </a:solidFill>
                <a:effectLst>
                  <a:outerShdw blurRad="38100" dist="19050" dir="2700000" algn="tl" rotWithShape="0">
                    <a:schemeClr val="dk1">
                      <a:alpha val="40000"/>
                    </a:schemeClr>
                  </a:outerShdw>
                </a:effectLst>
              </a:rPr>
              <a:t>الأسباب </a:t>
            </a:r>
            <a:r>
              <a:rPr lang="ar-SA" altLang="en-US" sz="3600" dirty="0">
                <a:ln w="0"/>
                <a:solidFill>
                  <a:srgbClr val="FFFF00"/>
                </a:solidFill>
                <a:effectLst>
                  <a:outerShdw blurRad="38100" dist="19050" dir="2700000" algn="tl" rotWithShape="0">
                    <a:schemeClr val="dk1">
                      <a:alpha val="40000"/>
                    </a:schemeClr>
                  </a:outerShdw>
                </a:effectLst>
              </a:rPr>
              <a:t>بال</a:t>
            </a:r>
            <a:r>
              <a:rPr lang="ar-JO" altLang="en-US" sz="3600" dirty="0">
                <a:ln w="0"/>
                <a:solidFill>
                  <a:srgbClr val="FFFF00"/>
                </a:solidFill>
                <a:effectLst>
                  <a:outerShdw blurRad="38100" dist="19050" dir="2700000" algn="tl" rotWithShape="0">
                    <a:schemeClr val="dk1">
                      <a:alpha val="40000"/>
                    </a:schemeClr>
                  </a:outerShdw>
                </a:effectLst>
              </a:rPr>
              <a:t>آ</a:t>
            </a:r>
            <a:r>
              <a:rPr lang="ar-SA" altLang="en-US" sz="3600" dirty="0">
                <a:ln w="0"/>
                <a:solidFill>
                  <a:srgbClr val="FFFF00"/>
                </a:solidFill>
                <a:effectLst>
                  <a:outerShdw blurRad="38100" dist="19050" dir="2700000" algn="tl" rotWithShape="0">
                    <a:schemeClr val="dk1">
                      <a:alpha val="40000"/>
                    </a:schemeClr>
                  </a:outerShdw>
                </a:effectLst>
              </a:rPr>
              <a:t>تي</a:t>
            </a:r>
            <a:r>
              <a:rPr lang="ar-JO" altLang="en-US" sz="3600" dirty="0">
                <a:ln w="0"/>
                <a:solidFill>
                  <a:srgbClr val="FFFF00"/>
                </a:solidFill>
                <a:effectLst>
                  <a:outerShdw blurRad="38100" dist="19050" dir="2700000" algn="tl" rotWithShape="0">
                    <a:schemeClr val="dk1">
                      <a:alpha val="40000"/>
                    </a:schemeClr>
                  </a:outerShdw>
                </a:effectLst>
              </a:rPr>
              <a:t>:</a:t>
            </a:r>
          </a:p>
          <a:p>
            <a:pPr algn="r" rtl="1" eaLnBrk="1" hangingPunct="1">
              <a:lnSpc>
                <a:spcPct val="90000"/>
              </a:lnSpc>
              <a:buFontTx/>
              <a:buNone/>
            </a:pPr>
            <a:r>
              <a:rPr lang="ar-JO" altLang="en-US" sz="4000" dirty="0" smtClean="0">
                <a:ln w="0"/>
                <a:effectLst>
                  <a:outerShdw blurRad="38100" dist="25400" dir="5400000" algn="ctr" rotWithShape="0">
                    <a:srgbClr val="6E747A">
                      <a:alpha val="43000"/>
                    </a:srgbClr>
                  </a:outerShdw>
                </a:effectLst>
                <a:cs typeface="+mj-cs"/>
              </a:rPr>
              <a:t>1- </a:t>
            </a:r>
            <a:r>
              <a:rPr lang="ar-SA" altLang="en-US" sz="4000" dirty="0" smtClean="0">
                <a:ln w="0"/>
                <a:effectLst>
                  <a:outerShdw blurRad="38100" dist="25400" dir="5400000" algn="ctr" rotWithShape="0">
                    <a:srgbClr val="6E747A">
                      <a:alpha val="43000"/>
                    </a:srgbClr>
                  </a:outerShdw>
                </a:effectLst>
                <a:cs typeface="+mj-cs"/>
              </a:rPr>
              <a:t>لا توجد أهداف واضحة لهذا التغيير</a:t>
            </a:r>
            <a:r>
              <a:rPr lang="ar-JO" altLang="en-US" sz="4000" dirty="0" smtClean="0">
                <a:ln w="0"/>
                <a:effectLst>
                  <a:outerShdw blurRad="38100" dist="25400" dir="5400000" algn="ctr" rotWithShape="0">
                    <a:srgbClr val="6E747A">
                      <a:alpha val="43000"/>
                    </a:srgbClr>
                  </a:outerShdw>
                </a:effectLst>
                <a:cs typeface="+mj-cs"/>
              </a:rPr>
              <a:t>.  </a:t>
            </a:r>
            <a:r>
              <a:rPr lang="en-US" altLang="en-US" sz="4000" dirty="0" smtClean="0">
                <a:ln w="0"/>
                <a:effectLst>
                  <a:outerShdw blurRad="38100" dist="25400" dir="5400000" algn="ctr" rotWithShape="0">
                    <a:srgbClr val="6E747A">
                      <a:alpha val="43000"/>
                    </a:srgbClr>
                  </a:outerShdw>
                </a:effectLst>
                <a:cs typeface="+mj-cs"/>
              </a:rPr>
              <a:t> </a:t>
            </a:r>
          </a:p>
          <a:p>
            <a:pPr algn="r" rtl="1" eaLnBrk="1" hangingPunct="1">
              <a:lnSpc>
                <a:spcPct val="90000"/>
              </a:lnSpc>
              <a:buFontTx/>
              <a:buNone/>
            </a:pPr>
            <a:r>
              <a:rPr lang="ar-JO" altLang="en-US" sz="4000" dirty="0" smtClean="0">
                <a:ln w="0"/>
                <a:effectLst>
                  <a:outerShdw blurRad="38100" dist="25400" dir="5400000" algn="ctr" rotWithShape="0">
                    <a:srgbClr val="6E747A">
                      <a:alpha val="43000"/>
                    </a:srgbClr>
                  </a:outerShdw>
                </a:effectLst>
                <a:cs typeface="+mj-cs"/>
              </a:rPr>
              <a:t>2- </a:t>
            </a:r>
            <a:r>
              <a:rPr lang="ar-SA" altLang="en-US" sz="4000" dirty="0" smtClean="0">
                <a:ln w="0"/>
                <a:effectLst>
                  <a:outerShdw blurRad="38100" dist="25400" dir="5400000" algn="ctr" rotWithShape="0">
                    <a:srgbClr val="6E747A">
                      <a:alpha val="43000"/>
                    </a:srgbClr>
                  </a:outerShdw>
                </a:effectLst>
                <a:cs typeface="+mj-cs"/>
              </a:rPr>
              <a:t>هذا </a:t>
            </a:r>
            <a:r>
              <a:rPr lang="ar-SA" altLang="en-US" sz="4000" dirty="0">
                <a:ln w="0"/>
                <a:effectLst>
                  <a:outerShdw blurRad="38100" dist="25400" dir="5400000" algn="ctr" rotWithShape="0">
                    <a:srgbClr val="6E747A">
                      <a:alpha val="43000"/>
                    </a:srgbClr>
                  </a:outerShdw>
                </a:effectLst>
                <a:cs typeface="+mj-cs"/>
              </a:rPr>
              <a:t>التغيير يخدم مصالح شخصية</a:t>
            </a:r>
            <a:r>
              <a:rPr lang="en-US" altLang="en-US" sz="4000" dirty="0">
                <a:ln w="0"/>
                <a:effectLst>
                  <a:outerShdw blurRad="38100" dist="25400" dir="5400000" algn="ctr" rotWithShape="0">
                    <a:srgbClr val="6E747A">
                      <a:alpha val="43000"/>
                    </a:srgbClr>
                  </a:outerShdw>
                </a:effectLst>
                <a:cs typeface="+mj-cs"/>
              </a:rPr>
              <a:t>.</a:t>
            </a:r>
          </a:p>
          <a:p>
            <a:pPr algn="r" rtl="1" eaLnBrk="1" hangingPunct="1">
              <a:lnSpc>
                <a:spcPct val="90000"/>
              </a:lnSpc>
              <a:buFontTx/>
              <a:buNone/>
            </a:pPr>
            <a:r>
              <a:rPr lang="ar-JO" altLang="en-US" sz="4000" dirty="0">
                <a:ln w="0"/>
                <a:effectLst>
                  <a:outerShdw blurRad="38100" dist="25400" dir="5400000" algn="ctr" rotWithShape="0">
                    <a:srgbClr val="6E747A">
                      <a:alpha val="43000"/>
                    </a:srgbClr>
                  </a:outerShdw>
                </a:effectLst>
                <a:cs typeface="+mj-cs"/>
              </a:rPr>
              <a:t>3- </a:t>
            </a:r>
            <a:r>
              <a:rPr lang="ar-SA" altLang="en-US" sz="4000" dirty="0" smtClean="0">
                <a:ln w="0"/>
                <a:effectLst>
                  <a:outerShdw blurRad="38100" dist="25400" dir="5400000" algn="ctr" rotWithShape="0">
                    <a:srgbClr val="6E747A">
                      <a:alpha val="43000"/>
                    </a:srgbClr>
                  </a:outerShdw>
                </a:effectLst>
                <a:cs typeface="+mj-cs"/>
              </a:rPr>
              <a:t>لا </a:t>
            </a:r>
            <a:r>
              <a:rPr lang="ar-SA" altLang="en-US" sz="4000" dirty="0">
                <a:ln w="0"/>
                <a:effectLst>
                  <a:outerShdw blurRad="38100" dist="25400" dir="5400000" algn="ctr" rotWithShape="0">
                    <a:srgbClr val="6E747A">
                      <a:alpha val="43000"/>
                    </a:srgbClr>
                  </a:outerShdw>
                </a:effectLst>
                <a:cs typeface="+mj-cs"/>
              </a:rPr>
              <a:t>نملك الطاقات البشرية والمادية اللازمة </a:t>
            </a:r>
            <a:r>
              <a:rPr lang="ar-SA" altLang="en-US" sz="4000" dirty="0" smtClean="0">
                <a:ln w="0"/>
                <a:effectLst>
                  <a:outerShdw blurRad="38100" dist="25400" dir="5400000" algn="ctr" rotWithShape="0">
                    <a:srgbClr val="6E747A">
                      <a:alpha val="43000"/>
                    </a:srgbClr>
                  </a:outerShdw>
                </a:effectLst>
                <a:cs typeface="+mj-cs"/>
              </a:rPr>
              <a:t>للتغيير</a:t>
            </a:r>
            <a:r>
              <a:rPr lang="en-US" altLang="en-US" sz="4000" dirty="0">
                <a:ln w="0"/>
                <a:effectLst>
                  <a:outerShdw blurRad="38100" dist="25400" dir="5400000" algn="ctr" rotWithShape="0">
                    <a:srgbClr val="6E747A">
                      <a:alpha val="43000"/>
                    </a:srgbClr>
                  </a:outerShdw>
                </a:effectLst>
                <a:cs typeface="+mj-cs"/>
              </a:rPr>
              <a:t>.</a:t>
            </a:r>
          </a:p>
          <a:p>
            <a:pPr algn="r" rtl="1" eaLnBrk="1" hangingPunct="1">
              <a:lnSpc>
                <a:spcPct val="90000"/>
              </a:lnSpc>
              <a:buFontTx/>
              <a:buNone/>
            </a:pPr>
            <a:r>
              <a:rPr lang="ar-JO" altLang="en-US" sz="4000" dirty="0">
                <a:ln w="0"/>
                <a:effectLst>
                  <a:outerShdw blurRad="38100" dist="25400" dir="5400000" algn="ctr" rotWithShape="0">
                    <a:srgbClr val="6E747A">
                      <a:alpha val="43000"/>
                    </a:srgbClr>
                  </a:outerShdw>
                </a:effectLst>
                <a:cs typeface="+mj-cs"/>
              </a:rPr>
              <a:t>4- </a:t>
            </a:r>
            <a:r>
              <a:rPr lang="ar-SA" altLang="en-US" sz="4000" dirty="0" smtClean="0">
                <a:ln w="0"/>
                <a:effectLst>
                  <a:outerShdw blurRad="38100" dist="25400" dir="5400000" algn="ctr" rotWithShape="0">
                    <a:srgbClr val="6E747A">
                      <a:alpha val="43000"/>
                    </a:srgbClr>
                  </a:outerShdw>
                </a:effectLst>
                <a:cs typeface="+mj-cs"/>
              </a:rPr>
              <a:t>هذا </a:t>
            </a:r>
            <a:r>
              <a:rPr lang="ar-SA" altLang="en-US" sz="4000" dirty="0">
                <a:ln w="0"/>
                <a:effectLst>
                  <a:outerShdw blurRad="38100" dist="25400" dir="5400000" algn="ctr" rotWithShape="0">
                    <a:srgbClr val="6E747A">
                      <a:alpha val="43000"/>
                    </a:srgbClr>
                  </a:outerShdw>
                </a:effectLst>
                <a:cs typeface="+mj-cs"/>
              </a:rPr>
              <a:t>التغيير سيخر</a:t>
            </a:r>
            <a:r>
              <a:rPr lang="ar-JO" altLang="en-US" sz="4000" dirty="0">
                <a:ln w="0"/>
                <a:effectLst>
                  <a:outerShdw blurRad="38100" dist="25400" dir="5400000" algn="ctr" rotWithShape="0">
                    <a:srgbClr val="6E747A">
                      <a:alpha val="43000"/>
                    </a:srgbClr>
                  </a:outerShdw>
                </a:effectLst>
                <a:cs typeface="+mj-cs"/>
              </a:rPr>
              <a:t>ّ</a:t>
            </a:r>
            <a:r>
              <a:rPr lang="ar-SA" altLang="en-US" sz="4000" dirty="0">
                <a:ln w="0"/>
                <a:effectLst>
                  <a:outerShdw blurRad="38100" dist="25400" dir="5400000" algn="ctr" rotWithShape="0">
                    <a:srgbClr val="6E747A">
                      <a:alpha val="43000"/>
                    </a:srgbClr>
                  </a:outerShdw>
                </a:effectLst>
                <a:cs typeface="+mj-cs"/>
              </a:rPr>
              <a:t>ب عملنا</a:t>
            </a:r>
            <a:r>
              <a:rPr lang="ar-JO" altLang="en-US" sz="4000" dirty="0">
                <a:ln w="0"/>
                <a:effectLst>
                  <a:outerShdw blurRad="38100" dist="25400" dir="5400000" algn="ctr" rotWithShape="0">
                    <a:srgbClr val="6E747A">
                      <a:alpha val="43000"/>
                    </a:srgbClr>
                  </a:outerShdw>
                </a:effectLst>
                <a:cs typeface="+mj-cs"/>
              </a:rPr>
              <a:t>...</a:t>
            </a:r>
            <a:r>
              <a:rPr lang="ar-SA" altLang="en-US" sz="4000" dirty="0">
                <a:ln w="0"/>
                <a:effectLst>
                  <a:outerShdw blurRad="38100" dist="25400" dir="5400000" algn="ctr" rotWithShape="0">
                    <a:srgbClr val="6E747A">
                      <a:alpha val="43000"/>
                    </a:srgbClr>
                  </a:outerShdw>
                </a:effectLst>
                <a:cs typeface="+mj-cs"/>
              </a:rPr>
              <a:t> </a:t>
            </a:r>
            <a:r>
              <a:rPr lang="ar-JO" altLang="en-US" sz="4000" dirty="0">
                <a:ln w="0"/>
                <a:effectLst>
                  <a:outerShdw blurRad="38100" dist="25400" dir="5400000" algn="ctr" rotWithShape="0">
                    <a:srgbClr val="6E747A">
                      <a:alpha val="43000"/>
                    </a:srgbClr>
                  </a:outerShdw>
                </a:effectLst>
                <a:cs typeface="+mj-cs"/>
              </a:rPr>
              <a:t>”</a:t>
            </a:r>
            <a:r>
              <a:rPr lang="ar-SA" altLang="en-US" sz="4000" dirty="0">
                <a:ln w="0"/>
                <a:effectLst>
                  <a:outerShdw blurRad="38100" dist="25400" dir="5400000" algn="ctr" rotWithShape="0">
                    <a:srgbClr val="6E747A">
                      <a:alpha val="43000"/>
                    </a:srgbClr>
                  </a:outerShdw>
                </a:effectLst>
                <a:cs typeface="+mj-cs"/>
              </a:rPr>
              <a:t>فلا نحن قد </a:t>
            </a:r>
            <a:r>
              <a:rPr lang="ar-SA" altLang="en-US" sz="4000" dirty="0" smtClean="0">
                <a:ln w="0"/>
                <a:effectLst>
                  <a:outerShdw blurRad="38100" dist="25400" dir="5400000" algn="ctr" rotWithShape="0">
                    <a:srgbClr val="6E747A">
                      <a:alpha val="43000"/>
                    </a:srgbClr>
                  </a:outerShdw>
                </a:effectLst>
                <a:cs typeface="+mj-cs"/>
              </a:rPr>
              <a:t>حافظنا </a:t>
            </a:r>
            <a:r>
              <a:rPr lang="ar-SA" altLang="en-US" sz="4000" dirty="0">
                <a:ln w="0"/>
                <a:effectLst>
                  <a:outerShdw blurRad="38100" dist="25400" dir="5400000" algn="ctr" rotWithShape="0">
                    <a:srgbClr val="6E747A">
                      <a:alpha val="43000"/>
                    </a:srgbClr>
                  </a:outerShdw>
                </a:effectLst>
                <a:cs typeface="+mj-cs"/>
              </a:rPr>
              <a:t>على إنجازاتنا ولن </a:t>
            </a:r>
            <a:r>
              <a:rPr lang="ar-JO" altLang="en-US" sz="4000" dirty="0">
                <a:ln w="0"/>
                <a:effectLst>
                  <a:outerShdw blurRad="38100" dist="25400" dir="5400000" algn="ctr" rotWithShape="0">
                    <a:srgbClr val="6E747A">
                      <a:alpha val="43000"/>
                    </a:srgbClr>
                  </a:outerShdw>
                </a:effectLst>
                <a:cs typeface="+mj-cs"/>
              </a:rPr>
              <a:t>ن</a:t>
            </a:r>
            <a:r>
              <a:rPr lang="ar-SA" altLang="en-US" sz="4000" dirty="0">
                <a:ln w="0"/>
                <a:effectLst>
                  <a:outerShdw blurRad="38100" dist="25400" dir="5400000" algn="ctr" rotWithShape="0">
                    <a:srgbClr val="6E747A">
                      <a:alpha val="43000"/>
                    </a:srgbClr>
                  </a:outerShdw>
                </a:effectLst>
                <a:cs typeface="+mj-cs"/>
              </a:rPr>
              <a:t>حقق شيئاً في </a:t>
            </a:r>
            <a:r>
              <a:rPr lang="ar-SA" altLang="en-US" sz="4000" dirty="0" smtClean="0">
                <a:ln w="0"/>
                <a:effectLst>
                  <a:outerShdw blurRad="38100" dist="25400" dir="5400000" algn="ctr" rotWithShape="0">
                    <a:srgbClr val="6E747A">
                      <a:alpha val="43000"/>
                    </a:srgbClr>
                  </a:outerShdw>
                </a:effectLst>
                <a:cs typeface="+mj-cs"/>
              </a:rPr>
              <a:t>المستقبل</a:t>
            </a:r>
            <a:r>
              <a:rPr lang="ar-JO" altLang="en-US" sz="4000" dirty="0">
                <a:ln w="0"/>
                <a:effectLst>
                  <a:outerShdw blurRad="38100" dist="25400" dir="5400000" algn="ctr" rotWithShape="0">
                    <a:srgbClr val="6E747A">
                      <a:alpha val="43000"/>
                    </a:srgbClr>
                  </a:outerShdw>
                </a:effectLst>
                <a:cs typeface="+mj-cs"/>
              </a:rPr>
              <a:t>“</a:t>
            </a:r>
            <a:r>
              <a:rPr lang="en-US" altLang="en-US" sz="3600" dirty="0" smtClean="0">
                <a:ln w="0"/>
                <a:effectLst>
                  <a:outerShdw blurRad="38100" dist="25400" dir="5400000" algn="ctr" rotWithShape="0">
                    <a:srgbClr val="6E747A">
                      <a:alpha val="43000"/>
                    </a:srgbClr>
                  </a:outerShdw>
                </a:effectLst>
                <a:cs typeface="+mj-cs"/>
              </a:rPr>
              <a:t>.</a:t>
            </a:r>
            <a:endParaRPr lang="ar-IQ" altLang="en-US" sz="3600" dirty="0" smtClean="0">
              <a:ln w="0"/>
              <a:effectLst>
                <a:outerShdw blurRad="38100" dist="25400" dir="5400000" algn="ctr" rotWithShape="0">
                  <a:srgbClr val="6E747A">
                    <a:alpha val="43000"/>
                  </a:srgbClr>
                </a:outerShdw>
              </a:effectLst>
              <a:cs typeface="+mj-cs"/>
            </a:endParaRPr>
          </a:p>
          <a:p>
            <a:pPr algn="r" rtl="1">
              <a:buNone/>
            </a:pPr>
            <a:r>
              <a:rPr lang="ar-IQ" altLang="en-US" sz="3600" dirty="0" smtClean="0">
                <a:ln w="0"/>
                <a:effectLst>
                  <a:outerShdw blurRad="38100" dist="25400" dir="5400000" algn="ctr" rotWithShape="0">
                    <a:srgbClr val="6E747A">
                      <a:alpha val="43000"/>
                    </a:srgbClr>
                  </a:outerShdw>
                </a:effectLst>
                <a:cs typeface="+mj-cs"/>
              </a:rPr>
              <a:t>5- هذا التغيير مثالي وغير واقعي.</a:t>
            </a:r>
          </a:p>
          <a:p>
            <a:pPr algn="r" rtl="1">
              <a:buNone/>
            </a:pPr>
            <a:r>
              <a:rPr lang="ar-IQ" altLang="en-US" sz="3600" dirty="0" smtClean="0">
                <a:ln w="0"/>
                <a:effectLst>
                  <a:outerShdw blurRad="38100" dist="25400" dir="5400000" algn="ctr" rotWithShape="0">
                    <a:srgbClr val="6E747A">
                      <a:alpha val="43000"/>
                    </a:srgbClr>
                  </a:outerShdw>
                </a:effectLst>
                <a:cs typeface="+mj-cs"/>
              </a:rPr>
              <a:t>6- هذا التغيير جيد، ولكن وقته ليس الآن، أو نحن بحاجة إلى وقت لدراسة هذا التغيير وتحقيقه.</a:t>
            </a:r>
          </a:p>
          <a:p>
            <a:pPr algn="r" rtl="1">
              <a:buNone/>
            </a:pPr>
            <a:r>
              <a:rPr lang="ar-IQ" altLang="en-US" sz="3600" dirty="0" smtClean="0">
                <a:ln w="0"/>
                <a:effectLst>
                  <a:outerShdw blurRad="38100" dist="25400" dir="5400000" algn="ctr" rotWithShape="0">
                    <a:srgbClr val="6E747A">
                      <a:alpha val="43000"/>
                    </a:srgbClr>
                  </a:outerShdw>
                </a:effectLst>
                <a:cs typeface="+mj-cs"/>
              </a:rPr>
              <a:t>7- هذا التغيير سيحدث بلبلة لدى العاملين.</a:t>
            </a:r>
          </a:p>
          <a:p>
            <a:pPr algn="r" rtl="1" eaLnBrk="1" hangingPunct="1">
              <a:lnSpc>
                <a:spcPct val="90000"/>
              </a:lnSpc>
              <a:buFontTx/>
              <a:buNone/>
            </a:pPr>
            <a:endParaRPr lang="en-US" altLang="en-US" sz="36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587022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20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2000" fill="hold"/>
                                        <p:tgtEl>
                                          <p:spTgt spid="18435">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184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20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30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20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8435">
                                            <p:txEl>
                                              <p:pRg st="5" end="5"/>
                                            </p:txEl>
                                          </p:spTgt>
                                        </p:tgtEl>
                                        <p:attrNameLst>
                                          <p:attrName>style.visibility</p:attrName>
                                        </p:attrNameLst>
                                      </p:cBhvr>
                                      <p:to>
                                        <p:strVal val="visible"/>
                                      </p:to>
                                    </p:set>
                                    <p:anim calcmode="lin" valueType="num">
                                      <p:cBhvr additive="base">
                                        <p:cTn id="37" dur="20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435">
                                            <p:txEl>
                                              <p:pRg st="6" end="6"/>
                                            </p:txEl>
                                          </p:spTgt>
                                        </p:tgtEl>
                                        <p:attrNameLst>
                                          <p:attrName>style.visibility</p:attrName>
                                        </p:attrNameLst>
                                      </p:cBhvr>
                                      <p:to>
                                        <p:strVal val="visible"/>
                                      </p:to>
                                    </p:set>
                                    <p:anim calcmode="lin" valueType="num">
                                      <p:cBhvr additive="base">
                                        <p:cTn id="43" dur="20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1843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8435">
                                            <p:txEl>
                                              <p:pRg st="7" end="7"/>
                                            </p:txEl>
                                          </p:spTgt>
                                        </p:tgtEl>
                                        <p:attrNameLst>
                                          <p:attrName>style.visibility</p:attrName>
                                        </p:attrNameLst>
                                      </p:cBhvr>
                                      <p:to>
                                        <p:strVal val="visible"/>
                                      </p:to>
                                    </p:set>
                                    <p:anim calcmode="lin" valueType="num">
                                      <p:cBhvr additive="base">
                                        <p:cTn id="49" dur="20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1843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8435">
                                            <p:txEl>
                                              <p:pRg st="8" end="8"/>
                                            </p:txEl>
                                          </p:spTgt>
                                        </p:tgtEl>
                                        <p:attrNameLst>
                                          <p:attrName>style.visibility</p:attrName>
                                        </p:attrNameLst>
                                      </p:cBhvr>
                                      <p:to>
                                        <p:strVal val="visible"/>
                                      </p:to>
                                    </p:set>
                                    <p:anim calcmode="lin" valueType="num">
                                      <p:cBhvr additive="base">
                                        <p:cTn id="55" dur="2000" fill="hold"/>
                                        <p:tgtEl>
                                          <p:spTgt spid="18435">
                                            <p:txEl>
                                              <p:pRg st="8" end="8"/>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1843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0403" y="302359"/>
            <a:ext cx="11673452" cy="5262979"/>
          </a:xfrm>
          <a:prstGeom prst="rect">
            <a:avLst/>
          </a:prstGeom>
          <a:noFill/>
        </p:spPr>
        <p:txBody>
          <a:bodyPr wrap="none" lIns="91440" tIns="45720" rIns="91440" bIns="45720">
            <a:spAutoFit/>
          </a:bodyPr>
          <a:lstStyle/>
          <a:p>
            <a:pPr algn="r" rtl="1"/>
            <a:r>
              <a:rPr lang="ar-IQ" sz="2800" dirty="0" smtClean="0">
                <a:ln w="0"/>
                <a:effectLst>
                  <a:outerShdw blurRad="38100" dist="25400" dir="5400000" algn="ctr" rotWithShape="0">
                    <a:srgbClr val="6E747A">
                      <a:alpha val="43000"/>
                    </a:srgbClr>
                  </a:outerShdw>
                </a:effectLst>
              </a:rPr>
              <a:t>8- </a:t>
            </a:r>
            <a:r>
              <a:rPr lang="ar-IQ" sz="2800" dirty="0">
                <a:ln w="0"/>
                <a:effectLst>
                  <a:outerShdw blurRad="38100" dist="25400" dir="5400000" algn="ctr" rotWithShape="0">
                    <a:srgbClr val="6E747A">
                      <a:alpha val="43000"/>
                    </a:srgbClr>
                  </a:outerShdw>
                </a:effectLst>
              </a:rPr>
              <a:t>هذا التغيير مخالف للمبادئ أو الأصول التي قمنا عليها .</a:t>
            </a:r>
          </a:p>
          <a:p>
            <a:pPr algn="r" rtl="1"/>
            <a:r>
              <a:rPr lang="ar-IQ" sz="2800" dirty="0">
                <a:ln w="0"/>
                <a:effectLst>
                  <a:outerShdw blurRad="38100" dist="25400" dir="5400000" algn="ctr" rotWithShape="0">
                    <a:srgbClr val="6E747A">
                      <a:alpha val="43000"/>
                    </a:srgbClr>
                  </a:outerShdw>
                </a:effectLst>
              </a:rPr>
              <a:t>9-إن الذين يقودون التغيير مشكوك فيهم، وبمعنى آخر القيام بمهاجمة قادة بدلاً من مهاجمة التغيير ذاته.</a:t>
            </a:r>
          </a:p>
          <a:p>
            <a:pPr algn="r" rtl="1"/>
            <a:r>
              <a:rPr lang="ar-IQ" sz="2800" dirty="0">
                <a:ln w="0"/>
                <a:effectLst>
                  <a:outerShdw blurRad="38100" dist="25400" dir="5400000" algn="ctr" rotWithShape="0">
                    <a:srgbClr val="6E747A">
                      <a:alpha val="43000"/>
                    </a:srgbClr>
                  </a:outerShdw>
                </a:effectLst>
              </a:rPr>
              <a:t>10- دعونا نجرّب هذا التغيير على نطاق ضيق فإن نجح عمّمناه.</a:t>
            </a:r>
          </a:p>
          <a:p>
            <a:pPr algn="r" rtl="1"/>
            <a:r>
              <a:rPr lang="ar-IQ" sz="2800" dirty="0">
                <a:ln w="0"/>
                <a:effectLst>
                  <a:outerShdw blurRad="38100" dist="25400" dir="5400000" algn="ctr" rotWithShape="0">
                    <a:srgbClr val="6E747A">
                      <a:alpha val="43000"/>
                    </a:srgbClr>
                  </a:outerShdw>
                </a:effectLst>
              </a:rPr>
              <a:t>11-هذا التغيير فيه استخفاف بالإنجازات والقيادات السابقة.</a:t>
            </a:r>
          </a:p>
          <a:p>
            <a:pPr algn="r" rtl="1"/>
            <a:r>
              <a:rPr lang="ar-IQ" sz="2800" dirty="0">
                <a:ln w="0"/>
                <a:effectLst>
                  <a:outerShdw blurRad="38100" dist="25400" dir="5400000" algn="ctr" rotWithShape="0">
                    <a:srgbClr val="6E747A">
                      <a:alpha val="43000"/>
                    </a:srgbClr>
                  </a:outerShdw>
                </a:effectLst>
              </a:rPr>
              <a:t>12- هذا التغيير لم يجرّب في مكان آخر , أو جُرّب وفشل. وإن كان</a:t>
            </a:r>
          </a:p>
          <a:p>
            <a:pPr algn="r" rtl="1"/>
            <a:r>
              <a:rPr lang="ar-IQ" sz="2800" dirty="0">
                <a:ln w="0"/>
                <a:effectLst>
                  <a:outerShdw blurRad="38100" dist="25400" dir="5400000" algn="ctr" rotWithShape="0">
                    <a:srgbClr val="6E747A">
                      <a:alpha val="43000"/>
                    </a:srgbClr>
                  </a:outerShdw>
                </a:effectLst>
              </a:rPr>
              <a:t>13- قد نجح فيتم التركيز على الفرق بين واقعنا والواقع الآخر.</a:t>
            </a:r>
          </a:p>
          <a:p>
            <a:pPr algn="r" rtl="1"/>
            <a:r>
              <a:rPr lang="ar-IQ" sz="2800" dirty="0">
                <a:ln w="0"/>
                <a:effectLst>
                  <a:outerShdw blurRad="38100" dist="25400" dir="5400000" algn="ctr" rotWithShape="0">
                    <a:srgbClr val="6E747A">
                      <a:alpha val="43000"/>
                    </a:srgbClr>
                  </a:outerShdw>
                </a:effectLst>
              </a:rPr>
              <a:t>15-أنتم تريدون التجريب, ونحن لسنا محطة تجارب.</a:t>
            </a:r>
          </a:p>
          <a:p>
            <a:pPr algn="r" rtl="1"/>
            <a:r>
              <a:rPr lang="ar-IQ" sz="2800" dirty="0">
                <a:ln w="0"/>
                <a:effectLst>
                  <a:outerShdw blurRad="38100" dist="25400" dir="5400000" algn="ctr" rotWithShape="0">
                    <a:srgbClr val="6E747A">
                      <a:alpha val="43000"/>
                    </a:srgbClr>
                  </a:outerShdw>
                </a:effectLst>
              </a:rPr>
              <a:t>16- دعونا ندرس الأمر من جديد, ثم دعونا نتشاور.</a:t>
            </a:r>
          </a:p>
          <a:p>
            <a:pPr algn="r" rtl="1"/>
            <a:r>
              <a:rPr lang="ar-IQ" sz="2800" dirty="0">
                <a:ln w="0"/>
                <a:effectLst>
                  <a:outerShdw blurRad="38100" dist="25400" dir="5400000" algn="ctr" rotWithShape="0">
                    <a:srgbClr val="6E747A">
                      <a:alpha val="43000"/>
                    </a:srgbClr>
                  </a:outerShdw>
                </a:effectLst>
              </a:rPr>
              <a:t>17- لنؤجّل الأمر حتى الدورة أو السنة القادمة.</a:t>
            </a:r>
          </a:p>
          <a:p>
            <a:pPr algn="r" rtl="1"/>
            <a:r>
              <a:rPr lang="ar-IQ" sz="2800" dirty="0">
                <a:ln w="0"/>
                <a:effectLst>
                  <a:outerShdw blurRad="38100" dist="25400" dir="5400000" algn="ctr" rotWithShape="0">
                    <a:srgbClr val="6E747A">
                      <a:alpha val="43000"/>
                    </a:srgbClr>
                  </a:outerShdw>
                </a:effectLst>
              </a:rPr>
              <a:t>18- استعمال أساليب أقل نظافة (الكذب, النميمة, الإشاعات).</a:t>
            </a:r>
          </a:p>
          <a:p>
            <a:pPr algn="r" rtl="1"/>
            <a:r>
              <a:rPr lang="ar-IQ" sz="2800" dirty="0">
                <a:ln w="0"/>
                <a:effectLst>
                  <a:outerShdw blurRad="38100" dist="25400" dir="5400000" algn="ctr" rotWithShape="0">
                    <a:srgbClr val="6E747A">
                      <a:alpha val="43000"/>
                    </a:srgbClr>
                  </a:outerShdw>
                </a:effectLst>
              </a:rPr>
              <a:t>19- اللجوء للإضرابات أو القرارات المقيدة أو نشر البلبلة.</a:t>
            </a:r>
          </a:p>
          <a:p>
            <a:pPr algn="r" rtl="1"/>
            <a:endParaRPr lang="en-US" sz="2800" b="0" cap="none" spc="0" dirty="0">
              <a:ln w="0"/>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608032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eaLnBrk="1" hangingPunct="1"/>
            <a:r>
              <a:rPr lang="ar-SA" altLang="en-US" b="1" dirty="0" smtClean="0">
                <a:solidFill>
                  <a:srgbClr val="FFFF00"/>
                </a:solidFill>
              </a:rPr>
              <a:t>أنماط المقاومين </a:t>
            </a:r>
            <a:r>
              <a:rPr lang="ar-JO" altLang="en-US" b="1" dirty="0" smtClean="0">
                <a:solidFill>
                  <a:srgbClr val="FFFF00"/>
                </a:solidFill>
              </a:rPr>
              <a:t>للتغيير</a:t>
            </a:r>
            <a:endParaRPr lang="en-US" altLang="en-US" b="1" dirty="0" smtClean="0">
              <a:solidFill>
                <a:srgbClr val="FFFF00"/>
              </a:solidFill>
            </a:endParaRPr>
          </a:p>
        </p:txBody>
      </p:sp>
      <p:sp>
        <p:nvSpPr>
          <p:cNvPr id="23555" name="Rectangle 3"/>
          <p:cNvSpPr>
            <a:spLocks noGrp="1" noChangeArrowheads="1"/>
          </p:cNvSpPr>
          <p:nvPr>
            <p:ph idx="1"/>
          </p:nvPr>
        </p:nvSpPr>
        <p:spPr>
          <a:xfrm>
            <a:off x="685801" y="1080753"/>
            <a:ext cx="10972800" cy="4525963"/>
          </a:xfrm>
        </p:spPr>
        <p:txBody>
          <a:bodyPr>
            <a:normAutofit/>
          </a:bodyPr>
          <a:lstStyle/>
          <a:p>
            <a:pPr algn="ctr" rtl="1" eaLnBrk="1" hangingPunct="1"/>
            <a:r>
              <a:rPr lang="ar-SA" altLang="en-US" sz="5400" dirty="0" err="1">
                <a:solidFill>
                  <a:schemeClr val="bg1"/>
                </a:solidFill>
              </a:rPr>
              <a:t>المتجارب</a:t>
            </a:r>
            <a:r>
              <a:rPr lang="ar-JO" altLang="en-US" sz="5400" dirty="0">
                <a:solidFill>
                  <a:schemeClr val="bg1"/>
                </a:solidFill>
              </a:rPr>
              <a:t>(مدعي التجارب)</a:t>
            </a:r>
            <a:endParaRPr lang="ar-SA" altLang="en-US" sz="5400" dirty="0">
              <a:solidFill>
                <a:schemeClr val="bg1"/>
              </a:solidFill>
            </a:endParaRPr>
          </a:p>
          <a:p>
            <a:pPr algn="ctr" rtl="1" eaLnBrk="1" hangingPunct="1"/>
            <a:r>
              <a:rPr lang="ar-SA" altLang="en-US" sz="2800" dirty="0" smtClean="0">
                <a:solidFill>
                  <a:srgbClr val="FFFF00"/>
                </a:solidFill>
              </a:rPr>
              <a:t>وهو الذي يدعي أن عنده تجربة وخبرة طويلة, وأن تجربته أثبتت فشل هذه الفكرة التغييرية</a:t>
            </a:r>
            <a:r>
              <a:rPr lang="en-US" altLang="en-US" sz="2800" dirty="0" smtClean="0">
                <a:solidFill>
                  <a:srgbClr val="FFFF00"/>
                </a:solidFill>
              </a:rPr>
              <a:t>. </a:t>
            </a:r>
            <a:endParaRPr lang="ar-JO" altLang="en-US" sz="2800" dirty="0" smtClean="0">
              <a:solidFill>
                <a:srgbClr val="FFFF00"/>
              </a:solidFill>
            </a:endParaRPr>
          </a:p>
          <a:p>
            <a:pPr algn="ctr" rtl="1" eaLnBrk="1" hangingPunct="1"/>
            <a:r>
              <a:rPr lang="ar-SA" altLang="en-US" sz="5400" dirty="0">
                <a:solidFill>
                  <a:schemeClr val="bg1"/>
                </a:solidFill>
              </a:rPr>
              <a:t>المُعَمِّم</a:t>
            </a:r>
            <a:r>
              <a:rPr lang="ar-JO" altLang="en-US" sz="5400" dirty="0">
                <a:solidFill>
                  <a:schemeClr val="bg1"/>
                </a:solidFill>
              </a:rPr>
              <a:t>(موزع التعميمات)</a:t>
            </a:r>
            <a:endParaRPr lang="en-US" altLang="en-US" sz="5400" dirty="0">
              <a:solidFill>
                <a:schemeClr val="bg1"/>
              </a:solidFill>
            </a:endParaRPr>
          </a:p>
          <a:p>
            <a:pPr algn="ctr" rtl="1" eaLnBrk="1" hangingPunct="1"/>
            <a:r>
              <a:rPr lang="ar-SA" altLang="en-US" sz="2800" dirty="0" smtClean="0">
                <a:solidFill>
                  <a:srgbClr val="FFFF00"/>
                </a:solidFill>
              </a:rPr>
              <a:t>وهو الذي يجعل من الحادثة الفردية ظاهرة عامة, حيث يضخم الأخطاء الصغيرة والقليلة ويوهم الآخرين بأن المشروع بأكمله فاشل</a:t>
            </a:r>
            <a:r>
              <a:rPr lang="en-US" altLang="en-US" sz="2800" dirty="0" smtClean="0">
                <a:solidFill>
                  <a:srgbClr val="FFFF00"/>
                </a:solidFill>
              </a:rPr>
              <a:t> </a:t>
            </a:r>
          </a:p>
        </p:txBody>
      </p:sp>
    </p:spTree>
    <p:extLst>
      <p:ext uri="{BB962C8B-B14F-4D97-AF65-F5344CB8AC3E}">
        <p14:creationId xmlns:p14="http://schemas.microsoft.com/office/powerpoint/2010/main" val="3972196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1905000" y="838200"/>
            <a:ext cx="8229600" cy="4876800"/>
          </a:xfrm>
        </p:spPr>
        <p:txBody>
          <a:bodyPr/>
          <a:lstStyle/>
          <a:p>
            <a:pPr algn="ctr" rtl="1" eaLnBrk="1" hangingPunct="1"/>
            <a:r>
              <a:rPr lang="ar-SA" altLang="en-US" sz="4000" dirty="0"/>
              <a:t>المتسائل</a:t>
            </a:r>
            <a:r>
              <a:rPr lang="ar-JO" altLang="en-US" sz="4000" dirty="0"/>
              <a:t>(المشكك)</a:t>
            </a:r>
            <a:r>
              <a:rPr lang="en-US" altLang="en-US" sz="4000" dirty="0"/>
              <a:t>  </a:t>
            </a:r>
          </a:p>
          <a:p>
            <a:pPr algn="ctr" rtl="1" eaLnBrk="1" hangingPunct="1"/>
            <a:r>
              <a:rPr lang="ar-SA" altLang="en-US" sz="3600" dirty="0">
                <a:solidFill>
                  <a:srgbClr val="FFFF00"/>
                </a:solidFill>
              </a:rPr>
              <a:t>وهو الذي يوجه الأسئلة الكثيرة بطريقة ملتوية خبيثة , مع التركيز على الأسئلة التي تتناول أموراً هامشية جزئية , حتى يبين فشل المشروع التغييري</a:t>
            </a:r>
            <a:r>
              <a:rPr lang="en-US" altLang="en-US" dirty="0" smtClean="0">
                <a:solidFill>
                  <a:srgbClr val="FFFF00"/>
                </a:solidFill>
              </a:rPr>
              <a:t> .</a:t>
            </a:r>
            <a:endParaRPr lang="ar-JO" altLang="en-US" dirty="0" smtClean="0">
              <a:solidFill>
                <a:srgbClr val="FFFF00"/>
              </a:solidFill>
            </a:endParaRPr>
          </a:p>
          <a:p>
            <a:pPr algn="ctr" rtl="1" eaLnBrk="1" hangingPunct="1"/>
            <a:r>
              <a:rPr lang="ar-SA" altLang="en-US" sz="4000" dirty="0"/>
              <a:t>الثرثار</a:t>
            </a:r>
            <a:r>
              <a:rPr lang="ar-JO" altLang="en-US" sz="4000" dirty="0"/>
              <a:t>(بائع الكلام)</a:t>
            </a:r>
            <a:endParaRPr lang="ar-SA" altLang="en-US" sz="4000" dirty="0"/>
          </a:p>
          <a:p>
            <a:pPr algn="ctr" rtl="1" eaLnBrk="1" hangingPunct="1"/>
            <a:r>
              <a:rPr lang="ar-SA" altLang="en-US" sz="3600" dirty="0">
                <a:solidFill>
                  <a:srgbClr val="FFFF00"/>
                </a:solidFill>
              </a:rPr>
              <a:t>وهو الذي يكثر الكلام والحوار والتعليق دون أن يترك للمغير فرصة للحديث.</a:t>
            </a:r>
            <a:endParaRPr lang="en-US" altLang="en-US" sz="3600" dirty="0">
              <a:solidFill>
                <a:srgbClr val="FFFF00"/>
              </a:solidFill>
            </a:endParaRPr>
          </a:p>
        </p:txBody>
      </p:sp>
    </p:spTree>
    <p:extLst>
      <p:ext uri="{BB962C8B-B14F-4D97-AF65-F5344CB8AC3E}">
        <p14:creationId xmlns:p14="http://schemas.microsoft.com/office/powerpoint/2010/main" val="522867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312821" y="-721895"/>
            <a:ext cx="11165305" cy="7122695"/>
          </a:xfrm>
        </p:spPr>
        <p:txBody>
          <a:bodyPr/>
          <a:lstStyle/>
          <a:p>
            <a:pPr algn="ctr" eaLnBrk="1" hangingPunct="1"/>
            <a:endParaRPr lang="ar-JO" altLang="en-US" dirty="0" smtClean="0">
              <a:solidFill>
                <a:srgbClr val="FFFF00"/>
              </a:solidFill>
            </a:endParaRPr>
          </a:p>
          <a:p>
            <a:pPr algn="ctr" rtl="1" eaLnBrk="1" hangingPunct="1"/>
            <a:r>
              <a:rPr lang="ar-SA" altLang="en-US" sz="4000" dirty="0"/>
              <a:t>المتسلق</a:t>
            </a:r>
            <a:r>
              <a:rPr lang="ar-JO" altLang="en-US" sz="4000" dirty="0"/>
              <a:t>(الوصولي)</a:t>
            </a:r>
            <a:endParaRPr lang="en-US" altLang="en-US" sz="4000" dirty="0"/>
          </a:p>
          <a:p>
            <a:pPr algn="r" rtl="1" eaLnBrk="1" hangingPunct="1"/>
            <a:r>
              <a:rPr lang="ar-SA" altLang="en-US" sz="4000" dirty="0">
                <a:solidFill>
                  <a:srgbClr val="FFFF00"/>
                </a:solidFill>
              </a:rPr>
              <a:t>وهو الذي يحاول التسلق إلى القيادات العليا والوصول إلى متخذي </a:t>
            </a:r>
            <a:r>
              <a:rPr lang="ar-SA" altLang="en-US" sz="4000" dirty="0" smtClean="0">
                <a:solidFill>
                  <a:srgbClr val="FFFF00"/>
                </a:solidFill>
              </a:rPr>
              <a:t>القرار</a:t>
            </a:r>
            <a:r>
              <a:rPr lang="ar-IQ" altLang="en-US" sz="4000" dirty="0" smtClean="0">
                <a:solidFill>
                  <a:srgbClr val="FFFF00"/>
                </a:solidFill>
              </a:rPr>
              <a:t>،</a:t>
            </a:r>
            <a:r>
              <a:rPr lang="ar-SA" altLang="en-US" sz="4000" dirty="0" smtClean="0">
                <a:solidFill>
                  <a:srgbClr val="FFFF00"/>
                </a:solidFill>
              </a:rPr>
              <a:t> </a:t>
            </a:r>
            <a:r>
              <a:rPr lang="ar-SA" altLang="en-US" sz="4000" dirty="0">
                <a:solidFill>
                  <a:srgbClr val="FFFF00"/>
                </a:solidFill>
              </a:rPr>
              <a:t>ثم يقيم معهم العلاقات الاجتماعية </a:t>
            </a:r>
            <a:r>
              <a:rPr lang="ar-SA" altLang="en-US" sz="4000" dirty="0" smtClean="0">
                <a:solidFill>
                  <a:srgbClr val="FFFF00"/>
                </a:solidFill>
              </a:rPr>
              <a:t>المتميزة</a:t>
            </a:r>
            <a:r>
              <a:rPr lang="ar-IQ" altLang="en-US" sz="4000" dirty="0">
                <a:solidFill>
                  <a:srgbClr val="FFFF00"/>
                </a:solidFill>
              </a:rPr>
              <a:t>،</a:t>
            </a:r>
            <a:r>
              <a:rPr lang="ar-SA" altLang="en-US" sz="4000" dirty="0" smtClean="0">
                <a:solidFill>
                  <a:srgbClr val="FFFF00"/>
                </a:solidFill>
              </a:rPr>
              <a:t> </a:t>
            </a:r>
            <a:r>
              <a:rPr lang="ar-SA" altLang="en-US" sz="4000" dirty="0">
                <a:solidFill>
                  <a:srgbClr val="FFFF00"/>
                </a:solidFill>
              </a:rPr>
              <a:t>وعندها يستغل هذه المكانة والحظوة في التآمر على الفكرة التغييرية ومقاومتها </a:t>
            </a:r>
            <a:r>
              <a:rPr lang="ar-IQ" altLang="en-US" sz="4000" dirty="0" smtClean="0">
                <a:solidFill>
                  <a:srgbClr val="FFFF00"/>
                </a:solidFill>
              </a:rPr>
              <a:t>،</a:t>
            </a:r>
            <a:r>
              <a:rPr lang="en-US" altLang="en-US" sz="4000" dirty="0" smtClean="0">
                <a:solidFill>
                  <a:srgbClr val="FFFF00"/>
                </a:solidFill>
              </a:rPr>
              <a:t> </a:t>
            </a:r>
            <a:r>
              <a:rPr lang="ar-SA" altLang="en-US" sz="4000" dirty="0">
                <a:solidFill>
                  <a:srgbClr val="FFFF00"/>
                </a:solidFill>
              </a:rPr>
              <a:t>وذلك عن طريق إقناع القيادات العليا بعدم قبول هذه الفكرة لعدم صلاحيتها</a:t>
            </a:r>
            <a:r>
              <a:rPr lang="en-US" altLang="en-US" sz="4000" dirty="0">
                <a:solidFill>
                  <a:srgbClr val="FFFF00"/>
                </a:solidFill>
              </a:rPr>
              <a:t>  </a:t>
            </a:r>
            <a:r>
              <a:rPr lang="en-US" altLang="en-US" dirty="0" smtClean="0">
                <a:solidFill>
                  <a:srgbClr val="FFFF00"/>
                </a:solidFill>
              </a:rPr>
              <a:t>. </a:t>
            </a:r>
          </a:p>
        </p:txBody>
      </p:sp>
    </p:spTree>
    <p:extLst>
      <p:ext uri="{BB962C8B-B14F-4D97-AF65-F5344CB8AC3E}">
        <p14:creationId xmlns:p14="http://schemas.microsoft.com/office/powerpoint/2010/main" val="674064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0" y="0"/>
            <a:ext cx="11983451" cy="5943600"/>
          </a:xfrm>
        </p:spPr>
        <p:txBody>
          <a:bodyPr/>
          <a:lstStyle/>
          <a:p>
            <a:pPr algn="ctr" rtl="1" eaLnBrk="1" hangingPunct="1"/>
            <a:r>
              <a:rPr lang="ar-JO" altLang="en-US" sz="4000" dirty="0"/>
              <a:t>المتصيد (اللاقط)</a:t>
            </a:r>
            <a:endParaRPr lang="en-US" altLang="en-US" sz="4000" dirty="0"/>
          </a:p>
          <a:p>
            <a:pPr algn="r" rtl="1" eaLnBrk="1" hangingPunct="1"/>
            <a:r>
              <a:rPr lang="ar-SA" altLang="en-US" dirty="0" smtClean="0">
                <a:solidFill>
                  <a:srgbClr val="FFFF00"/>
                </a:solidFill>
              </a:rPr>
              <a:t>وهو الذي يحسن الاستماع إلى المغير, ويحاول أن يلتقط بعض الكلمات أو العبارات التي يتلفظ بها هذا </a:t>
            </a:r>
            <a:r>
              <a:rPr lang="ar-SA" altLang="en-US" dirty="0" err="1" smtClean="0">
                <a:solidFill>
                  <a:srgbClr val="FFFF00"/>
                </a:solidFill>
              </a:rPr>
              <a:t>المغي</a:t>
            </a:r>
            <a:r>
              <a:rPr lang="ar-JO" altLang="en-US" dirty="0" smtClean="0">
                <a:solidFill>
                  <a:srgbClr val="FFFF00"/>
                </a:solidFill>
              </a:rPr>
              <a:t>ّ</a:t>
            </a:r>
            <a:r>
              <a:rPr lang="ar-SA" altLang="en-US" dirty="0" smtClean="0">
                <a:solidFill>
                  <a:srgbClr val="FFFF00"/>
                </a:solidFill>
              </a:rPr>
              <a:t>ر</a:t>
            </a:r>
            <a:r>
              <a:rPr lang="ar-JO" altLang="en-US" dirty="0" smtClean="0">
                <a:solidFill>
                  <a:srgbClr val="FFFF00"/>
                </a:solidFill>
              </a:rPr>
              <a:t>،</a:t>
            </a:r>
            <a:r>
              <a:rPr lang="ar-SA" altLang="en-US" dirty="0" smtClean="0">
                <a:solidFill>
                  <a:srgbClr val="FFFF00"/>
                </a:solidFill>
              </a:rPr>
              <a:t> والتي تخدم مقاومته ومعارضته للتغيير المطلوب , ثم يكتفي بهذه الكلمات ليثبت أن المشروع غير كامل وفيه ثغرات كثيرة بدليل ما تلفظ به المغير</a:t>
            </a:r>
            <a:r>
              <a:rPr lang="ar-JO" altLang="en-US" dirty="0" smtClean="0">
                <a:solidFill>
                  <a:srgbClr val="FFFF00"/>
                </a:solidFill>
              </a:rPr>
              <a:t>.</a:t>
            </a:r>
          </a:p>
          <a:p>
            <a:pPr algn="ctr" rtl="1" eaLnBrk="1" hangingPunct="1"/>
            <a:r>
              <a:rPr lang="ar-SA" altLang="en-US" sz="4000" dirty="0"/>
              <a:t>المُرَكِّب</a:t>
            </a:r>
            <a:r>
              <a:rPr lang="ar-JO" altLang="en-US" sz="4000" dirty="0"/>
              <a:t> (المزور)</a:t>
            </a:r>
            <a:r>
              <a:rPr lang="en-US" altLang="en-US" sz="4000" dirty="0"/>
              <a:t> </a:t>
            </a:r>
            <a:endParaRPr lang="en-US" altLang="en-US" sz="2800" dirty="0"/>
          </a:p>
          <a:p>
            <a:pPr algn="r" rtl="1" eaLnBrk="1" hangingPunct="1"/>
            <a:r>
              <a:rPr lang="ar-SA" altLang="en-US" dirty="0" smtClean="0">
                <a:solidFill>
                  <a:srgbClr val="FFFF00"/>
                </a:solidFill>
              </a:rPr>
              <a:t>وهو الذي يحاول الاستفادة من جميع الكلمات والعبارات والآراء والمواقف والمشاهد, ويُركِّب بعضها على بعض ليثبت أن المشروع فاشل</a:t>
            </a:r>
            <a:r>
              <a:rPr lang="en-US" altLang="en-US" dirty="0" smtClean="0">
                <a:solidFill>
                  <a:srgbClr val="FFFF00"/>
                </a:solidFill>
              </a:rPr>
              <a:t>.</a:t>
            </a:r>
            <a:r>
              <a:rPr lang="en-US" altLang="en-US" dirty="0" smtClean="0"/>
              <a:t> </a:t>
            </a:r>
            <a:r>
              <a:rPr lang="en-US" altLang="en-US" dirty="0" smtClean="0">
                <a:solidFill>
                  <a:srgbClr val="FFFF00"/>
                </a:solidFill>
              </a:rPr>
              <a:t> </a:t>
            </a:r>
          </a:p>
        </p:txBody>
      </p:sp>
    </p:spTree>
    <p:extLst>
      <p:ext uri="{BB962C8B-B14F-4D97-AF65-F5344CB8AC3E}">
        <p14:creationId xmlns:p14="http://schemas.microsoft.com/office/powerpoint/2010/main" val="2727720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228600" y="533400"/>
            <a:ext cx="11963400" cy="6019800"/>
          </a:xfrm>
        </p:spPr>
        <p:txBody>
          <a:bodyPr>
            <a:normAutofit/>
          </a:bodyPr>
          <a:lstStyle/>
          <a:p>
            <a:pPr algn="ctr" rtl="1" eaLnBrk="1" hangingPunct="1">
              <a:lnSpc>
                <a:spcPct val="90000"/>
              </a:lnSpc>
            </a:pPr>
            <a:r>
              <a:rPr lang="ar-SA" altLang="en-US" sz="3600" dirty="0"/>
              <a:t>المسوِّف</a:t>
            </a:r>
          </a:p>
          <a:p>
            <a:pPr algn="r" rtl="1" eaLnBrk="1" hangingPunct="1">
              <a:lnSpc>
                <a:spcPct val="90000"/>
              </a:lnSpc>
            </a:pPr>
            <a:r>
              <a:rPr lang="ar-SA" altLang="en-US" sz="3600" dirty="0">
                <a:solidFill>
                  <a:srgbClr val="FFFF00"/>
                </a:solidFill>
              </a:rPr>
              <a:t>وهو من أخطر أنواع المقاومين</a:t>
            </a:r>
            <a:r>
              <a:rPr lang="ar-JO" altLang="en-US" sz="3600" dirty="0">
                <a:solidFill>
                  <a:srgbClr val="FFFF00"/>
                </a:solidFill>
              </a:rPr>
              <a:t>،</a:t>
            </a:r>
            <a:r>
              <a:rPr lang="ar-SA" altLang="en-US" sz="3600" dirty="0">
                <a:solidFill>
                  <a:srgbClr val="FFFF00"/>
                </a:solidFill>
              </a:rPr>
              <a:t> إن لم يكن </a:t>
            </a:r>
            <a:r>
              <a:rPr lang="ar-SA" altLang="en-US" sz="3600" dirty="0" err="1" smtClean="0">
                <a:solidFill>
                  <a:srgbClr val="FFFF00"/>
                </a:solidFill>
              </a:rPr>
              <a:t>أخطرهم</a:t>
            </a:r>
            <a:r>
              <a:rPr lang="ar-IQ" altLang="en-US" sz="3600" dirty="0" smtClean="0">
                <a:solidFill>
                  <a:srgbClr val="FFFF00"/>
                </a:solidFill>
              </a:rPr>
              <a:t>،</a:t>
            </a:r>
            <a:r>
              <a:rPr lang="ar-SA" altLang="en-US" sz="3600" dirty="0" smtClean="0">
                <a:solidFill>
                  <a:srgbClr val="FFFF00"/>
                </a:solidFill>
              </a:rPr>
              <a:t> </a:t>
            </a:r>
            <a:r>
              <a:rPr lang="ar-SA" altLang="en-US" sz="3600" dirty="0">
                <a:solidFill>
                  <a:srgbClr val="FFFF00"/>
                </a:solidFill>
              </a:rPr>
              <a:t>وهو الذي ربما يمدح المشروع التغييري, ويثني على </a:t>
            </a:r>
            <a:r>
              <a:rPr lang="ar-SA" altLang="en-US" sz="3600" dirty="0" smtClean="0">
                <a:solidFill>
                  <a:srgbClr val="FFFF00"/>
                </a:solidFill>
              </a:rPr>
              <a:t>صاحبه</a:t>
            </a:r>
            <a:r>
              <a:rPr lang="ar-IQ" altLang="en-US" sz="3600" dirty="0" smtClean="0">
                <a:solidFill>
                  <a:srgbClr val="FFFF00"/>
                </a:solidFill>
              </a:rPr>
              <a:t>،</a:t>
            </a:r>
            <a:r>
              <a:rPr lang="ar-SA" altLang="en-US" sz="3600" dirty="0" smtClean="0">
                <a:solidFill>
                  <a:srgbClr val="FFFF00"/>
                </a:solidFill>
              </a:rPr>
              <a:t> </a:t>
            </a:r>
            <a:r>
              <a:rPr lang="ar-SA" altLang="en-US" sz="3600" dirty="0">
                <a:solidFill>
                  <a:srgbClr val="FFFF00"/>
                </a:solidFill>
              </a:rPr>
              <a:t>ولكنه يعقب فيقول: إن وقت المشروع ليس </a:t>
            </a:r>
            <a:r>
              <a:rPr lang="ar-SA" altLang="en-US" sz="3600" dirty="0" smtClean="0">
                <a:solidFill>
                  <a:srgbClr val="FFFF00"/>
                </a:solidFill>
              </a:rPr>
              <a:t>الآن</a:t>
            </a:r>
            <a:r>
              <a:rPr lang="ar-IQ" altLang="en-US" sz="3600" dirty="0" smtClean="0">
                <a:solidFill>
                  <a:srgbClr val="FFFF00"/>
                </a:solidFill>
              </a:rPr>
              <a:t>،</a:t>
            </a:r>
            <a:r>
              <a:rPr lang="ar-SA" altLang="en-US" sz="3600" dirty="0" smtClean="0">
                <a:solidFill>
                  <a:srgbClr val="FFFF00"/>
                </a:solidFill>
              </a:rPr>
              <a:t> </a:t>
            </a:r>
            <a:r>
              <a:rPr lang="ar-SA" altLang="en-US" sz="3600" dirty="0">
                <a:solidFill>
                  <a:srgbClr val="FFFF00"/>
                </a:solidFill>
              </a:rPr>
              <a:t>أو ينبغي تأجيله إلى السنة القادمة</a:t>
            </a:r>
            <a:r>
              <a:rPr lang="en-US" altLang="en-US" sz="3600" dirty="0">
                <a:solidFill>
                  <a:srgbClr val="FFFF00"/>
                </a:solidFill>
              </a:rPr>
              <a:t>  </a:t>
            </a:r>
          </a:p>
          <a:p>
            <a:pPr algn="ctr" rtl="1" eaLnBrk="1" hangingPunct="1">
              <a:lnSpc>
                <a:spcPct val="90000"/>
              </a:lnSpc>
            </a:pPr>
            <a:r>
              <a:rPr lang="ar-SA" altLang="en-US" sz="3600" dirty="0"/>
              <a:t>الثعلب</a:t>
            </a:r>
            <a:r>
              <a:rPr lang="ar-JO" altLang="en-US" sz="3600" dirty="0">
                <a:solidFill>
                  <a:srgbClr val="FF3300"/>
                </a:solidFill>
              </a:rPr>
              <a:t>(</a:t>
            </a:r>
            <a:r>
              <a:rPr lang="ar-JO" altLang="en-US" sz="3600" dirty="0">
                <a:solidFill>
                  <a:srgbClr val="FFFF00"/>
                </a:solidFill>
              </a:rPr>
              <a:t>ا</a:t>
            </a:r>
            <a:r>
              <a:rPr lang="ar-JO" altLang="en-US" sz="3600" dirty="0">
                <a:solidFill>
                  <a:srgbClr val="FF3300"/>
                </a:solidFill>
              </a:rPr>
              <a:t>ل</a:t>
            </a:r>
            <a:r>
              <a:rPr lang="ar-JO" altLang="en-US" sz="3600" dirty="0">
                <a:solidFill>
                  <a:srgbClr val="33CC33"/>
                </a:solidFill>
              </a:rPr>
              <a:t>م</a:t>
            </a:r>
            <a:r>
              <a:rPr lang="ar-JO" altLang="en-US" sz="3600" dirty="0">
                <a:solidFill>
                  <a:srgbClr val="FF3300"/>
                </a:solidFill>
              </a:rPr>
              <a:t>ل</a:t>
            </a:r>
            <a:r>
              <a:rPr lang="ar-JO" altLang="en-US" sz="3600" dirty="0">
                <a:solidFill>
                  <a:schemeClr val="bg1"/>
                </a:solidFill>
              </a:rPr>
              <a:t>و</a:t>
            </a:r>
            <a:r>
              <a:rPr lang="ar-JO" altLang="en-US" sz="3600" dirty="0">
                <a:solidFill>
                  <a:srgbClr val="FFFF00"/>
                </a:solidFill>
              </a:rPr>
              <a:t>ن</a:t>
            </a:r>
            <a:r>
              <a:rPr lang="ar-JO" altLang="en-US" sz="3600" dirty="0">
                <a:solidFill>
                  <a:srgbClr val="FF3300"/>
                </a:solidFill>
              </a:rPr>
              <a:t>)</a:t>
            </a:r>
            <a:endParaRPr lang="en-US" altLang="en-US" sz="3600" dirty="0">
              <a:solidFill>
                <a:srgbClr val="FF3300"/>
              </a:solidFill>
            </a:endParaRPr>
          </a:p>
          <a:p>
            <a:pPr algn="r" rtl="1" eaLnBrk="1" hangingPunct="1">
              <a:lnSpc>
                <a:spcPct val="90000"/>
              </a:lnSpc>
            </a:pPr>
            <a:r>
              <a:rPr lang="ar-SA" altLang="en-US" sz="3600" dirty="0">
                <a:solidFill>
                  <a:srgbClr val="FFFF00"/>
                </a:solidFill>
              </a:rPr>
              <a:t>أي الماكر الذي يلعب على كل الحبال, ويتآمر بخبث ودهاء, وبتلون مع كل حال, ويتعامل بوجوه عدة, ويظهر غير ما يبطن</a:t>
            </a:r>
            <a:r>
              <a:rPr lang="ar-JO" altLang="en-US" sz="3600" dirty="0">
                <a:solidFill>
                  <a:srgbClr val="FFFF00"/>
                </a:solidFill>
              </a:rPr>
              <a:t>.</a:t>
            </a:r>
            <a:r>
              <a:rPr lang="en-US" altLang="en-US" sz="3600" dirty="0">
                <a:solidFill>
                  <a:srgbClr val="FFFF00"/>
                </a:solidFill>
              </a:rPr>
              <a:t> </a:t>
            </a:r>
          </a:p>
        </p:txBody>
      </p:sp>
    </p:spTree>
    <p:extLst>
      <p:ext uri="{BB962C8B-B14F-4D97-AF65-F5344CB8AC3E}">
        <p14:creationId xmlns:p14="http://schemas.microsoft.com/office/powerpoint/2010/main" val="1352423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2057400" y="533400"/>
            <a:ext cx="8229600" cy="5715000"/>
          </a:xfrm>
        </p:spPr>
        <p:txBody>
          <a:bodyPr/>
          <a:lstStyle/>
          <a:p>
            <a:pPr algn="ctr" rtl="1" eaLnBrk="1" hangingPunct="1"/>
            <a:r>
              <a:rPr lang="ar-SA" altLang="en-US" sz="4000" dirty="0"/>
              <a:t>المشاجر</a:t>
            </a:r>
          </a:p>
          <a:p>
            <a:pPr algn="r" rtl="1" eaLnBrk="1" hangingPunct="1"/>
            <a:r>
              <a:rPr lang="ar-SA" altLang="en-US" sz="4000" dirty="0">
                <a:solidFill>
                  <a:srgbClr val="FFFF00"/>
                </a:solidFill>
              </a:rPr>
              <a:t>وهو الذي يقاوم العملية التغييرية ويقضي عليها عن طريق المشاجرة والعراك</a:t>
            </a:r>
            <a:r>
              <a:rPr lang="en-US" altLang="en-US" sz="4000" dirty="0">
                <a:solidFill>
                  <a:srgbClr val="FFFF00"/>
                </a:solidFill>
              </a:rPr>
              <a:t> .</a:t>
            </a:r>
          </a:p>
          <a:p>
            <a:pPr algn="ctr" rtl="1" eaLnBrk="1" hangingPunct="1"/>
            <a:r>
              <a:rPr lang="en-US" altLang="en-US" sz="4000" dirty="0"/>
              <a:t> </a:t>
            </a:r>
            <a:r>
              <a:rPr lang="ar-SA" altLang="en-US" sz="4000" dirty="0"/>
              <a:t>المنسحب</a:t>
            </a:r>
            <a:endParaRPr lang="en-US" altLang="en-US" sz="4000" dirty="0"/>
          </a:p>
          <a:p>
            <a:pPr algn="r" rtl="1" eaLnBrk="1" hangingPunct="1"/>
            <a:r>
              <a:rPr lang="ar-SA" altLang="en-US" sz="4000" dirty="0">
                <a:solidFill>
                  <a:srgbClr val="FFFF00"/>
                </a:solidFill>
              </a:rPr>
              <a:t>وهو الذي يعبر عن مقاومته بالانسحاب والخروج من المكان الذي يناقش فيه المشروع التغييري, مما يسبب توتراً لدى الآخرين, أو يفض الاجتماع لعدم اكتمال النصاب</a:t>
            </a:r>
            <a:r>
              <a:rPr lang="en-US" altLang="en-US" sz="4000" dirty="0">
                <a:solidFill>
                  <a:srgbClr val="FFFF00"/>
                </a:solidFill>
              </a:rPr>
              <a:t> .</a:t>
            </a:r>
          </a:p>
        </p:txBody>
      </p:sp>
    </p:spTree>
    <p:extLst>
      <p:ext uri="{BB962C8B-B14F-4D97-AF65-F5344CB8AC3E}">
        <p14:creationId xmlns:p14="http://schemas.microsoft.com/office/powerpoint/2010/main" val="321351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35" hidden="1"/>
          <p:cNvGraphicFramePr>
            <a:graphicFrameLocks/>
          </p:cNvGraphicFramePr>
          <p:nvPr>
            <p:custDataLst>
              <p:tags r:id="rId2"/>
            </p:custDataLst>
          </p:nvPr>
        </p:nvGraphicFramePr>
        <p:xfrm>
          <a:off x="1524000" y="263525"/>
          <a:ext cx="146050" cy="146050"/>
        </p:xfrm>
        <a:graphic>
          <a:graphicData uri="http://schemas.openxmlformats.org/presentationml/2006/ole">
            <mc:AlternateContent xmlns:mc="http://schemas.openxmlformats.org/markup-compatibility/2006">
              <mc:Choice xmlns:v="urn:schemas-microsoft-com:vml" Requires="v">
                <p:oleObj spid="_x0000_s1126" name="think-cell Slide" r:id="rId7" imgW="0" imgH="0" progId="TCLayout.ActiveDocument.1">
                  <p:embed/>
                </p:oleObj>
              </mc:Choice>
              <mc:Fallback>
                <p:oleObj name="think-cell Slide" r:id="rId7"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263525"/>
                        <a:ext cx="14605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7" name="Rectangle 2"/>
          <p:cNvSpPr>
            <a:spLocks noGrp="1" noChangeArrowheads="1"/>
          </p:cNvSpPr>
          <p:nvPr>
            <p:ph type="title"/>
            <p:custDataLst>
              <p:tags r:id="rId3"/>
            </p:custDataLst>
          </p:nvPr>
        </p:nvSpPr>
        <p:spPr>
          <a:xfrm>
            <a:off x="140335" y="2413683"/>
            <a:ext cx="11352970" cy="2401148"/>
          </a:xfrm>
        </p:spPr>
        <p:txBody>
          <a:bodyPr vert="horz" lIns="0" tIns="0" rIns="0" bIns="0" rtlCol="0" anchor="ctr">
            <a:normAutofit/>
          </a:bodyPr>
          <a:lstStyle/>
          <a:p>
            <a:pPr algn="r"/>
            <a:r>
              <a:rPr lang="ar-IQ" altLang="en-US" dirty="0" smtClean="0">
                <a:cs typeface="Arial" panose="020B0604020202020204" pitchFamily="34" charset="0"/>
              </a:rPr>
              <a:t> ا</a:t>
            </a:r>
            <a:r>
              <a:rPr lang="ar-IQ" dirty="0" smtClean="0"/>
              <a:t>ن </a:t>
            </a:r>
            <a:r>
              <a:rPr lang="ar-IQ" dirty="0"/>
              <a:t>أثر التغيير يمكن الشعور به في شتى أنحاء المؤسسات. ويمكن النظر إلى التغيير </a:t>
            </a:r>
            <a:r>
              <a:rPr lang="ar-IQ" dirty="0" smtClean="0"/>
              <a:t>ً باعتبارة ايجابيا او سلبيا  مبهجا أو محبطا  اساسيا أو الا </a:t>
            </a:r>
            <a:r>
              <a:rPr lang="ar-IQ" dirty="0"/>
              <a:t>داعي له، سهل أو صعب </a:t>
            </a:r>
            <a:r>
              <a:rPr lang="ar-IQ" dirty="0" smtClean="0"/>
              <a:t>— </a:t>
            </a:r>
            <a:r>
              <a:rPr lang="ar-IQ" dirty="0"/>
              <a:t>أو </a:t>
            </a:r>
            <a:r>
              <a:rPr lang="ar-IQ" dirty="0" smtClean="0"/>
              <a:t>كل </a:t>
            </a:r>
            <a:r>
              <a:rPr lang="ar-IQ" dirty="0"/>
              <a:t>ما سبق في الغالب. </a:t>
            </a:r>
            <a:endParaRPr lang="en-US" altLang="en-US" dirty="0" smtClean="0"/>
          </a:p>
        </p:txBody>
      </p:sp>
      <p:sp>
        <p:nvSpPr>
          <p:cNvPr id="11268" name="Slide Number Placeholder 2"/>
          <p:cNvSpPr>
            <a:spLocks noGrp="1"/>
          </p:cNvSpPr>
          <p:nvPr>
            <p:ph type="sldNum" sz="quarter" idx="12"/>
            <p:custDataLst>
              <p:tags r:id="rId4"/>
            </p:custDataLst>
          </p:nvPr>
        </p:nvSpPr>
        <p:spPr>
          <a:xfrm>
            <a:off x="464820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fld id="{355D8D49-09B3-45C2-A52D-F0B2D51E847A}" type="slidenum">
              <a:rPr lang="en-US" altLang="en-US" sz="1200"/>
              <a:pPr algn="ctr">
                <a:spcBef>
                  <a:spcPct val="0"/>
                </a:spcBef>
                <a:buFontTx/>
                <a:buNone/>
              </a:pPr>
              <a:t>3</a:t>
            </a:fld>
            <a:endParaRPr lang="en-US" altLang="en-US" sz="1200"/>
          </a:p>
        </p:txBody>
      </p:sp>
      <p:sp>
        <p:nvSpPr>
          <p:cNvPr id="2" name="Rectangle 1"/>
          <p:cNvSpPr/>
          <p:nvPr/>
        </p:nvSpPr>
        <p:spPr>
          <a:xfrm>
            <a:off x="883614" y="5953780"/>
            <a:ext cx="7563289" cy="523220"/>
          </a:xfrm>
          <a:prstGeom prst="rect">
            <a:avLst/>
          </a:prstGeom>
        </p:spPr>
        <p:txBody>
          <a:bodyPr wrap="none">
            <a:spAutoFit/>
          </a:bodyPr>
          <a:lstStyle/>
          <a:p>
            <a:r>
              <a:rPr lang="ar-IQ" sz="2800" dirty="0" smtClean="0"/>
              <a:t>• فكر : </a:t>
            </a:r>
            <a:r>
              <a:rPr lang="ar-IQ" sz="2800" dirty="0"/>
              <a:t>ما العالقة بين : المشكلة......التغيير</a:t>
            </a:r>
            <a:r>
              <a:rPr lang="ar-IQ" sz="2800" dirty="0" smtClean="0"/>
              <a:t>..............الإبداع </a:t>
            </a:r>
            <a:r>
              <a:rPr lang="ar-IQ" sz="2800" dirty="0"/>
              <a:t>؟؟</a:t>
            </a:r>
            <a:endParaRPr lang="en-US" sz="2800" dirty="0"/>
          </a:p>
        </p:txBody>
      </p:sp>
      <p:pic>
        <p:nvPicPr>
          <p:cNvPr id="3" name="Picture 2"/>
          <p:cNvPicPr>
            <a:picLocks noChangeAspect="1"/>
          </p:cNvPicPr>
          <p:nvPr/>
        </p:nvPicPr>
        <p:blipFill>
          <a:blip r:embed="rId8"/>
          <a:stretch>
            <a:fillRect/>
          </a:stretch>
        </p:blipFill>
        <p:spPr>
          <a:xfrm>
            <a:off x="0" y="0"/>
            <a:ext cx="3627120" cy="2413683"/>
          </a:xfrm>
          <a:prstGeom prst="rect">
            <a:avLst/>
          </a:prstGeom>
        </p:spPr>
      </p:pic>
    </p:spTree>
    <p:extLst>
      <p:ext uri="{BB962C8B-B14F-4D97-AF65-F5344CB8AC3E}">
        <p14:creationId xmlns:p14="http://schemas.microsoft.com/office/powerpoint/2010/main" val="354906059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1981200" y="533400"/>
            <a:ext cx="8229600" cy="6019800"/>
          </a:xfrm>
        </p:spPr>
        <p:txBody>
          <a:bodyPr/>
          <a:lstStyle/>
          <a:p>
            <a:pPr algn="ctr" rtl="1" eaLnBrk="1" hangingPunct="1">
              <a:lnSpc>
                <a:spcPct val="90000"/>
              </a:lnSpc>
            </a:pPr>
            <a:r>
              <a:rPr lang="ar-SA" altLang="en-US" sz="4000" dirty="0"/>
              <a:t>الذاتي</a:t>
            </a:r>
          </a:p>
          <a:p>
            <a:pPr algn="r" rtl="1" eaLnBrk="1" hangingPunct="1">
              <a:lnSpc>
                <a:spcPct val="90000"/>
              </a:lnSpc>
            </a:pPr>
            <a:r>
              <a:rPr lang="ar-SA" altLang="en-US" sz="4000" dirty="0">
                <a:solidFill>
                  <a:srgbClr val="FFFF00"/>
                </a:solidFill>
              </a:rPr>
              <a:t>وهو الذي لا يفكر إلا في ذاته, ولا يريد إلا ما يخدم مصلحته الشخصية, ومن ثم فقبوله للفكرة التغييرية أو رفضه لها</a:t>
            </a:r>
            <a:r>
              <a:rPr lang="ar-JO" altLang="en-US" sz="4000" dirty="0">
                <a:solidFill>
                  <a:srgbClr val="FFFF00"/>
                </a:solidFill>
              </a:rPr>
              <a:t>،</a:t>
            </a:r>
            <a:r>
              <a:rPr lang="ar-SA" altLang="en-US" sz="4000" dirty="0">
                <a:solidFill>
                  <a:srgbClr val="FFFF00"/>
                </a:solidFill>
              </a:rPr>
              <a:t> يعتمد أولاً وأخيراً على مدى تحقيقها لمصالحه, ليس إلا</a:t>
            </a:r>
            <a:r>
              <a:rPr lang="en-US" altLang="en-US" sz="4000" dirty="0">
                <a:solidFill>
                  <a:srgbClr val="FFFF00"/>
                </a:solidFill>
              </a:rPr>
              <a:t>. </a:t>
            </a:r>
          </a:p>
          <a:p>
            <a:pPr algn="ctr" rtl="1" eaLnBrk="1" hangingPunct="1">
              <a:lnSpc>
                <a:spcPct val="90000"/>
              </a:lnSpc>
            </a:pPr>
            <a:r>
              <a:rPr lang="ar-SA" altLang="en-US" sz="4000" dirty="0"/>
              <a:t>العقرب</a:t>
            </a:r>
          </a:p>
          <a:p>
            <a:pPr algn="r" rtl="1" eaLnBrk="1" hangingPunct="1">
              <a:lnSpc>
                <a:spcPct val="90000"/>
              </a:lnSpc>
            </a:pPr>
            <a:r>
              <a:rPr lang="ar-SA" altLang="en-US" sz="4000" dirty="0" err="1">
                <a:solidFill>
                  <a:srgbClr val="FFFF00"/>
                </a:solidFill>
              </a:rPr>
              <a:t>وهوالذي</a:t>
            </a:r>
            <a:r>
              <a:rPr lang="ar-SA" altLang="en-US" sz="4000" dirty="0">
                <a:solidFill>
                  <a:srgbClr val="FFFF00"/>
                </a:solidFill>
              </a:rPr>
              <a:t> يلدغ مباشرة صاحب الفكرة التغييرية, ويشوه صورته عند الجميع, وذلك لأن زعزعة الثقة بصاحب التغيير هو في الحقيقة زعزعة الثقة في التغيير نفسه</a:t>
            </a:r>
            <a:r>
              <a:rPr lang="en-US" altLang="en-US" sz="4000" dirty="0">
                <a:solidFill>
                  <a:srgbClr val="FFFF00"/>
                </a:solidFill>
              </a:rPr>
              <a:t>.</a:t>
            </a:r>
            <a:endParaRPr lang="en-US" altLang="en-US" sz="4000" dirty="0"/>
          </a:p>
        </p:txBody>
      </p:sp>
    </p:spTree>
    <p:extLst>
      <p:ext uri="{BB962C8B-B14F-4D97-AF65-F5344CB8AC3E}">
        <p14:creationId xmlns:p14="http://schemas.microsoft.com/office/powerpoint/2010/main" val="1665782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517358" y="493296"/>
            <a:ext cx="11550316" cy="6019800"/>
          </a:xfrm>
        </p:spPr>
        <p:txBody>
          <a:bodyPr/>
          <a:lstStyle/>
          <a:p>
            <a:pPr algn="ctr" rtl="1" eaLnBrk="1" hangingPunct="1">
              <a:lnSpc>
                <a:spcPct val="90000"/>
              </a:lnSpc>
            </a:pPr>
            <a:r>
              <a:rPr lang="ar-SA" altLang="en-US" sz="4000" dirty="0"/>
              <a:t>المساوم</a:t>
            </a:r>
          </a:p>
          <a:p>
            <a:pPr algn="r" rtl="1" eaLnBrk="1" hangingPunct="1">
              <a:lnSpc>
                <a:spcPct val="90000"/>
              </a:lnSpc>
            </a:pPr>
            <a:r>
              <a:rPr lang="ar-SA" altLang="en-US" sz="4000" dirty="0">
                <a:solidFill>
                  <a:srgbClr val="FFFF00"/>
                </a:solidFill>
              </a:rPr>
              <a:t>وهو الذي يتفاوض مع </a:t>
            </a:r>
            <a:r>
              <a:rPr lang="ar-SA" altLang="en-US" sz="4000" dirty="0" err="1">
                <a:solidFill>
                  <a:srgbClr val="FFFF00"/>
                </a:solidFill>
              </a:rPr>
              <a:t>المغي</a:t>
            </a:r>
            <a:r>
              <a:rPr lang="ar-JO" altLang="en-US" sz="4000" dirty="0">
                <a:solidFill>
                  <a:srgbClr val="FFFF00"/>
                </a:solidFill>
              </a:rPr>
              <a:t>ّ</a:t>
            </a:r>
            <a:r>
              <a:rPr lang="ar-SA" altLang="en-US" sz="4000" dirty="0">
                <a:solidFill>
                  <a:srgbClr val="FFFF00"/>
                </a:solidFill>
              </a:rPr>
              <a:t>ر ويساومه في تغييره</a:t>
            </a:r>
            <a:r>
              <a:rPr lang="ar-JO" altLang="en-US" sz="4000" dirty="0">
                <a:solidFill>
                  <a:srgbClr val="FFFF00"/>
                </a:solidFill>
              </a:rPr>
              <a:t>،</a:t>
            </a:r>
            <a:r>
              <a:rPr lang="ar-SA" altLang="en-US" sz="4000" dirty="0">
                <a:solidFill>
                  <a:srgbClr val="FFFF00"/>
                </a:solidFill>
              </a:rPr>
              <a:t> بحيث يصلان إلى حل وسط</a:t>
            </a:r>
            <a:r>
              <a:rPr lang="ar-JO" altLang="en-US" sz="4000" dirty="0">
                <a:solidFill>
                  <a:srgbClr val="FFFF00"/>
                </a:solidFill>
              </a:rPr>
              <a:t>،</a:t>
            </a:r>
            <a:r>
              <a:rPr lang="ar-SA" altLang="en-US" sz="4000" dirty="0">
                <a:solidFill>
                  <a:srgbClr val="FFFF00"/>
                </a:solidFill>
              </a:rPr>
              <a:t> أو حل يشوه التغيير ويخرجه عن جوهره</a:t>
            </a:r>
            <a:r>
              <a:rPr lang="en-US" altLang="en-US" sz="4000" dirty="0">
                <a:solidFill>
                  <a:srgbClr val="FFFF00"/>
                </a:solidFill>
              </a:rPr>
              <a:t>. </a:t>
            </a:r>
          </a:p>
          <a:p>
            <a:pPr algn="ctr" rtl="1" eaLnBrk="1" hangingPunct="1">
              <a:lnSpc>
                <a:spcPct val="90000"/>
              </a:lnSpc>
            </a:pPr>
            <a:r>
              <a:rPr lang="ar-SA" altLang="en-US" sz="4000" dirty="0" err="1"/>
              <a:t>التآمري</a:t>
            </a:r>
            <a:r>
              <a:rPr lang="ar-JO" altLang="en-US" sz="4000" dirty="0"/>
              <a:t>ّ</a:t>
            </a:r>
            <a:endParaRPr lang="ar-SA" altLang="en-US" sz="4000" dirty="0"/>
          </a:p>
          <a:p>
            <a:pPr algn="r" rtl="1" eaLnBrk="1" hangingPunct="1">
              <a:lnSpc>
                <a:spcPct val="90000"/>
              </a:lnSpc>
            </a:pPr>
            <a:r>
              <a:rPr lang="ar-SA" altLang="en-US" sz="4000" dirty="0">
                <a:solidFill>
                  <a:srgbClr val="FFFF00"/>
                </a:solidFill>
              </a:rPr>
              <a:t>وهو صاحب النفسية </a:t>
            </a:r>
            <a:r>
              <a:rPr lang="ar-SA" altLang="en-US" sz="4000" dirty="0" err="1">
                <a:solidFill>
                  <a:srgbClr val="FFFF00"/>
                </a:solidFill>
              </a:rPr>
              <a:t>التآمرية</a:t>
            </a:r>
            <a:r>
              <a:rPr lang="ar-SA" altLang="en-US" sz="4000" dirty="0">
                <a:solidFill>
                  <a:srgbClr val="FFFF00"/>
                </a:solidFill>
              </a:rPr>
              <a:t> التي لا تنظر إلا بمنظار التآمر, فيظن</a:t>
            </a:r>
            <a:r>
              <a:rPr lang="ar-JO" altLang="en-US" sz="4000" dirty="0">
                <a:solidFill>
                  <a:srgbClr val="FFFF00"/>
                </a:solidFill>
              </a:rPr>
              <a:t>ّ</a:t>
            </a:r>
            <a:r>
              <a:rPr lang="ar-SA" altLang="en-US" sz="4000" dirty="0">
                <a:solidFill>
                  <a:srgbClr val="FFFF00"/>
                </a:solidFill>
              </a:rPr>
              <a:t> أن الآخرين يتآمرون عليه في مشاريعهم التغييرية, لذا فهو يتآمر عليهم كما (يظن أنهم) يتآمرون عليه, وشعاره "إذا لم تكن ذئباً أكلتك </a:t>
            </a:r>
            <a:r>
              <a:rPr lang="ar-SA" altLang="en-US" sz="4000" dirty="0" err="1">
                <a:solidFill>
                  <a:srgbClr val="FFFF00"/>
                </a:solidFill>
              </a:rPr>
              <a:t>الذئا</a:t>
            </a:r>
            <a:r>
              <a:rPr lang="ar-JO" altLang="en-US" sz="4000" dirty="0">
                <a:solidFill>
                  <a:srgbClr val="FFFF00"/>
                </a:solidFill>
              </a:rPr>
              <a:t>ب“.</a:t>
            </a:r>
            <a:endParaRPr lang="en-US" altLang="en-US" sz="4000" dirty="0"/>
          </a:p>
        </p:txBody>
      </p:sp>
    </p:spTree>
    <p:extLst>
      <p:ext uri="{BB962C8B-B14F-4D97-AF65-F5344CB8AC3E}">
        <p14:creationId xmlns:p14="http://schemas.microsoft.com/office/powerpoint/2010/main" val="3554945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lgn="r" rtl="1"/>
            <a:r>
              <a:rPr lang="ar-DZ" b="1" dirty="0" smtClean="0">
                <a:latin typeface="Calibri" panose="020F0502020204030204" pitchFamily="34" charset="0"/>
                <a:ea typeface="Times New Roman" panose="02020603050405020304" pitchFamily="18" charset="0"/>
              </a:rPr>
              <a:t> عوامل </a:t>
            </a:r>
            <a:r>
              <a:rPr lang="ar-DZ" b="1" dirty="0">
                <a:latin typeface="Calibri" panose="020F0502020204030204" pitchFamily="34" charset="0"/>
                <a:ea typeface="Times New Roman" panose="02020603050405020304" pitchFamily="18" charset="0"/>
              </a:rPr>
              <a:t>نجاح التغيير التنظيمي :</a:t>
            </a:r>
            <a:r>
              <a:rPr lang="en-US" sz="4000" dirty="0">
                <a:latin typeface="Calibri" panose="020F0502020204030204" pitchFamily="34" charset="0"/>
                <a:ea typeface="Times New Roman" panose="02020603050405020304" pitchFamily="18" charset="0"/>
                <a:cs typeface="Arial" panose="020B0604020202020204" pitchFamily="34" charset="0"/>
              </a:rPr>
              <a:t/>
            </a:r>
            <a:br>
              <a:rPr lang="en-US" sz="4000" dirty="0">
                <a:latin typeface="Calibri" panose="020F0502020204030204" pitchFamily="34" charset="0"/>
                <a:ea typeface="Times New Roman" panose="02020603050405020304" pitchFamily="18" charset="0"/>
                <a:cs typeface="Arial" panose="020B0604020202020204" pitchFamily="34" charset="0"/>
              </a:rPr>
            </a:br>
            <a:endParaRPr lang="en-US" altLang="en-US" dirty="0" smtClean="0">
              <a:cs typeface="Arial" panose="020B0604020202020204" pitchFamily="34" charset="0"/>
            </a:endParaRPr>
          </a:p>
        </p:txBody>
      </p:sp>
      <p:sp>
        <p:nvSpPr>
          <p:cNvPr id="59395" name="Content Placeholder 2"/>
          <p:cNvSpPr txBox="1">
            <a:spLocks/>
          </p:cNvSpPr>
          <p:nvPr/>
        </p:nvSpPr>
        <p:spPr bwMode="auto">
          <a:xfrm>
            <a:off x="320040" y="1165859"/>
            <a:ext cx="11384280" cy="704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algn="r" rtl="1">
              <a:lnSpc>
                <a:spcPct val="115000"/>
              </a:lnSpc>
              <a:spcBef>
                <a:spcPts val="0"/>
              </a:spcBef>
              <a:spcAft>
                <a:spcPts val="1000"/>
              </a:spcAft>
            </a:pPr>
            <a:r>
              <a:rPr lang="ar-DZ" sz="2800" dirty="0" smtClean="0">
                <a:latin typeface="Calibri" panose="020F0502020204030204" pitchFamily="34" charset="0"/>
                <a:ea typeface="Times New Roman" panose="02020603050405020304" pitchFamily="18" charset="0"/>
              </a:rPr>
              <a:t>تنجح </a:t>
            </a:r>
            <a:r>
              <a:rPr lang="ar-DZ" sz="2800" dirty="0">
                <a:latin typeface="Calibri" panose="020F0502020204030204" pitchFamily="34" charset="0"/>
                <a:ea typeface="Times New Roman" panose="02020603050405020304" pitchFamily="18" charset="0"/>
              </a:rPr>
              <a:t>المنظمة في تطبيق برنامج التغيير عندما تتوفر العناصر الآتية :             </a:t>
            </a:r>
            <a:endParaRPr lang="ar-IQ" sz="2800" dirty="0" smtClean="0">
              <a:latin typeface="Calibri" panose="020F0502020204030204" pitchFamily="34" charset="0"/>
              <a:ea typeface="Times New Roman" panose="02020603050405020304" pitchFamily="18" charset="0"/>
            </a:endParaRPr>
          </a:p>
          <a:p>
            <a:pPr marL="0" marR="0" indent="0" algn="r" rtl="1">
              <a:lnSpc>
                <a:spcPct val="115000"/>
              </a:lnSpc>
              <a:spcBef>
                <a:spcPts val="0"/>
              </a:spcBef>
              <a:spcAft>
                <a:spcPts val="1000"/>
              </a:spcAft>
              <a:buNone/>
            </a:pPr>
            <a:r>
              <a:rPr lang="ar-IQ" sz="2800" dirty="0">
                <a:latin typeface="Calibri" panose="020F0502020204030204" pitchFamily="34" charset="0"/>
                <a:ea typeface="Times New Roman" panose="02020603050405020304" pitchFamily="18" charset="0"/>
              </a:rPr>
              <a:t>1</a:t>
            </a:r>
            <a:r>
              <a:rPr lang="ar-DZ" sz="2800" dirty="0" smtClean="0">
                <a:latin typeface="Calibri" panose="020F0502020204030204" pitchFamily="34" charset="0"/>
                <a:ea typeface="Times New Roman" panose="02020603050405020304" pitchFamily="18" charset="0"/>
              </a:rPr>
              <a:t> </a:t>
            </a:r>
            <a:r>
              <a:rPr lang="ar-DZ" sz="2800" dirty="0">
                <a:latin typeface="Calibri" panose="020F0502020204030204" pitchFamily="34" charset="0"/>
                <a:ea typeface="Times New Roman" panose="02020603050405020304" pitchFamily="18" charset="0"/>
              </a:rPr>
              <a:t>ـ  وضوح دوافع وأسباب التغيير :أي أن الأسباب وراء إحداث عملية التغيير ينبغي أن تكون واضحة وشفافة ومفهومة للأفراد العاملين وتقدم لهم على أنها ضرورية وجوهرية</a:t>
            </a:r>
            <a:r>
              <a:rPr lang="fr-FR" sz="2800" dirty="0">
                <a:latin typeface="Calibri" panose="020F0502020204030204" pitchFamily="34" charset="0"/>
                <a:ea typeface="Times New Roman" panose="02020603050405020304" pitchFamily="18" charset="0"/>
                <a:cs typeface="Arial" panose="020B0604020202020204" pitchFamily="34" charset="0"/>
              </a:rPr>
              <a:t>.</a:t>
            </a:r>
            <a:endParaRPr lang="en-US" sz="1800" dirty="0">
              <a:latin typeface="Calibri" panose="020F0502020204030204" pitchFamily="34" charset="0"/>
              <a:ea typeface="Times New Roman" panose="02020603050405020304" pitchFamily="18" charset="0"/>
              <a:cs typeface="Arial" panose="020B0604020202020204" pitchFamily="34" charset="0"/>
            </a:endParaRPr>
          </a:p>
          <a:p>
            <a:pPr marL="0" marR="0" indent="0" algn="r" rtl="1">
              <a:lnSpc>
                <a:spcPct val="115000"/>
              </a:lnSpc>
              <a:spcBef>
                <a:spcPts val="0"/>
              </a:spcBef>
              <a:spcAft>
                <a:spcPts val="1000"/>
              </a:spcAft>
              <a:buNone/>
            </a:pPr>
            <a:r>
              <a:rPr lang="ar-IQ" sz="2800" dirty="0" smtClean="0">
                <a:latin typeface="Calibri" panose="020F0502020204030204" pitchFamily="34" charset="0"/>
                <a:ea typeface="Times New Roman" panose="02020603050405020304" pitchFamily="18" charset="0"/>
              </a:rPr>
              <a:t>2</a:t>
            </a:r>
            <a:r>
              <a:rPr lang="ar-DZ" sz="2800" dirty="0" smtClean="0">
                <a:latin typeface="Calibri" panose="020F0502020204030204" pitchFamily="34" charset="0"/>
                <a:ea typeface="Times New Roman" panose="02020603050405020304" pitchFamily="18" charset="0"/>
              </a:rPr>
              <a:t> </a:t>
            </a:r>
            <a:r>
              <a:rPr lang="ar-DZ" sz="2800" dirty="0">
                <a:latin typeface="Calibri" panose="020F0502020204030204" pitchFamily="34" charset="0"/>
                <a:ea typeface="Times New Roman" panose="02020603050405020304" pitchFamily="18" charset="0"/>
              </a:rPr>
              <a:t>ـ  الإشراف والقيادة : ينبغي إن يشرف على التغيير قائد وهو عادة يكون من الإداريين يحدد الدوافع والرؤية المستقبلية </a:t>
            </a:r>
            <a:r>
              <a:rPr lang="ar-DZ" sz="2800" dirty="0" smtClean="0">
                <a:latin typeface="Calibri" panose="020F0502020204030204" pitchFamily="34" charset="0"/>
                <a:ea typeface="Times New Roman" panose="02020603050405020304" pitchFamily="18" charset="0"/>
              </a:rPr>
              <a:t>.</a:t>
            </a:r>
            <a:endParaRPr lang="ar-IQ" sz="1800" dirty="0" smtClean="0">
              <a:latin typeface="Calibri" panose="020F0502020204030204" pitchFamily="34" charset="0"/>
              <a:ea typeface="Times New Roman" panose="02020603050405020304" pitchFamily="18" charset="0"/>
              <a:cs typeface="Arial" panose="020B0604020202020204" pitchFamily="34" charset="0"/>
            </a:endParaRPr>
          </a:p>
          <a:p>
            <a:pPr marL="0" marR="0" indent="0" algn="r" rtl="1">
              <a:lnSpc>
                <a:spcPct val="115000"/>
              </a:lnSpc>
              <a:spcBef>
                <a:spcPts val="0"/>
              </a:spcBef>
              <a:spcAft>
                <a:spcPts val="1000"/>
              </a:spcAft>
              <a:buNone/>
            </a:pPr>
            <a:r>
              <a:rPr lang="ar-IQ" sz="2000" dirty="0">
                <a:latin typeface="Calibri" panose="020F0502020204030204" pitchFamily="34" charset="0"/>
                <a:ea typeface="Times New Roman" panose="02020603050405020304" pitchFamily="18" charset="0"/>
                <a:cs typeface="Arial" panose="020B0604020202020204" pitchFamily="34" charset="0"/>
              </a:rPr>
              <a:t>3</a:t>
            </a:r>
            <a:r>
              <a:rPr lang="ar-DZ" sz="3200" dirty="0" smtClean="0">
                <a:latin typeface="Calibri" panose="020F0502020204030204" pitchFamily="34" charset="0"/>
                <a:ea typeface="Times New Roman" panose="02020603050405020304" pitchFamily="18" charset="0"/>
              </a:rPr>
              <a:t>ـ  </a:t>
            </a:r>
            <a:r>
              <a:rPr lang="ar-DZ" sz="2800" dirty="0">
                <a:latin typeface="Calibri" panose="020F0502020204030204" pitchFamily="34" charset="0"/>
                <a:ea typeface="Times New Roman" panose="02020603050405020304" pitchFamily="18" charset="0"/>
              </a:rPr>
              <a:t>المشاركة : يجب إشراك الأفراد العاملين في المنظمة في تصميم التغيير والتخطيط له وتنفيذه ،لأنهم هم أول من سيتأثرون به .   </a:t>
            </a:r>
            <a:endParaRPr lang="en-US" sz="1800" dirty="0">
              <a:latin typeface="Calibri" panose="020F0502020204030204" pitchFamily="34" charset="0"/>
              <a:ea typeface="Times New Roman" panose="02020603050405020304" pitchFamily="18" charset="0"/>
              <a:cs typeface="Arial" panose="020B0604020202020204" pitchFamily="34" charset="0"/>
            </a:endParaRPr>
          </a:p>
          <a:p>
            <a:pPr marL="0" marR="0" indent="0" algn="r" rtl="1">
              <a:lnSpc>
                <a:spcPct val="115000"/>
              </a:lnSpc>
              <a:spcBef>
                <a:spcPts val="0"/>
              </a:spcBef>
              <a:spcAft>
                <a:spcPts val="1000"/>
              </a:spcAft>
              <a:buNone/>
            </a:pPr>
            <a:r>
              <a:rPr lang="ar-IQ" sz="2800" dirty="0" smtClean="0">
                <a:latin typeface="Calibri" panose="020F0502020204030204" pitchFamily="34" charset="0"/>
                <a:ea typeface="Times New Roman" panose="02020603050405020304" pitchFamily="18" charset="0"/>
              </a:rPr>
              <a:t>4</a:t>
            </a:r>
            <a:r>
              <a:rPr lang="ar-DZ" sz="2800" dirty="0" smtClean="0">
                <a:latin typeface="Calibri" panose="020F0502020204030204" pitchFamily="34" charset="0"/>
                <a:ea typeface="Times New Roman" panose="02020603050405020304" pitchFamily="18" charset="0"/>
              </a:rPr>
              <a:t> </a:t>
            </a:r>
            <a:r>
              <a:rPr lang="ar-DZ" sz="2800" dirty="0">
                <a:latin typeface="Calibri" panose="020F0502020204030204" pitchFamily="34" charset="0"/>
                <a:ea typeface="Times New Roman" panose="02020603050405020304" pitchFamily="18" charset="0"/>
              </a:rPr>
              <a:t>ـ  دعم وتأييد القادة المشرفين على التغيير بما يضمن الاستمرارية في العمل وتحقيق النتائج </a:t>
            </a:r>
            <a:r>
              <a:rPr lang="ar-DZ" sz="2800" dirty="0" smtClean="0">
                <a:latin typeface="Calibri" panose="020F0502020204030204" pitchFamily="34" charset="0"/>
                <a:ea typeface="Times New Roman" panose="02020603050405020304" pitchFamily="18" charset="0"/>
              </a:rPr>
              <a:t>.</a:t>
            </a:r>
            <a:endParaRPr lang="en-US" sz="1800" dirty="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243579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363" y="304800"/>
            <a:ext cx="11090563" cy="6109855"/>
          </a:xfrm>
        </p:spPr>
        <p:txBody>
          <a:bodyPr>
            <a:noAutofit/>
          </a:bodyPr>
          <a:lstStyle/>
          <a:p>
            <a:pPr lvl="0" algn="r" rtl="1">
              <a:lnSpc>
                <a:spcPct val="115000"/>
              </a:lnSpc>
              <a:spcBef>
                <a:spcPts val="0"/>
              </a:spcBef>
              <a:spcAft>
                <a:spcPts val="1000"/>
              </a:spcAft>
            </a:pPr>
            <a:r>
              <a:rPr lang="ar-DZ" sz="2800" dirty="0">
                <a:latin typeface="Calibri" panose="020F0502020204030204" pitchFamily="34" charset="0"/>
                <a:ea typeface="Times New Roman" panose="02020603050405020304" pitchFamily="18" charset="0"/>
                <a:cs typeface="Arial" panose="020B0604020202020204" pitchFamily="34" charset="0"/>
              </a:rPr>
              <a:t>5 ـ  تهيئة الظروف و البيئة التي تساعد على التغيير تجنبا للعراقيل .</a:t>
            </a:r>
            <a:r>
              <a:rPr lang="en-US" sz="1800" dirty="0">
                <a:latin typeface="Calibri" panose="020F0502020204030204" pitchFamily="34" charset="0"/>
                <a:ea typeface="Times New Roman" panose="02020603050405020304" pitchFamily="18" charset="0"/>
                <a:cs typeface="Arial" panose="020B0604020202020204" pitchFamily="34" charset="0"/>
              </a:rPr>
              <a:t/>
            </a:r>
            <a:br>
              <a:rPr lang="en-US" sz="1800" dirty="0">
                <a:latin typeface="Calibri" panose="020F0502020204030204" pitchFamily="34" charset="0"/>
                <a:ea typeface="Times New Roman" panose="02020603050405020304" pitchFamily="18" charset="0"/>
                <a:cs typeface="Arial" panose="020B0604020202020204" pitchFamily="34" charset="0"/>
              </a:rPr>
            </a:br>
            <a:r>
              <a:rPr lang="ar-DZ" sz="2800" dirty="0">
                <a:latin typeface="Calibri" panose="020F0502020204030204" pitchFamily="34" charset="0"/>
                <a:ea typeface="Times New Roman" panose="02020603050405020304" pitchFamily="18" charset="0"/>
                <a:cs typeface="Arial" panose="020B0604020202020204" pitchFamily="34" charset="0"/>
              </a:rPr>
              <a:t>6 ـ  تبيان وتوضيح  مزايا وايجابيات التغيير للأفراد العاملين .</a:t>
            </a:r>
            <a:r>
              <a:rPr lang="en-US" sz="1800" dirty="0">
                <a:latin typeface="Calibri" panose="020F0502020204030204" pitchFamily="34" charset="0"/>
                <a:ea typeface="Times New Roman" panose="02020603050405020304" pitchFamily="18" charset="0"/>
                <a:cs typeface="Arial" panose="020B0604020202020204" pitchFamily="34" charset="0"/>
              </a:rPr>
              <a:t/>
            </a:r>
            <a:br>
              <a:rPr lang="en-US" sz="1800" dirty="0">
                <a:latin typeface="Calibri" panose="020F0502020204030204" pitchFamily="34" charset="0"/>
                <a:ea typeface="Times New Roman" panose="02020603050405020304" pitchFamily="18" charset="0"/>
                <a:cs typeface="Arial" panose="020B0604020202020204" pitchFamily="34" charset="0"/>
              </a:rPr>
            </a:br>
            <a:r>
              <a:rPr lang="ar-DZ" sz="2800" dirty="0">
                <a:latin typeface="Calibri" panose="020F0502020204030204" pitchFamily="34" charset="0"/>
                <a:ea typeface="Times New Roman" panose="02020603050405020304" pitchFamily="18" charset="0"/>
                <a:cs typeface="Arial" panose="020B0604020202020204" pitchFamily="34" charset="0"/>
              </a:rPr>
              <a:t>7 ـ  معرفة وتشخيص المشاكل التنظيمية بكل دقة وموضوعية وبأسلوب علمي وواقعي .</a:t>
            </a:r>
            <a:r>
              <a:rPr lang="en-US" sz="1800" dirty="0">
                <a:latin typeface="Calibri" panose="020F0502020204030204" pitchFamily="34" charset="0"/>
                <a:ea typeface="Times New Roman" panose="02020603050405020304" pitchFamily="18" charset="0"/>
                <a:cs typeface="Arial" panose="020B0604020202020204" pitchFamily="34" charset="0"/>
              </a:rPr>
              <a:t/>
            </a:r>
            <a:br>
              <a:rPr lang="en-US" sz="1800" dirty="0">
                <a:latin typeface="Calibri" panose="020F0502020204030204" pitchFamily="34" charset="0"/>
                <a:ea typeface="Times New Roman" panose="02020603050405020304" pitchFamily="18" charset="0"/>
                <a:cs typeface="Arial" panose="020B0604020202020204" pitchFamily="34" charset="0"/>
              </a:rPr>
            </a:br>
            <a:r>
              <a:rPr lang="ar-DZ" sz="2800" dirty="0">
                <a:latin typeface="Calibri" panose="020F0502020204030204" pitchFamily="34" charset="0"/>
                <a:ea typeface="Times New Roman" panose="02020603050405020304" pitchFamily="18" charset="0"/>
                <a:cs typeface="Arial" panose="020B0604020202020204" pitchFamily="34" charset="0"/>
              </a:rPr>
              <a:t>8 ـ  التدريب والتكوين :يتطلب التغيير تطوير المهارات الفردية للذين يشملهم التغيير حتى تكون لهم القدرة  على  التعامل مع تحديات الوضع الجديد ،</a:t>
            </a:r>
            <a:r>
              <a:rPr lang="en-US" sz="1800" dirty="0">
                <a:latin typeface="Calibri" panose="020F0502020204030204" pitchFamily="34" charset="0"/>
                <a:ea typeface="Times New Roman" panose="02020603050405020304" pitchFamily="18" charset="0"/>
                <a:cs typeface="Arial" panose="020B0604020202020204" pitchFamily="34" charset="0"/>
              </a:rPr>
              <a:t/>
            </a:r>
            <a:br>
              <a:rPr lang="en-US" sz="1800" dirty="0">
                <a:latin typeface="Calibri" panose="020F0502020204030204" pitchFamily="34" charset="0"/>
                <a:ea typeface="Times New Roman" panose="02020603050405020304" pitchFamily="18" charset="0"/>
                <a:cs typeface="Arial" panose="020B0604020202020204" pitchFamily="34" charset="0"/>
              </a:rPr>
            </a:br>
            <a:r>
              <a:rPr lang="ar-DZ" sz="2800" dirty="0">
                <a:latin typeface="Calibri" panose="020F0502020204030204" pitchFamily="34" charset="0"/>
                <a:ea typeface="Times New Roman" panose="02020603050405020304" pitchFamily="18" charset="0"/>
                <a:cs typeface="Arial" panose="020B0604020202020204" pitchFamily="34" charset="0"/>
              </a:rPr>
              <a:t>9 ـ  توفر الموارد البشرية والمالية والتقنية التي تهيئ للتغيير المناخ وتدفع به إلى</a:t>
            </a:r>
            <a:r>
              <a:rPr lang="en-US" sz="1800" dirty="0">
                <a:latin typeface="Calibri" panose="020F0502020204030204" pitchFamily="34" charset="0"/>
                <a:ea typeface="Times New Roman" panose="02020603050405020304" pitchFamily="18" charset="0"/>
                <a:cs typeface="Arial" panose="020B0604020202020204" pitchFamily="34" charset="0"/>
              </a:rPr>
              <a:t/>
            </a:r>
            <a:br>
              <a:rPr lang="en-US" sz="1800" dirty="0">
                <a:latin typeface="Calibri" panose="020F0502020204030204" pitchFamily="34" charset="0"/>
                <a:ea typeface="Times New Roman" panose="02020603050405020304" pitchFamily="18" charset="0"/>
                <a:cs typeface="Arial" panose="020B0604020202020204" pitchFamily="34" charset="0"/>
              </a:rPr>
            </a:br>
            <a:r>
              <a:rPr lang="ar-DZ" sz="2800" dirty="0">
                <a:latin typeface="Calibri" panose="020F0502020204030204" pitchFamily="34" charset="0"/>
                <a:ea typeface="Times New Roman" panose="02020603050405020304" pitchFamily="18" charset="0"/>
                <a:cs typeface="Arial" panose="020B0604020202020204" pitchFamily="34" charset="0"/>
              </a:rPr>
              <a:t> بلوغ أهدافه </a:t>
            </a:r>
            <a:r>
              <a:rPr lang="en-US" sz="1800" dirty="0">
                <a:latin typeface="Calibri" panose="020F0502020204030204" pitchFamily="34" charset="0"/>
                <a:ea typeface="Times New Roman" panose="02020603050405020304" pitchFamily="18" charset="0"/>
                <a:cs typeface="Arial" panose="020B0604020202020204" pitchFamily="34" charset="0"/>
              </a:rPr>
              <a:t/>
            </a:r>
            <a:br>
              <a:rPr lang="en-US" sz="1800" dirty="0">
                <a:latin typeface="Calibri" panose="020F0502020204030204" pitchFamily="34" charset="0"/>
                <a:ea typeface="Times New Roman" panose="02020603050405020304" pitchFamily="18" charset="0"/>
                <a:cs typeface="Arial" panose="020B0604020202020204" pitchFamily="34" charset="0"/>
              </a:rPr>
            </a:br>
            <a:r>
              <a:rPr lang="ar-DZ" sz="2800" dirty="0">
                <a:latin typeface="Calibri" panose="020F0502020204030204" pitchFamily="34" charset="0"/>
                <a:ea typeface="Times New Roman" panose="02020603050405020304" pitchFamily="18" charset="0"/>
                <a:cs typeface="Arial" panose="020B0604020202020204" pitchFamily="34" charset="0"/>
              </a:rPr>
              <a:t>10 ـ الاتصال :تعتبر قناة الاتصال مع العاملين في المنظمة من الوسائل المهمة في عملية التغيير لأنها توضح ما هو مبهم وتجيب عن كثير من التساؤلات لدى الأفراد.</a:t>
            </a:r>
            <a:r>
              <a:rPr lang="en-US" sz="1800" dirty="0">
                <a:latin typeface="Calibri" panose="020F0502020204030204" pitchFamily="34" charset="0"/>
                <a:ea typeface="Times New Roman" panose="02020603050405020304" pitchFamily="18" charset="0"/>
                <a:cs typeface="Arial" panose="020B0604020202020204" pitchFamily="34" charset="0"/>
              </a:rPr>
              <a:t/>
            </a:r>
            <a:br>
              <a:rPr lang="en-US" sz="1800" dirty="0">
                <a:latin typeface="Calibri" panose="020F0502020204030204" pitchFamily="34" charset="0"/>
                <a:ea typeface="Times New Roman" panose="02020603050405020304" pitchFamily="18" charset="0"/>
                <a:cs typeface="Arial" panose="020B0604020202020204" pitchFamily="34" charset="0"/>
              </a:rPr>
            </a:br>
            <a:r>
              <a:rPr lang="ar-DZ" sz="2800" dirty="0">
                <a:latin typeface="Calibri" panose="020F0502020204030204" pitchFamily="34" charset="0"/>
                <a:ea typeface="Times New Roman" panose="02020603050405020304" pitchFamily="18" charset="0"/>
                <a:cs typeface="Arial" panose="020B0604020202020204" pitchFamily="34" charset="0"/>
              </a:rPr>
              <a:t>غياب عامل أو أكثر من العوامل المذكورة سابقا سوف يؤثر سلبا ويؤدي إلى عدم نجاح التغيير . </a:t>
            </a:r>
            <a:r>
              <a:rPr lang="en-US" sz="1800" dirty="0">
                <a:latin typeface="Calibri" panose="020F0502020204030204" pitchFamily="34" charset="0"/>
                <a:ea typeface="Times New Roman" panose="02020603050405020304" pitchFamily="18" charset="0"/>
                <a:cs typeface="Arial" panose="020B0604020202020204" pitchFamily="34" charset="0"/>
              </a:rPr>
              <a:t/>
            </a:r>
            <a:br>
              <a:rPr lang="en-US" sz="1800" dirty="0">
                <a:latin typeface="Calibri" panose="020F0502020204030204" pitchFamily="34" charset="0"/>
                <a:ea typeface="Times New Roman" panose="02020603050405020304" pitchFamily="18" charset="0"/>
                <a:cs typeface="Arial" panose="020B0604020202020204" pitchFamily="34" charset="0"/>
              </a:rPr>
            </a:br>
            <a:endParaRPr lang="en-US" sz="6600" dirty="0"/>
          </a:p>
        </p:txBody>
      </p:sp>
    </p:spTree>
    <p:extLst>
      <p:ext uri="{BB962C8B-B14F-4D97-AF65-F5344CB8AC3E}">
        <p14:creationId xmlns:p14="http://schemas.microsoft.com/office/powerpoint/2010/main" val="19397610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9346" y="207818"/>
            <a:ext cx="5652654" cy="6483927"/>
          </a:xfrm>
        </p:spPr>
        <p:txBody>
          <a:bodyPr>
            <a:noAutofit/>
          </a:bodyPr>
          <a:lstStyle/>
          <a:p>
            <a:pPr lvl="0" algn="r" rtl="1">
              <a:lnSpc>
                <a:spcPct val="115000"/>
              </a:lnSpc>
              <a:spcBef>
                <a:spcPts val="0"/>
              </a:spcBef>
              <a:spcAft>
                <a:spcPts val="1000"/>
              </a:spcAft>
            </a:pPr>
            <a:r>
              <a:rPr lang="ar-IQ" sz="2400" dirty="0" smtClean="0">
                <a:latin typeface="Calibri" panose="020F0502020204030204" pitchFamily="34" charset="0"/>
                <a:ea typeface="Times New Roman" panose="02020603050405020304" pitchFamily="18" charset="0"/>
                <a:cs typeface="Arial" panose="020B0604020202020204" pitchFamily="34" charset="0"/>
              </a:rPr>
              <a:t>وصايا للتعامل مع المؤيدين للتغير  </a:t>
            </a:r>
            <a:br>
              <a:rPr lang="ar-IQ" sz="2400" dirty="0" smtClean="0">
                <a:latin typeface="Calibri" panose="020F0502020204030204" pitchFamily="34" charset="0"/>
                <a:ea typeface="Times New Roman" panose="02020603050405020304" pitchFamily="18" charset="0"/>
                <a:cs typeface="Arial" panose="020B0604020202020204" pitchFamily="34" charset="0"/>
              </a:rPr>
            </a:br>
            <a:r>
              <a:rPr lang="ar-IQ" sz="2400" dirty="0" smtClean="0">
                <a:latin typeface="Calibri" panose="020F0502020204030204" pitchFamily="34" charset="0"/>
                <a:ea typeface="Times New Roman" panose="02020603050405020304" pitchFamily="18" charset="0"/>
                <a:cs typeface="Arial" panose="020B0604020202020204" pitchFamily="34" charset="0"/>
              </a:rPr>
              <a:t>- </a:t>
            </a:r>
            <a:r>
              <a:rPr lang="ar-IQ" sz="2400" dirty="0">
                <a:latin typeface="Calibri" panose="020F0502020204030204" pitchFamily="34" charset="0"/>
                <a:ea typeface="Times New Roman" panose="02020603050405020304" pitchFamily="18" charset="0"/>
                <a:cs typeface="Arial" panose="020B0604020202020204" pitchFamily="34" charset="0"/>
              </a:rPr>
              <a:t>كن قريباً من المؤيدين ، واحرص علي تقوية العلاقة معهم </a:t>
            </a:r>
            <a:r>
              <a:rPr lang="en-US" sz="2400" dirty="0" smtClean="0">
                <a:latin typeface="Calibri" panose="020F0502020204030204" pitchFamily="34" charset="0"/>
                <a:ea typeface="Times New Roman" panose="02020603050405020304" pitchFamily="18" charset="0"/>
                <a:cs typeface="Arial" panose="020B0604020202020204" pitchFamily="34" charset="0"/>
              </a:rPr>
              <a:t> </a:t>
            </a:r>
            <a:r>
              <a:rPr lang="ar-IQ" sz="2400" dirty="0" smtClean="0">
                <a:latin typeface="Calibri" panose="020F0502020204030204" pitchFamily="34" charset="0"/>
                <a:ea typeface="Times New Roman" panose="02020603050405020304" pitchFamily="18" charset="0"/>
                <a:cs typeface="Arial" panose="020B0604020202020204" pitchFamily="34" charset="0"/>
              </a:rPr>
              <a:t>.</a:t>
            </a:r>
            <a:r>
              <a:rPr lang="ar-IQ" sz="2400" dirty="0">
                <a:latin typeface="Calibri" panose="020F0502020204030204" pitchFamily="34" charset="0"/>
                <a:ea typeface="Times New Roman" panose="02020603050405020304" pitchFamily="18" charset="0"/>
                <a:cs typeface="Arial" panose="020B0604020202020204" pitchFamily="34" charset="0"/>
              </a:rPr>
              <a:t/>
            </a:r>
            <a:br>
              <a:rPr lang="ar-IQ" sz="2400" dirty="0">
                <a:latin typeface="Calibri" panose="020F0502020204030204" pitchFamily="34" charset="0"/>
                <a:ea typeface="Times New Roman" panose="02020603050405020304" pitchFamily="18" charset="0"/>
                <a:cs typeface="Arial" panose="020B0604020202020204" pitchFamily="34" charset="0"/>
              </a:rPr>
            </a:br>
            <a:r>
              <a:rPr lang="ar-IQ" sz="2400" dirty="0">
                <a:latin typeface="Calibri" panose="020F0502020204030204" pitchFamily="34" charset="0"/>
                <a:ea typeface="Times New Roman" panose="02020603050405020304" pitchFamily="18" charset="0"/>
                <a:cs typeface="Arial" panose="020B0604020202020204" pitchFamily="34" charset="0"/>
              </a:rPr>
              <a:t>2-أحسن التعامل مع المؤيدين وذلك بالابتسامة والاحترام والتقدير </a:t>
            </a:r>
            <a:r>
              <a:rPr lang="en-US" sz="2400" dirty="0" smtClean="0">
                <a:latin typeface="Calibri" panose="020F0502020204030204" pitchFamily="34" charset="0"/>
                <a:ea typeface="Times New Roman" panose="02020603050405020304" pitchFamily="18" charset="0"/>
                <a:cs typeface="Arial" panose="020B0604020202020204" pitchFamily="34" charset="0"/>
              </a:rPr>
              <a:t/>
            </a:r>
            <a:br>
              <a:rPr lang="en-US" sz="2400" dirty="0" smtClean="0">
                <a:latin typeface="Calibri" panose="020F0502020204030204" pitchFamily="34" charset="0"/>
                <a:ea typeface="Times New Roman" panose="02020603050405020304" pitchFamily="18" charset="0"/>
                <a:cs typeface="Arial" panose="020B0604020202020204" pitchFamily="34" charset="0"/>
              </a:rPr>
            </a:br>
            <a:r>
              <a:rPr lang="en-US" sz="2400" dirty="0" smtClean="0">
                <a:latin typeface="Calibri" panose="020F0502020204030204" pitchFamily="34" charset="0"/>
                <a:ea typeface="Times New Roman" panose="02020603050405020304" pitchFamily="18" charset="0"/>
                <a:cs typeface="Arial" panose="020B0604020202020204" pitchFamily="34" charset="0"/>
              </a:rPr>
              <a:t> </a:t>
            </a:r>
            <a:r>
              <a:rPr lang="ar-IQ" sz="2400" dirty="0" smtClean="0">
                <a:latin typeface="Calibri" panose="020F0502020204030204" pitchFamily="34" charset="0"/>
                <a:ea typeface="Times New Roman" panose="02020603050405020304" pitchFamily="18" charset="0"/>
                <a:cs typeface="Arial" panose="020B0604020202020204" pitchFamily="34" charset="0"/>
              </a:rPr>
              <a:t>3- </a:t>
            </a:r>
            <a:r>
              <a:rPr lang="ar-IQ" sz="2400" dirty="0">
                <a:latin typeface="Calibri" panose="020F0502020204030204" pitchFamily="34" charset="0"/>
                <a:ea typeface="Times New Roman" panose="02020603050405020304" pitchFamily="18" charset="0"/>
                <a:cs typeface="Arial" panose="020B0604020202020204" pitchFamily="34" charset="0"/>
              </a:rPr>
              <a:t>زود المؤيدين بالمعلومات المتعلقة بالعملية </a:t>
            </a:r>
            <a:r>
              <a:rPr lang="en-US" sz="2400" dirty="0" smtClean="0">
                <a:latin typeface="Calibri" panose="020F0502020204030204" pitchFamily="34" charset="0"/>
                <a:ea typeface="Times New Roman" panose="02020603050405020304" pitchFamily="18" charset="0"/>
                <a:cs typeface="Arial" panose="020B0604020202020204" pitchFamily="34" charset="0"/>
              </a:rPr>
              <a:t> </a:t>
            </a:r>
            <a:br>
              <a:rPr lang="en-US" sz="2400" dirty="0" smtClean="0">
                <a:latin typeface="Calibri" panose="020F0502020204030204" pitchFamily="34" charset="0"/>
                <a:ea typeface="Times New Roman" panose="02020603050405020304" pitchFamily="18" charset="0"/>
                <a:cs typeface="Arial" panose="020B0604020202020204" pitchFamily="34" charset="0"/>
              </a:rPr>
            </a:br>
            <a:r>
              <a:rPr lang="ar-IQ" sz="2400" dirty="0" smtClean="0">
                <a:latin typeface="Calibri" panose="020F0502020204030204" pitchFamily="34" charset="0"/>
                <a:ea typeface="Times New Roman" panose="02020603050405020304" pitchFamily="18" charset="0"/>
                <a:cs typeface="Arial" panose="020B0604020202020204" pitchFamily="34" charset="0"/>
              </a:rPr>
              <a:t>4- </a:t>
            </a:r>
            <a:r>
              <a:rPr lang="ar-IQ" sz="2400" dirty="0">
                <a:latin typeface="Calibri" panose="020F0502020204030204" pitchFamily="34" charset="0"/>
                <a:ea typeface="Times New Roman" panose="02020603050405020304" pitchFamily="18" charset="0"/>
                <a:cs typeface="Arial" panose="020B0604020202020204" pitchFamily="34" charset="0"/>
              </a:rPr>
              <a:t>أرسم لكل مؤيد دوراً يلعبه في العملية التغييرية </a:t>
            </a:r>
            <a:r>
              <a:rPr lang="en-US" sz="2400" dirty="0" smtClean="0">
                <a:latin typeface="Calibri" panose="020F0502020204030204" pitchFamily="34" charset="0"/>
                <a:ea typeface="Times New Roman" panose="02020603050405020304" pitchFamily="18" charset="0"/>
                <a:cs typeface="Arial" panose="020B0604020202020204" pitchFamily="34" charset="0"/>
              </a:rPr>
              <a:t/>
            </a:r>
            <a:br>
              <a:rPr lang="en-US" sz="2400" dirty="0" smtClean="0">
                <a:latin typeface="Calibri" panose="020F0502020204030204" pitchFamily="34" charset="0"/>
                <a:ea typeface="Times New Roman" panose="02020603050405020304" pitchFamily="18" charset="0"/>
                <a:cs typeface="Arial" panose="020B0604020202020204" pitchFamily="34" charset="0"/>
              </a:rPr>
            </a:br>
            <a:r>
              <a:rPr lang="en-US" sz="2400" dirty="0" smtClean="0">
                <a:latin typeface="Calibri" panose="020F0502020204030204" pitchFamily="34" charset="0"/>
                <a:ea typeface="Times New Roman" panose="02020603050405020304" pitchFamily="18" charset="0"/>
                <a:cs typeface="Arial" panose="020B0604020202020204" pitchFamily="34" charset="0"/>
              </a:rPr>
              <a:t> </a:t>
            </a:r>
            <a:r>
              <a:rPr lang="ar-IQ" sz="2400" dirty="0" smtClean="0">
                <a:latin typeface="Calibri" panose="020F0502020204030204" pitchFamily="34" charset="0"/>
                <a:ea typeface="Times New Roman" panose="02020603050405020304" pitchFamily="18" charset="0"/>
                <a:cs typeface="Arial" panose="020B0604020202020204" pitchFamily="34" charset="0"/>
              </a:rPr>
              <a:t>5-كن </a:t>
            </a:r>
            <a:r>
              <a:rPr lang="ar-IQ" sz="2400" dirty="0">
                <a:latin typeface="Calibri" panose="020F0502020204030204" pitchFamily="34" charset="0"/>
                <a:ea typeface="Times New Roman" panose="02020603050405020304" pitchFamily="18" charset="0"/>
                <a:cs typeface="Arial" panose="020B0604020202020204" pitchFamily="34" charset="0"/>
              </a:rPr>
              <a:t>يقظاً منتبهاً </a:t>
            </a:r>
            <a:r>
              <a:rPr lang="ar-IQ" sz="2400" dirty="0" smtClean="0">
                <a:latin typeface="Calibri" panose="020F0502020204030204" pitchFamily="34" charset="0"/>
                <a:ea typeface="Times New Roman" panose="02020603050405020304" pitchFamily="18" charset="0"/>
                <a:cs typeface="Arial" panose="020B0604020202020204" pitchFamily="34" charset="0"/>
              </a:rPr>
              <a:t>،</a:t>
            </a:r>
            <a:r>
              <a:rPr lang="ar-IQ" sz="2400" dirty="0">
                <a:latin typeface="Calibri" panose="020F0502020204030204" pitchFamily="34" charset="0"/>
                <a:ea typeface="Times New Roman" panose="02020603050405020304" pitchFamily="18" charset="0"/>
                <a:cs typeface="Arial" panose="020B0604020202020204" pitchFamily="34" charset="0"/>
              </a:rPr>
              <a:t/>
            </a:r>
            <a:br>
              <a:rPr lang="ar-IQ" sz="2400" dirty="0">
                <a:latin typeface="Calibri" panose="020F0502020204030204" pitchFamily="34" charset="0"/>
                <a:ea typeface="Times New Roman" panose="02020603050405020304" pitchFamily="18" charset="0"/>
                <a:cs typeface="Arial" panose="020B0604020202020204" pitchFamily="34" charset="0"/>
              </a:rPr>
            </a:br>
            <a:r>
              <a:rPr lang="ar-IQ" sz="2400" dirty="0">
                <a:latin typeface="Calibri" panose="020F0502020204030204" pitchFamily="34" charset="0"/>
                <a:ea typeface="Times New Roman" panose="02020603050405020304" pitchFamily="18" charset="0"/>
                <a:cs typeface="Arial" panose="020B0604020202020204" pitchFamily="34" charset="0"/>
              </a:rPr>
              <a:t>6-أشرك المؤيدين في الحوار والنقاش ، وأكثر من مشاورتهم فيما يتعلق بالعملية التغييرية </a:t>
            </a:r>
            <a:r>
              <a:rPr lang="en-US" sz="2400" dirty="0" smtClean="0">
                <a:latin typeface="Calibri" panose="020F0502020204030204" pitchFamily="34" charset="0"/>
                <a:ea typeface="Times New Roman" panose="02020603050405020304" pitchFamily="18" charset="0"/>
                <a:cs typeface="Arial" panose="020B0604020202020204" pitchFamily="34" charset="0"/>
              </a:rPr>
              <a:t>.</a:t>
            </a:r>
            <a:r>
              <a:rPr lang="ar-IQ" sz="2400" dirty="0">
                <a:latin typeface="Calibri" panose="020F0502020204030204" pitchFamily="34" charset="0"/>
                <a:ea typeface="Times New Roman" panose="02020603050405020304" pitchFamily="18" charset="0"/>
                <a:cs typeface="Arial" panose="020B0604020202020204" pitchFamily="34" charset="0"/>
              </a:rPr>
              <a:t/>
            </a:r>
            <a:br>
              <a:rPr lang="ar-IQ" sz="2400" dirty="0">
                <a:latin typeface="Calibri" panose="020F0502020204030204" pitchFamily="34" charset="0"/>
                <a:ea typeface="Times New Roman" panose="02020603050405020304" pitchFamily="18" charset="0"/>
                <a:cs typeface="Arial" panose="020B0604020202020204" pitchFamily="34" charset="0"/>
              </a:rPr>
            </a:br>
            <a:r>
              <a:rPr lang="ar-IQ" sz="2400" dirty="0">
                <a:latin typeface="Calibri" panose="020F0502020204030204" pitchFamily="34" charset="0"/>
                <a:ea typeface="Times New Roman" panose="02020603050405020304" pitchFamily="18" charset="0"/>
                <a:cs typeface="Arial" panose="020B0604020202020204" pitchFamily="34" charset="0"/>
              </a:rPr>
              <a:t>7-احرص علي توسيع مدارك المؤيدين ، وتوعيتهم بأساليب المقاومة وحيلها والا عيبها </a:t>
            </a:r>
            <a:r>
              <a:rPr lang="en-US" sz="2400" dirty="0" smtClean="0">
                <a:latin typeface="Calibri" panose="020F0502020204030204" pitchFamily="34" charset="0"/>
                <a:ea typeface="Times New Roman" panose="02020603050405020304" pitchFamily="18" charset="0"/>
                <a:cs typeface="Arial" panose="020B0604020202020204" pitchFamily="34" charset="0"/>
              </a:rPr>
              <a:t>.</a:t>
            </a:r>
            <a:r>
              <a:rPr lang="ar-IQ" sz="2400" dirty="0">
                <a:latin typeface="Calibri" panose="020F0502020204030204" pitchFamily="34" charset="0"/>
                <a:ea typeface="Times New Roman" panose="02020603050405020304" pitchFamily="18" charset="0"/>
                <a:cs typeface="Arial" panose="020B0604020202020204" pitchFamily="34" charset="0"/>
              </a:rPr>
              <a:t/>
            </a:r>
            <a:br>
              <a:rPr lang="ar-IQ" sz="2400" dirty="0">
                <a:latin typeface="Calibri" panose="020F0502020204030204" pitchFamily="34" charset="0"/>
                <a:ea typeface="Times New Roman" panose="02020603050405020304" pitchFamily="18" charset="0"/>
                <a:cs typeface="Arial" panose="020B0604020202020204" pitchFamily="34" charset="0"/>
              </a:rPr>
            </a:br>
            <a:r>
              <a:rPr lang="ar-IQ" sz="2400" dirty="0">
                <a:latin typeface="Calibri" panose="020F0502020204030204" pitchFamily="34" charset="0"/>
                <a:ea typeface="Times New Roman" panose="02020603050405020304" pitchFamily="18" charset="0"/>
                <a:cs typeface="Arial" panose="020B0604020202020204" pitchFamily="34" charset="0"/>
              </a:rPr>
              <a:t>8-حفز المؤيدين واشعل حماسهم للتغيير بين الفينة والأخرى، فكما أن القناعة تتغير كذلك الحماسة لا تبقي علي حال واحد </a:t>
            </a:r>
            <a:r>
              <a:rPr lang="en-US" sz="2400" dirty="0">
                <a:latin typeface="Calibri" panose="020F0502020204030204" pitchFamily="34" charset="0"/>
                <a:ea typeface="Times New Roman" panose="02020603050405020304" pitchFamily="18" charset="0"/>
                <a:cs typeface="Arial" panose="020B0604020202020204" pitchFamily="34" charset="0"/>
              </a:rPr>
              <a:t>.</a:t>
            </a:r>
            <a:r>
              <a:rPr lang="ar-IQ" sz="2400" dirty="0">
                <a:latin typeface="Calibri" panose="020F0502020204030204" pitchFamily="34" charset="0"/>
                <a:ea typeface="Times New Roman" panose="02020603050405020304" pitchFamily="18" charset="0"/>
                <a:cs typeface="Arial" panose="020B0604020202020204" pitchFamily="34" charset="0"/>
              </a:rPr>
              <a:t/>
            </a:r>
            <a:br>
              <a:rPr lang="ar-IQ" sz="2400" dirty="0">
                <a:latin typeface="Calibri" panose="020F0502020204030204" pitchFamily="34" charset="0"/>
                <a:ea typeface="Times New Roman" panose="02020603050405020304" pitchFamily="18" charset="0"/>
                <a:cs typeface="Arial" panose="020B0604020202020204" pitchFamily="34" charset="0"/>
              </a:rPr>
            </a:br>
            <a:r>
              <a:rPr lang="ar-IQ" sz="2400" dirty="0">
                <a:latin typeface="Calibri" panose="020F0502020204030204" pitchFamily="34" charset="0"/>
                <a:ea typeface="Times New Roman" panose="02020603050405020304" pitchFamily="18" charset="0"/>
                <a:cs typeface="Arial" panose="020B0604020202020204" pitchFamily="34" charset="0"/>
              </a:rPr>
              <a:t>9-كن قدوة للمؤيدين </a:t>
            </a:r>
            <a:endParaRPr lang="en-US" sz="4000" dirty="0"/>
          </a:p>
        </p:txBody>
      </p:sp>
      <p:sp>
        <p:nvSpPr>
          <p:cNvPr id="3" name="Rectangle 2"/>
          <p:cNvSpPr/>
          <p:nvPr/>
        </p:nvSpPr>
        <p:spPr>
          <a:xfrm>
            <a:off x="138546" y="0"/>
            <a:ext cx="6400800" cy="6740307"/>
          </a:xfrm>
          <a:prstGeom prst="rect">
            <a:avLst/>
          </a:prstGeom>
        </p:spPr>
        <p:txBody>
          <a:bodyPr wrap="square">
            <a:spAutoFit/>
          </a:bodyPr>
          <a:lstStyle/>
          <a:p>
            <a:pPr algn="r" rtl="1"/>
            <a:r>
              <a:rPr lang="en-US" sz="2400" cap="all" dirty="0" smtClean="0">
                <a:ln w="3175" cmpd="sng">
                  <a:noFill/>
                </a:ln>
                <a:solidFill>
                  <a:prstClr val="white"/>
                </a:solidFill>
                <a:latin typeface="Calibri" panose="020F0502020204030204" pitchFamily="34" charset="0"/>
                <a:ea typeface="Times New Roman" panose="02020603050405020304" pitchFamily="18" charset="0"/>
              </a:rPr>
              <a:t>10</a:t>
            </a:r>
            <a:r>
              <a:rPr lang="ar-IQ" sz="2400" cap="all" dirty="0" smtClean="0">
                <a:ln w="3175" cmpd="sng">
                  <a:noFill/>
                </a:ln>
                <a:solidFill>
                  <a:prstClr val="white"/>
                </a:solidFill>
                <a:latin typeface="Calibri" panose="020F0502020204030204" pitchFamily="34" charset="0"/>
                <a:ea typeface="Times New Roman" panose="02020603050405020304" pitchFamily="18" charset="0"/>
              </a:rPr>
              <a:t>-زود </a:t>
            </a:r>
            <a:r>
              <a:rPr lang="ar-IQ" sz="2400" cap="all" dirty="0">
                <a:ln w="3175" cmpd="sng">
                  <a:noFill/>
                </a:ln>
                <a:solidFill>
                  <a:prstClr val="white"/>
                </a:solidFill>
                <a:latin typeface="Calibri" panose="020F0502020204030204" pitchFamily="34" charset="0"/>
                <a:ea typeface="Times New Roman" panose="02020603050405020304" pitchFamily="18" charset="0"/>
              </a:rPr>
              <a:t>المؤيدين بالحجج والبراهين والأدلة المؤيدة للتغيير </a:t>
            </a:r>
            <a:r>
              <a:rPr lang="en-US" sz="2400" cap="all" dirty="0">
                <a:ln w="3175" cmpd="sng">
                  <a:noFill/>
                </a:ln>
                <a:solidFill>
                  <a:prstClr val="white"/>
                </a:solidFill>
                <a:latin typeface="Calibri" panose="020F0502020204030204" pitchFamily="34" charset="0"/>
                <a:ea typeface="Times New Roman" panose="02020603050405020304" pitchFamily="18" charset="0"/>
                <a:cs typeface="Arial" panose="020B0604020202020204" pitchFamily="34" charset="0"/>
              </a:rPr>
              <a:t/>
            </a:r>
            <a:br>
              <a:rPr lang="en-US" sz="2400" cap="all" dirty="0">
                <a:ln w="3175" cmpd="sng">
                  <a:noFill/>
                </a:ln>
                <a:solidFill>
                  <a:prstClr val="white"/>
                </a:solidFill>
                <a:latin typeface="Calibri" panose="020F0502020204030204" pitchFamily="34" charset="0"/>
                <a:ea typeface="Times New Roman" panose="02020603050405020304" pitchFamily="18" charset="0"/>
                <a:cs typeface="Arial" panose="020B0604020202020204" pitchFamily="34" charset="0"/>
              </a:rPr>
            </a:br>
            <a:r>
              <a:rPr lang="en-US" sz="2400" cap="all" dirty="0">
                <a:ln w="3175" cmpd="sng">
                  <a:noFill/>
                </a:ln>
                <a:solidFill>
                  <a:prstClr val="white"/>
                </a:solidFill>
                <a:latin typeface="Calibri" panose="020F0502020204030204" pitchFamily="34" charset="0"/>
                <a:ea typeface="Times New Roman" panose="02020603050405020304" pitchFamily="18" charset="0"/>
                <a:cs typeface="Arial" panose="020B0604020202020204" pitchFamily="34" charset="0"/>
              </a:rPr>
              <a:t> </a:t>
            </a:r>
            <a:r>
              <a:rPr lang="ar-IQ" sz="2400" cap="all" dirty="0" smtClean="0">
                <a:ln w="3175" cmpd="sng">
                  <a:noFill/>
                </a:ln>
                <a:solidFill>
                  <a:prstClr val="white"/>
                </a:solidFill>
                <a:latin typeface="Calibri" panose="020F0502020204030204" pitchFamily="34" charset="0"/>
                <a:ea typeface="Times New Roman" panose="02020603050405020304" pitchFamily="18" charset="0"/>
              </a:rPr>
              <a:t>11-أدفع </a:t>
            </a:r>
            <a:r>
              <a:rPr lang="ar-IQ" sz="2400" cap="all" dirty="0">
                <a:ln w="3175" cmpd="sng">
                  <a:noFill/>
                </a:ln>
                <a:solidFill>
                  <a:prstClr val="white"/>
                </a:solidFill>
                <a:latin typeface="Calibri" panose="020F0502020204030204" pitchFamily="34" charset="0"/>
                <a:ea typeface="Times New Roman" panose="02020603050405020304" pitchFamily="18" charset="0"/>
              </a:rPr>
              <a:t>المؤيدين ( بعضهم أو جميعهم) للوقوف أمام عناصر المقاومة </a:t>
            </a:r>
            <a:r>
              <a:rPr lang="en-US" sz="2400" cap="all" dirty="0">
                <a:ln w="3175" cmpd="sng">
                  <a:noFill/>
                </a:ln>
                <a:solidFill>
                  <a:prstClr val="white"/>
                </a:solidFill>
                <a:latin typeface="Calibri" panose="020F0502020204030204" pitchFamily="34" charset="0"/>
                <a:ea typeface="Times New Roman" panose="02020603050405020304" pitchFamily="18" charset="0"/>
                <a:cs typeface="Arial" panose="020B0604020202020204" pitchFamily="34" charset="0"/>
              </a:rPr>
              <a:t> </a:t>
            </a:r>
            <a:r>
              <a:rPr lang="ar-IQ" sz="2400" cap="all" dirty="0">
                <a:ln w="3175" cmpd="sng">
                  <a:noFill/>
                </a:ln>
                <a:solidFill>
                  <a:prstClr val="white"/>
                </a:solidFill>
                <a:latin typeface="Calibri" panose="020F0502020204030204" pitchFamily="34" charset="0"/>
                <a:ea typeface="Times New Roman" panose="02020603050405020304" pitchFamily="18" charset="0"/>
              </a:rPr>
              <a:t/>
            </a:r>
            <a:br>
              <a:rPr lang="ar-IQ" sz="2400" cap="all" dirty="0">
                <a:ln w="3175" cmpd="sng">
                  <a:noFill/>
                </a:ln>
                <a:solidFill>
                  <a:prstClr val="white"/>
                </a:solidFill>
                <a:latin typeface="Calibri" panose="020F0502020204030204" pitchFamily="34" charset="0"/>
                <a:ea typeface="Times New Roman" panose="02020603050405020304" pitchFamily="18" charset="0"/>
              </a:rPr>
            </a:br>
            <a:r>
              <a:rPr lang="ar-IQ" sz="2400" cap="all" dirty="0">
                <a:ln w="3175" cmpd="sng">
                  <a:noFill/>
                </a:ln>
                <a:solidFill>
                  <a:prstClr val="white"/>
                </a:solidFill>
                <a:latin typeface="Calibri" panose="020F0502020204030204" pitchFamily="34" charset="0"/>
                <a:ea typeface="Times New Roman" panose="02020603050405020304" pitchFamily="18" charset="0"/>
              </a:rPr>
              <a:t>12-أحذر إهمال آراء ومقترحات المؤيدين </a:t>
            </a:r>
            <a:r>
              <a:rPr lang="ar-IQ" sz="2400" cap="all" dirty="0" smtClean="0">
                <a:ln w="3175" cmpd="sng">
                  <a:noFill/>
                </a:ln>
                <a:solidFill>
                  <a:prstClr val="white"/>
                </a:solidFill>
                <a:latin typeface="Calibri" panose="020F0502020204030204" pitchFamily="34" charset="0"/>
                <a:ea typeface="Times New Roman" panose="02020603050405020304" pitchFamily="18" charset="0"/>
              </a:rPr>
              <a:t> </a:t>
            </a:r>
            <a:r>
              <a:rPr lang="en-US" sz="2400" cap="all" dirty="0" smtClean="0">
                <a:ln w="3175" cmpd="sng">
                  <a:noFill/>
                </a:ln>
                <a:solidFill>
                  <a:prstClr val="white"/>
                </a:solidFill>
                <a:latin typeface="Calibri" panose="020F0502020204030204" pitchFamily="34" charset="0"/>
                <a:ea typeface="Times New Roman" panose="02020603050405020304" pitchFamily="18" charset="0"/>
                <a:cs typeface="Arial" panose="020B0604020202020204" pitchFamily="34" charset="0"/>
              </a:rPr>
              <a:t> </a:t>
            </a:r>
            <a:r>
              <a:rPr lang="en-US" sz="2400" cap="all" dirty="0">
                <a:ln w="3175" cmpd="sng">
                  <a:noFill/>
                </a:ln>
                <a:solidFill>
                  <a:prstClr val="white"/>
                </a:solidFill>
                <a:latin typeface="Calibri" panose="020F0502020204030204" pitchFamily="34" charset="0"/>
                <a:ea typeface="Times New Roman" panose="02020603050405020304" pitchFamily="18" charset="0"/>
                <a:cs typeface="Arial" panose="020B0604020202020204" pitchFamily="34" charset="0"/>
              </a:rPr>
              <a:t>.</a:t>
            </a:r>
            <a:r>
              <a:rPr lang="ar-IQ" sz="2400" cap="all" dirty="0">
                <a:ln w="3175" cmpd="sng">
                  <a:noFill/>
                </a:ln>
                <a:solidFill>
                  <a:prstClr val="white"/>
                </a:solidFill>
                <a:latin typeface="Calibri" panose="020F0502020204030204" pitchFamily="34" charset="0"/>
                <a:ea typeface="Times New Roman" panose="02020603050405020304" pitchFamily="18" charset="0"/>
              </a:rPr>
              <a:t/>
            </a:r>
            <a:br>
              <a:rPr lang="ar-IQ" sz="2400" cap="all" dirty="0">
                <a:ln w="3175" cmpd="sng">
                  <a:noFill/>
                </a:ln>
                <a:solidFill>
                  <a:prstClr val="white"/>
                </a:solidFill>
                <a:latin typeface="Calibri" panose="020F0502020204030204" pitchFamily="34" charset="0"/>
                <a:ea typeface="Times New Roman" panose="02020603050405020304" pitchFamily="18" charset="0"/>
              </a:rPr>
            </a:br>
            <a:r>
              <a:rPr lang="ar-IQ" sz="2400" cap="all" dirty="0">
                <a:ln w="3175" cmpd="sng">
                  <a:noFill/>
                </a:ln>
                <a:solidFill>
                  <a:prstClr val="white"/>
                </a:solidFill>
                <a:latin typeface="Calibri" panose="020F0502020204030204" pitchFamily="34" charset="0"/>
                <a:ea typeface="Times New Roman" panose="02020603050405020304" pitchFamily="18" charset="0"/>
              </a:rPr>
              <a:t>13-قد الجماهير ولا تجعلها تقودك .</a:t>
            </a:r>
            <a:br>
              <a:rPr lang="ar-IQ" sz="2400" cap="all" dirty="0">
                <a:ln w="3175" cmpd="sng">
                  <a:noFill/>
                </a:ln>
                <a:solidFill>
                  <a:prstClr val="white"/>
                </a:solidFill>
                <a:latin typeface="Calibri" panose="020F0502020204030204" pitchFamily="34" charset="0"/>
                <a:ea typeface="Times New Roman" panose="02020603050405020304" pitchFamily="18" charset="0"/>
              </a:rPr>
            </a:br>
            <a:r>
              <a:rPr lang="ar-IQ" sz="2400" cap="all" dirty="0">
                <a:ln w="3175" cmpd="sng">
                  <a:noFill/>
                </a:ln>
                <a:solidFill>
                  <a:prstClr val="white"/>
                </a:solidFill>
                <a:latin typeface="Calibri" panose="020F0502020204030204" pitchFamily="34" charset="0"/>
                <a:ea typeface="Times New Roman" panose="02020603050405020304" pitchFamily="18" charset="0"/>
              </a:rPr>
              <a:t>14-خاطب المؤيدين علي قدر عقولهم ، واعلم أن المؤيدين أصناف اللون ، منهم من تقوده العاطفة ، ومنهم من يوجهه الهوي ، ومنهم من لا يسمع إلا للعقل والدليل ، ومنهم من يقبل التغيير إمعيه وتقليداً للآخرين ، ومنهم .. الخ.</a:t>
            </a:r>
            <a:br>
              <a:rPr lang="ar-IQ" sz="2400" cap="all" dirty="0">
                <a:ln w="3175" cmpd="sng">
                  <a:noFill/>
                </a:ln>
                <a:solidFill>
                  <a:prstClr val="white"/>
                </a:solidFill>
                <a:latin typeface="Calibri" panose="020F0502020204030204" pitchFamily="34" charset="0"/>
                <a:ea typeface="Times New Roman" panose="02020603050405020304" pitchFamily="18" charset="0"/>
              </a:rPr>
            </a:br>
            <a:r>
              <a:rPr lang="ar-IQ" sz="2400" cap="all" dirty="0">
                <a:ln w="3175" cmpd="sng">
                  <a:noFill/>
                </a:ln>
                <a:solidFill>
                  <a:prstClr val="white"/>
                </a:solidFill>
                <a:latin typeface="Calibri" panose="020F0502020204030204" pitchFamily="34" charset="0"/>
                <a:ea typeface="Times New Roman" panose="02020603050405020304" pitchFamily="18" charset="0"/>
              </a:rPr>
              <a:t>15-درب بعض المؤيدين علي بعض المهارات اللازمة </a:t>
            </a:r>
            <a:r>
              <a:rPr lang="ar-IQ" sz="2400" cap="all" dirty="0" err="1">
                <a:ln w="3175" cmpd="sng">
                  <a:noFill/>
                </a:ln>
                <a:solidFill>
                  <a:prstClr val="white"/>
                </a:solidFill>
                <a:latin typeface="Calibri" panose="020F0502020204030204" pitchFamily="34" charset="0"/>
                <a:ea typeface="Times New Roman" panose="02020603050405020304" pitchFamily="18" charset="0"/>
              </a:rPr>
              <a:t>لانجاح</a:t>
            </a:r>
            <a:r>
              <a:rPr lang="ar-IQ" sz="2400" cap="all" dirty="0">
                <a:ln w="3175" cmpd="sng">
                  <a:noFill/>
                </a:ln>
                <a:solidFill>
                  <a:prstClr val="white"/>
                </a:solidFill>
                <a:latin typeface="Calibri" panose="020F0502020204030204" pitchFamily="34" charset="0"/>
                <a:ea typeface="Times New Roman" panose="02020603050405020304" pitchFamily="18" charset="0"/>
              </a:rPr>
              <a:t> العملية التغييرية إن احتجت ذلك.</a:t>
            </a:r>
            <a:br>
              <a:rPr lang="ar-IQ" sz="2400" cap="all" dirty="0">
                <a:ln w="3175" cmpd="sng">
                  <a:noFill/>
                </a:ln>
                <a:solidFill>
                  <a:prstClr val="white"/>
                </a:solidFill>
                <a:latin typeface="Calibri" panose="020F0502020204030204" pitchFamily="34" charset="0"/>
                <a:ea typeface="Times New Roman" panose="02020603050405020304" pitchFamily="18" charset="0"/>
              </a:rPr>
            </a:br>
            <a:r>
              <a:rPr lang="ar-IQ" sz="2400" cap="all" dirty="0">
                <a:ln w="3175" cmpd="sng">
                  <a:noFill/>
                </a:ln>
                <a:solidFill>
                  <a:prstClr val="white"/>
                </a:solidFill>
                <a:latin typeface="Calibri" panose="020F0502020204030204" pitchFamily="34" charset="0"/>
                <a:ea typeface="Times New Roman" panose="02020603050405020304" pitchFamily="18" charset="0"/>
              </a:rPr>
              <a:t>16-أختر لك من بين المؤيدين خليلاً عاقلاً فطناً متحمساً تبثه همومك ، وتستشيره </a:t>
            </a:r>
            <a:r>
              <a:rPr lang="en-US" sz="2400" cap="all" dirty="0">
                <a:ln w="3175" cmpd="sng">
                  <a:noFill/>
                </a:ln>
                <a:solidFill>
                  <a:prstClr val="white"/>
                </a:solidFill>
                <a:latin typeface="Calibri" panose="020F0502020204030204" pitchFamily="34" charset="0"/>
                <a:ea typeface="Times New Roman" panose="02020603050405020304" pitchFamily="18" charset="0"/>
                <a:cs typeface="Arial" panose="020B0604020202020204" pitchFamily="34" charset="0"/>
              </a:rPr>
              <a:t>.</a:t>
            </a:r>
            <a:r>
              <a:rPr lang="ar-IQ" sz="2400" cap="all" dirty="0">
                <a:ln w="3175" cmpd="sng">
                  <a:noFill/>
                </a:ln>
                <a:solidFill>
                  <a:prstClr val="white"/>
                </a:solidFill>
                <a:latin typeface="Calibri" panose="020F0502020204030204" pitchFamily="34" charset="0"/>
                <a:ea typeface="Times New Roman" panose="02020603050405020304" pitchFamily="18" charset="0"/>
              </a:rPr>
              <a:t/>
            </a:r>
            <a:br>
              <a:rPr lang="ar-IQ" sz="2400" cap="all" dirty="0">
                <a:ln w="3175" cmpd="sng">
                  <a:noFill/>
                </a:ln>
                <a:solidFill>
                  <a:prstClr val="white"/>
                </a:solidFill>
                <a:latin typeface="Calibri" panose="020F0502020204030204" pitchFamily="34" charset="0"/>
                <a:ea typeface="Times New Roman" panose="02020603050405020304" pitchFamily="18" charset="0"/>
              </a:rPr>
            </a:br>
            <a:r>
              <a:rPr lang="ar-IQ" sz="2400" cap="all" dirty="0">
                <a:ln w="3175" cmpd="sng">
                  <a:noFill/>
                </a:ln>
                <a:solidFill>
                  <a:prstClr val="white"/>
                </a:solidFill>
                <a:latin typeface="Calibri" panose="020F0502020204030204" pitchFamily="34" charset="0"/>
                <a:ea typeface="Times New Roman" panose="02020603050405020304" pitchFamily="18" charset="0"/>
              </a:rPr>
              <a:t>17-لا تثق كثيراً بالجماهير المؤيدة فإنها سرعان ما تتركك وحيداً إذا هددت في أرزاقها .</a:t>
            </a:r>
            <a:br>
              <a:rPr lang="ar-IQ" sz="2400" cap="all" dirty="0">
                <a:ln w="3175" cmpd="sng">
                  <a:noFill/>
                </a:ln>
                <a:solidFill>
                  <a:prstClr val="white"/>
                </a:solidFill>
                <a:latin typeface="Calibri" panose="020F0502020204030204" pitchFamily="34" charset="0"/>
                <a:ea typeface="Times New Roman" panose="02020603050405020304" pitchFamily="18" charset="0"/>
              </a:rPr>
            </a:br>
            <a:r>
              <a:rPr lang="ar-IQ" sz="2400" cap="all" dirty="0">
                <a:ln w="3175" cmpd="sng">
                  <a:noFill/>
                </a:ln>
                <a:solidFill>
                  <a:prstClr val="white"/>
                </a:solidFill>
                <a:latin typeface="Calibri" panose="020F0502020204030204" pitchFamily="34" charset="0"/>
                <a:ea typeface="Times New Roman" panose="02020603050405020304" pitchFamily="18" charset="0"/>
              </a:rPr>
              <a:t>18-أعلم أن غالب المؤيدين أنما يؤيدون التغيير لأنه يحقق لهم بعض المكاسب </a:t>
            </a:r>
            <a:br>
              <a:rPr lang="ar-IQ" sz="2400" cap="all" dirty="0">
                <a:ln w="3175" cmpd="sng">
                  <a:noFill/>
                </a:ln>
                <a:solidFill>
                  <a:prstClr val="white"/>
                </a:solidFill>
                <a:latin typeface="Calibri" panose="020F0502020204030204" pitchFamily="34" charset="0"/>
                <a:ea typeface="Times New Roman" panose="02020603050405020304" pitchFamily="18" charset="0"/>
              </a:rPr>
            </a:br>
            <a:r>
              <a:rPr lang="en-US" sz="2400" cap="all" dirty="0">
                <a:ln w="3175" cmpd="sng">
                  <a:noFill/>
                </a:ln>
                <a:solidFill>
                  <a:prstClr val="white"/>
                </a:solidFill>
                <a:latin typeface="Calibri" panose="020F0502020204030204" pitchFamily="34" charset="0"/>
                <a:ea typeface="Times New Roman" panose="02020603050405020304" pitchFamily="18" charset="0"/>
                <a:cs typeface="Arial" panose="020B0604020202020204" pitchFamily="34" charset="0"/>
              </a:rPr>
              <a:t> </a:t>
            </a:r>
            <a:endParaRPr lang="en-US" dirty="0"/>
          </a:p>
        </p:txBody>
      </p:sp>
    </p:spTree>
    <p:extLst>
      <p:ext uri="{BB962C8B-B14F-4D97-AF65-F5344CB8AC3E}">
        <p14:creationId xmlns:p14="http://schemas.microsoft.com/office/powerpoint/2010/main" val="34039817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454" y="152401"/>
            <a:ext cx="11076710" cy="6165272"/>
          </a:xfrm>
        </p:spPr>
        <p:txBody>
          <a:bodyPr>
            <a:noAutofit/>
          </a:bodyPr>
          <a:lstStyle/>
          <a:p>
            <a:pPr algn="r" rtl="1"/>
            <a:r>
              <a:rPr lang="ar-IQ" sz="3200" dirty="0"/>
              <a:t/>
            </a:r>
            <a:br>
              <a:rPr lang="ar-IQ" sz="3200" dirty="0"/>
            </a:br>
            <a:r>
              <a:rPr lang="ar-IQ" sz="3200" dirty="0"/>
              <a:t>الوصايا العشر للتعامل مع المحايدين </a:t>
            </a:r>
            <a:r>
              <a:rPr lang="ar-IQ" sz="3200" dirty="0" smtClean="0"/>
              <a:t>:</a:t>
            </a:r>
            <a:r>
              <a:rPr lang="ar-IQ" sz="3200" dirty="0"/>
              <a:t/>
            </a:r>
            <a:br>
              <a:rPr lang="ar-IQ" sz="3200" dirty="0"/>
            </a:br>
            <a:r>
              <a:rPr lang="ar-IQ" sz="3200" dirty="0"/>
              <a:t> اقترب من المحايدين وأحسن التعامل معهم .</a:t>
            </a:r>
            <a:br>
              <a:rPr lang="ar-IQ" sz="3200" dirty="0"/>
            </a:br>
            <a:r>
              <a:rPr lang="ar-IQ" sz="3200" dirty="0"/>
              <a:t> ابرز أخطاء الوضع القائم وسلبياته .</a:t>
            </a:r>
            <a:br>
              <a:rPr lang="ar-IQ" sz="3200" dirty="0"/>
            </a:br>
            <a:r>
              <a:rPr lang="ar-IQ" sz="3200" dirty="0"/>
              <a:t> زود المحايدين بالمعلومات الإيجابية عن المشروع التغييري.</a:t>
            </a:r>
            <a:br>
              <a:rPr lang="ar-IQ" sz="3200" dirty="0"/>
            </a:br>
            <a:r>
              <a:rPr lang="ar-IQ" sz="3200" dirty="0"/>
              <a:t> اشر إلي المكاسب الشخصية التي يمكن للمحايد الحصول عليها لو قام </a:t>
            </a:r>
            <a:r>
              <a:rPr lang="ar-IQ" sz="3200" dirty="0" smtClean="0"/>
              <a:t>التغيير</a:t>
            </a:r>
            <a:r>
              <a:rPr lang="en-US" sz="3200" dirty="0" smtClean="0"/>
              <a:t>.</a:t>
            </a:r>
            <a:r>
              <a:rPr lang="ar-IQ" sz="3200" dirty="0"/>
              <a:t/>
            </a:r>
            <a:br>
              <a:rPr lang="ar-IQ" sz="3200" dirty="0"/>
            </a:br>
            <a:r>
              <a:rPr lang="ar-IQ" sz="3200" dirty="0"/>
              <a:t> حاور المحايدين ، واسع في إقناعهم بالتغيير وإزالة الشبهات العالقة في أذهانهم </a:t>
            </a:r>
            <a:br>
              <a:rPr lang="ar-IQ" sz="3200" dirty="0"/>
            </a:br>
            <a:r>
              <a:rPr lang="ar-IQ" sz="3200" dirty="0"/>
              <a:t> استفد من أصحاب النفوذ والمؤيدين للتغيير للتأثير علي المحايدين .</a:t>
            </a:r>
            <a:br>
              <a:rPr lang="ar-IQ" sz="3200" dirty="0"/>
            </a:br>
            <a:r>
              <a:rPr lang="ar-IQ" sz="3200" dirty="0"/>
              <a:t> راقب تصرفات المقاومة تجاه المحايدين ، واحرص علي إبطال مفعولهم .</a:t>
            </a:r>
            <a:br>
              <a:rPr lang="ar-IQ" sz="3200" dirty="0"/>
            </a:br>
            <a:r>
              <a:rPr lang="ar-IQ" sz="3200" dirty="0"/>
              <a:t> شاور المحايدين ، وسأستمع إلي آرائهم ، وحاول تضمنينها المشروع التغييري.</a:t>
            </a:r>
            <a:br>
              <a:rPr lang="ar-IQ" sz="3200" dirty="0"/>
            </a:br>
            <a:r>
              <a:rPr lang="ar-IQ" sz="3200" dirty="0"/>
              <a:t> تدرج في تغيير المحايدين ، وورطهم في تأييد أو تنفيذ بعض جوانب التغيير </a:t>
            </a:r>
            <a:br>
              <a:rPr lang="ar-IQ" sz="3200" dirty="0"/>
            </a:br>
            <a:endParaRPr lang="en-US" sz="3200" dirty="0"/>
          </a:p>
        </p:txBody>
      </p:sp>
    </p:spTree>
    <p:extLst>
      <p:ext uri="{BB962C8B-B14F-4D97-AF65-F5344CB8AC3E}">
        <p14:creationId xmlns:p14="http://schemas.microsoft.com/office/powerpoint/2010/main" val="4266521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 شكراً لكم</a:t>
            </a:r>
            <a:endParaRPr lang="tr-TR" dirty="0"/>
          </a:p>
        </p:txBody>
      </p:sp>
    </p:spTree>
    <p:extLst>
      <p:ext uri="{BB962C8B-B14F-4D97-AF65-F5344CB8AC3E}">
        <p14:creationId xmlns:p14="http://schemas.microsoft.com/office/powerpoint/2010/main" val="415567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35" hidden="1"/>
          <p:cNvGraphicFramePr>
            <a:graphicFrameLocks/>
          </p:cNvGraphicFramePr>
          <p:nvPr>
            <p:custDataLst>
              <p:tags r:id="rId2"/>
            </p:custDataLst>
          </p:nvPr>
        </p:nvGraphicFramePr>
        <p:xfrm>
          <a:off x="1524000" y="263525"/>
          <a:ext cx="146050" cy="146050"/>
        </p:xfrm>
        <a:graphic>
          <a:graphicData uri="http://schemas.openxmlformats.org/presentationml/2006/ole">
            <mc:AlternateContent xmlns:mc="http://schemas.openxmlformats.org/markup-compatibility/2006">
              <mc:Choice xmlns:v="urn:schemas-microsoft-com:vml" Requires="v">
                <p:oleObj spid="_x0000_s3088" name="think-cell Slide" r:id="rId7" imgW="0" imgH="0" progId="TCLayout.ActiveDocument.1">
                  <p:embed/>
                </p:oleObj>
              </mc:Choice>
              <mc:Fallback>
                <p:oleObj name="think-cell Slide" r:id="rId7" imgW="0" imgH="0" progId="TCLayout.ActiveDocument.1">
                  <p:embed/>
                  <p:pic>
                    <p:nvPicPr>
                      <p:cNvPr id="11266" name="Object 35"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263525"/>
                        <a:ext cx="14605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7" name="Rectangle 2"/>
          <p:cNvSpPr>
            <a:spLocks noGrp="1" noChangeArrowheads="1"/>
          </p:cNvSpPr>
          <p:nvPr>
            <p:ph type="title"/>
            <p:custDataLst>
              <p:tags r:id="rId3"/>
            </p:custDataLst>
          </p:nvPr>
        </p:nvSpPr>
        <p:spPr>
          <a:xfrm>
            <a:off x="140335" y="2413683"/>
            <a:ext cx="11352970" cy="2401148"/>
          </a:xfrm>
        </p:spPr>
        <p:txBody>
          <a:bodyPr vert="horz" lIns="0" tIns="0" rIns="0" bIns="0" rtlCol="0" anchor="ctr">
            <a:normAutofit/>
          </a:bodyPr>
          <a:lstStyle/>
          <a:p>
            <a:pPr algn="r"/>
            <a:r>
              <a:rPr lang="ar-IQ" altLang="en-US" dirty="0" smtClean="0">
                <a:cs typeface="Arial" panose="020B0604020202020204" pitchFamily="34" charset="0"/>
              </a:rPr>
              <a:t> </a:t>
            </a:r>
            <a:r>
              <a:rPr lang="ar-IQ" altLang="en-US" dirty="0" smtClean="0"/>
              <a:t>ما هو </a:t>
            </a:r>
            <a:r>
              <a:rPr lang="ar-IQ" dirty="0" smtClean="0"/>
              <a:t>دور </a:t>
            </a:r>
            <a:r>
              <a:rPr lang="ar-IQ" dirty="0"/>
              <a:t>القادة على المستوى المتوسط </a:t>
            </a:r>
            <a:r>
              <a:rPr lang="ar-IQ" dirty="0" smtClean="0"/>
              <a:t>وألاعلى </a:t>
            </a:r>
            <a:r>
              <a:rPr lang="ar-IQ" dirty="0"/>
              <a:t>في إحداث التغيير </a:t>
            </a:r>
            <a:r>
              <a:rPr lang="ar-IQ" dirty="0" smtClean="0"/>
              <a:t>لا </a:t>
            </a:r>
            <a:r>
              <a:rPr lang="ar-IQ" dirty="0"/>
              <a:t>غنى عنه. </a:t>
            </a:r>
            <a:r>
              <a:rPr lang="ar-IQ" dirty="0" smtClean="0"/>
              <a:t> </a:t>
            </a:r>
            <a:endParaRPr lang="en-US" altLang="en-US" dirty="0" smtClean="0"/>
          </a:p>
        </p:txBody>
      </p:sp>
      <p:sp>
        <p:nvSpPr>
          <p:cNvPr id="11268" name="Slide Number Placeholder 2"/>
          <p:cNvSpPr>
            <a:spLocks noGrp="1"/>
          </p:cNvSpPr>
          <p:nvPr>
            <p:ph type="sldNum" sz="quarter" idx="12"/>
            <p:custDataLst>
              <p:tags r:id="rId4"/>
            </p:custDataLst>
          </p:nvPr>
        </p:nvSpPr>
        <p:spPr>
          <a:xfrm>
            <a:off x="464820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355D8D49-09B3-45C2-A52D-F0B2D51E847A}" type="slidenum">
              <a:rPr kumimoji="0" lang="en-US" altLang="en-US" sz="1200" b="0" i="0" u="none" strike="noStrike" kern="1200" cap="none" spc="0" normalizeH="0" baseline="0" noProof="0">
                <a:ln>
                  <a:noFill/>
                </a:ln>
                <a:solidFill>
                  <a:prstClr val="white"/>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Rectangle 1"/>
          <p:cNvSpPr/>
          <p:nvPr/>
        </p:nvSpPr>
        <p:spPr>
          <a:xfrm>
            <a:off x="883614" y="5953780"/>
            <a:ext cx="756328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IQ" sz="2800" b="0" i="0" u="none" strike="noStrike" kern="1200" cap="none" spc="0" normalizeH="0" baseline="0" noProof="0" dirty="0" smtClean="0">
                <a:ln>
                  <a:noFill/>
                </a:ln>
                <a:solidFill>
                  <a:prstClr val="white"/>
                </a:solidFill>
                <a:effectLst/>
                <a:uLnTx/>
                <a:uFillTx/>
                <a:latin typeface="Calibri" panose="020F0502020204030204"/>
                <a:ea typeface="+mn-ea"/>
                <a:cs typeface="Arial" panose="020B0604020202020204" pitchFamily="34" charset="0"/>
              </a:rPr>
              <a:t>• فكر : </a:t>
            </a:r>
            <a:r>
              <a:rPr kumimoji="0" lang="ar-IQ" sz="2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ما العالقة بين : المشكلة......التغيير</a:t>
            </a:r>
            <a:r>
              <a:rPr kumimoji="0" lang="ar-IQ" sz="2800" b="0" i="0" u="none" strike="noStrike" kern="1200" cap="none" spc="0" normalizeH="0" baseline="0" noProof="0" dirty="0" smtClean="0">
                <a:ln>
                  <a:noFill/>
                </a:ln>
                <a:solidFill>
                  <a:prstClr val="white"/>
                </a:solidFill>
                <a:effectLst/>
                <a:uLnTx/>
                <a:uFillTx/>
                <a:latin typeface="Calibri" panose="020F0502020204030204"/>
                <a:ea typeface="+mn-ea"/>
                <a:cs typeface="Arial" panose="020B0604020202020204" pitchFamily="34" charset="0"/>
              </a:rPr>
              <a:t>..............الإبداع </a:t>
            </a:r>
            <a:r>
              <a:rPr kumimoji="0" lang="ar-IQ" sz="2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8"/>
          <a:stretch>
            <a:fillRect/>
          </a:stretch>
        </p:blipFill>
        <p:spPr>
          <a:xfrm>
            <a:off x="0" y="0"/>
            <a:ext cx="3627120" cy="2413683"/>
          </a:xfrm>
          <a:prstGeom prst="rect">
            <a:avLst/>
          </a:prstGeom>
        </p:spPr>
      </p:pic>
    </p:spTree>
    <p:extLst>
      <p:ext uri="{BB962C8B-B14F-4D97-AF65-F5344CB8AC3E}">
        <p14:creationId xmlns:p14="http://schemas.microsoft.com/office/powerpoint/2010/main" val="53673362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35" hidden="1"/>
          <p:cNvGraphicFramePr>
            <a:graphicFrameLocks/>
          </p:cNvGraphicFramePr>
          <p:nvPr>
            <p:custDataLst>
              <p:tags r:id="rId2"/>
            </p:custDataLst>
          </p:nvPr>
        </p:nvGraphicFramePr>
        <p:xfrm>
          <a:off x="1524000" y="263525"/>
          <a:ext cx="146050" cy="146050"/>
        </p:xfrm>
        <a:graphic>
          <a:graphicData uri="http://schemas.openxmlformats.org/presentationml/2006/ole">
            <mc:AlternateContent xmlns:mc="http://schemas.openxmlformats.org/markup-compatibility/2006">
              <mc:Choice xmlns:v="urn:schemas-microsoft-com:vml" Requires="v">
                <p:oleObj spid="_x0000_s4111" name="think-cell Slide" r:id="rId7" imgW="0" imgH="0" progId="TCLayout.ActiveDocument.1">
                  <p:embed/>
                </p:oleObj>
              </mc:Choice>
              <mc:Fallback>
                <p:oleObj name="think-cell Slide" r:id="rId7" imgW="0" imgH="0" progId="TCLayout.ActiveDocument.1">
                  <p:embed/>
                  <p:pic>
                    <p:nvPicPr>
                      <p:cNvPr id="11266" name="Object 35"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263525"/>
                        <a:ext cx="14605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7" name="Rectangle 2"/>
          <p:cNvSpPr>
            <a:spLocks noGrp="1" noChangeArrowheads="1"/>
          </p:cNvSpPr>
          <p:nvPr>
            <p:ph type="title"/>
            <p:custDataLst>
              <p:tags r:id="rId3"/>
            </p:custDataLst>
          </p:nvPr>
        </p:nvSpPr>
        <p:spPr>
          <a:xfrm>
            <a:off x="419514" y="609600"/>
            <a:ext cx="11352970" cy="2401148"/>
          </a:xfrm>
        </p:spPr>
        <p:txBody>
          <a:bodyPr vert="horz" lIns="0" tIns="0" rIns="0" bIns="0" rtlCol="0" anchor="ctr">
            <a:normAutofit fontScale="90000"/>
          </a:bodyPr>
          <a:lstStyle/>
          <a:p>
            <a:pPr algn="r"/>
            <a:r>
              <a:rPr lang="ar-IQ" altLang="en-US" dirty="0" smtClean="0">
                <a:cs typeface="Arial" panose="020B0604020202020204" pitchFamily="34" charset="0"/>
              </a:rPr>
              <a:t>دور الادارة الوسطى -  </a:t>
            </a:r>
            <a:br>
              <a:rPr lang="ar-IQ" altLang="en-US" dirty="0" smtClean="0">
                <a:cs typeface="Arial" panose="020B0604020202020204" pitchFamily="34" charset="0"/>
              </a:rPr>
            </a:br>
            <a:r>
              <a:rPr lang="ar-IQ" altLang="en-US" dirty="0" smtClean="0">
                <a:cs typeface="Arial" panose="020B0604020202020204" pitchFamily="34" charset="0"/>
              </a:rPr>
              <a:t>- ترجمة رؤيا التغيير ونقلها من مستوى القيادة العليا الى صغار الموظفين</a:t>
            </a:r>
            <a:br>
              <a:rPr lang="ar-IQ" altLang="en-US" dirty="0" smtClean="0">
                <a:cs typeface="Arial" panose="020B0604020202020204" pitchFamily="34" charset="0"/>
              </a:rPr>
            </a:br>
            <a:r>
              <a:rPr lang="ar-IQ" altLang="en-US" dirty="0" smtClean="0">
                <a:cs typeface="Arial" panose="020B0604020202020204" pitchFamily="34" charset="0"/>
              </a:rPr>
              <a:t>- مساعدة المرؤوسسين المباشرين على التعامل مع مشاعر التغيير </a:t>
            </a:r>
            <a:br>
              <a:rPr lang="ar-IQ" altLang="en-US" dirty="0" smtClean="0">
                <a:cs typeface="Arial" panose="020B0604020202020204" pitchFamily="34" charset="0"/>
              </a:rPr>
            </a:br>
            <a:r>
              <a:rPr lang="ar-IQ" altLang="en-US" dirty="0" smtClean="0">
                <a:cs typeface="Arial" panose="020B0604020202020204" pitchFamily="34" charset="0"/>
              </a:rPr>
              <a:t>التأثير على القائمين بالتغيير لاستحداث التوافق والالتزام كي يكتي لجهود التغيير النجاح</a:t>
            </a:r>
            <a:br>
              <a:rPr lang="ar-IQ" altLang="en-US" dirty="0" smtClean="0">
                <a:cs typeface="Arial" panose="020B0604020202020204" pitchFamily="34" charset="0"/>
              </a:rPr>
            </a:br>
            <a:r>
              <a:rPr lang="ar-IQ" altLang="en-US" dirty="0" smtClean="0">
                <a:cs typeface="Arial" panose="020B0604020202020204" pitchFamily="34" charset="0"/>
              </a:rPr>
              <a:t>ادارة التغيير- قيادة التغيير</a:t>
            </a:r>
            <a:endParaRPr lang="en-US" altLang="en-US" dirty="0" smtClean="0"/>
          </a:p>
        </p:txBody>
      </p:sp>
      <p:sp>
        <p:nvSpPr>
          <p:cNvPr id="11268" name="Slide Number Placeholder 2"/>
          <p:cNvSpPr>
            <a:spLocks noGrp="1"/>
          </p:cNvSpPr>
          <p:nvPr>
            <p:ph type="sldNum" sz="quarter" idx="12"/>
            <p:custDataLst>
              <p:tags r:id="rId4"/>
            </p:custDataLst>
          </p:nvPr>
        </p:nvSpPr>
        <p:spPr>
          <a:xfrm>
            <a:off x="464820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355D8D49-09B3-45C2-A52D-F0B2D51E847A}" type="slidenum">
              <a:rPr kumimoji="0" lang="en-US" altLang="en-US" sz="1200" b="0" i="0" u="none" strike="noStrike" kern="1200" cap="none" spc="0" normalizeH="0" baseline="0" noProof="0">
                <a:ln>
                  <a:noFill/>
                </a:ln>
                <a:solidFill>
                  <a:prstClr val="white"/>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p:cNvPicPr>
            <a:picLocks noChangeAspect="1"/>
          </p:cNvPicPr>
          <p:nvPr/>
        </p:nvPicPr>
        <p:blipFill>
          <a:blip r:embed="rId8"/>
          <a:stretch>
            <a:fillRect/>
          </a:stretch>
        </p:blipFill>
        <p:spPr>
          <a:xfrm>
            <a:off x="2331470" y="3427288"/>
            <a:ext cx="7529059" cy="2671851"/>
          </a:xfrm>
          <a:prstGeom prst="rect">
            <a:avLst/>
          </a:prstGeom>
        </p:spPr>
      </p:pic>
    </p:spTree>
    <p:extLst>
      <p:ext uri="{BB962C8B-B14F-4D97-AF65-F5344CB8AC3E}">
        <p14:creationId xmlns:p14="http://schemas.microsoft.com/office/powerpoint/2010/main" val="199452893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13360"/>
            <a:ext cx="11780520" cy="6324600"/>
          </a:xfrm>
          <a:prstGeom prst="rect">
            <a:avLst/>
          </a:prstGeom>
        </p:spPr>
      </p:pic>
    </p:spTree>
    <p:extLst>
      <p:ext uri="{BB962C8B-B14F-4D97-AF65-F5344CB8AC3E}">
        <p14:creationId xmlns:p14="http://schemas.microsoft.com/office/powerpoint/2010/main" val="1257493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6560" y="257541"/>
            <a:ext cx="4495800" cy="685800"/>
          </a:xfrm>
        </p:spPr>
        <p:txBody>
          <a:bodyPr/>
          <a:lstStyle/>
          <a:p>
            <a:pPr algn="r" rtl="1"/>
            <a:r>
              <a:rPr lang="ar-IQ" dirty="0" smtClean="0"/>
              <a:t>مراحل التغيير </a:t>
            </a:r>
            <a:endParaRPr lang="en-US" dirty="0"/>
          </a:p>
        </p:txBody>
      </p:sp>
      <p:pic>
        <p:nvPicPr>
          <p:cNvPr id="4" name="Picture 3"/>
          <p:cNvPicPr>
            <a:picLocks noChangeAspect="1"/>
          </p:cNvPicPr>
          <p:nvPr/>
        </p:nvPicPr>
        <p:blipFill>
          <a:blip r:embed="rId2"/>
          <a:stretch>
            <a:fillRect/>
          </a:stretch>
        </p:blipFill>
        <p:spPr>
          <a:xfrm>
            <a:off x="2266780" y="944880"/>
            <a:ext cx="9449606" cy="1496600"/>
          </a:xfrm>
          <a:prstGeom prst="rect">
            <a:avLst/>
          </a:prstGeom>
        </p:spPr>
      </p:pic>
      <p:pic>
        <p:nvPicPr>
          <p:cNvPr id="5" name="Picture 4"/>
          <p:cNvPicPr>
            <a:picLocks noChangeAspect="1"/>
          </p:cNvPicPr>
          <p:nvPr/>
        </p:nvPicPr>
        <p:blipFill>
          <a:blip r:embed="rId3"/>
          <a:stretch>
            <a:fillRect/>
          </a:stretch>
        </p:blipFill>
        <p:spPr>
          <a:xfrm>
            <a:off x="2266780" y="2546697"/>
            <a:ext cx="9449606" cy="1167322"/>
          </a:xfrm>
          <a:prstGeom prst="rect">
            <a:avLst/>
          </a:prstGeom>
        </p:spPr>
      </p:pic>
      <p:pic>
        <p:nvPicPr>
          <p:cNvPr id="6" name="Picture 5"/>
          <p:cNvPicPr>
            <a:picLocks noChangeAspect="1"/>
          </p:cNvPicPr>
          <p:nvPr/>
        </p:nvPicPr>
        <p:blipFill>
          <a:blip r:embed="rId4"/>
          <a:stretch>
            <a:fillRect/>
          </a:stretch>
        </p:blipFill>
        <p:spPr>
          <a:xfrm>
            <a:off x="2266780" y="3934998"/>
            <a:ext cx="9449606" cy="1450888"/>
          </a:xfrm>
          <a:prstGeom prst="rect">
            <a:avLst/>
          </a:prstGeom>
        </p:spPr>
      </p:pic>
      <p:pic>
        <p:nvPicPr>
          <p:cNvPr id="8" name="Picture 7"/>
          <p:cNvPicPr>
            <a:picLocks noChangeAspect="1"/>
          </p:cNvPicPr>
          <p:nvPr/>
        </p:nvPicPr>
        <p:blipFill>
          <a:blip r:embed="rId5"/>
          <a:stretch>
            <a:fillRect/>
          </a:stretch>
        </p:blipFill>
        <p:spPr>
          <a:xfrm>
            <a:off x="2201688" y="5586858"/>
            <a:ext cx="9579790" cy="1271142"/>
          </a:xfrm>
          <a:prstGeom prst="rect">
            <a:avLst/>
          </a:prstGeom>
        </p:spPr>
      </p:pic>
    </p:spTree>
    <p:extLst>
      <p:ext uri="{BB962C8B-B14F-4D97-AF65-F5344CB8AC3E}">
        <p14:creationId xmlns:p14="http://schemas.microsoft.com/office/powerpoint/2010/main" val="4074260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Rectangle 2" hidden="1"/>
          <p:cNvGraphicFramePr>
            <a:graphicFrameLocks/>
          </p:cNvGraphicFramePr>
          <p:nvPr>
            <p:custDataLst>
              <p:tags r:id="rId2"/>
            </p:custDataLst>
          </p:nvPr>
        </p:nvGraphicFramePr>
        <p:xfrm>
          <a:off x="1524000" y="263525"/>
          <a:ext cx="146050" cy="146050"/>
        </p:xfrm>
        <a:graphic>
          <a:graphicData uri="http://schemas.openxmlformats.org/presentationml/2006/ole">
            <mc:AlternateContent xmlns:mc="http://schemas.openxmlformats.org/markup-compatibility/2006">
              <mc:Choice xmlns:v="urn:schemas-microsoft-com:vml" Requires="v">
                <p:oleObj spid="_x0000_s2151" name="think-cell Slide" r:id="rId5" imgW="0" imgH="0" progId="TCLayout.ActiveDocument.1">
                  <p:embed/>
                </p:oleObj>
              </mc:Choice>
              <mc:Fallback>
                <p:oleObj name="think-cell Slide" r:id="rId5"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263525"/>
                        <a:ext cx="14605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5" name="Titel 1"/>
          <p:cNvSpPr>
            <a:spLocks noGrp="1"/>
          </p:cNvSpPr>
          <p:nvPr>
            <p:ph type="title"/>
          </p:nvPr>
        </p:nvSpPr>
        <p:spPr/>
        <p:txBody>
          <a:bodyPr/>
          <a:lstStyle/>
          <a:p>
            <a:pPr algn="r" rtl="1"/>
            <a:r>
              <a:rPr lang="ar-IQ" altLang="en-US" dirty="0" smtClean="0"/>
              <a:t> </a:t>
            </a:r>
            <a:r>
              <a:rPr lang="ar-IQ" dirty="0"/>
              <a:t>الهدف العام </a:t>
            </a:r>
            <a:r>
              <a:rPr lang="ar-IQ" dirty="0" smtClean="0"/>
              <a:t>لإدارة </a:t>
            </a:r>
            <a:r>
              <a:rPr lang="ar-IQ" dirty="0"/>
              <a:t>التغيير </a:t>
            </a:r>
            <a:endParaRPr lang="en-US" altLang="en-US" dirty="0" smtClean="0">
              <a:cs typeface="Arial" panose="020B0604020202020204" pitchFamily="34" charset="0"/>
            </a:endParaRPr>
          </a:p>
        </p:txBody>
      </p:sp>
      <p:sp>
        <p:nvSpPr>
          <p:cNvPr id="13316" name="Foliennummernplatzhalter 3"/>
          <p:cNvSpPr>
            <a:spLocks noGrp="1"/>
          </p:cNvSpPr>
          <p:nvPr>
            <p:ph type="sldNum" sz="quarter" idx="12"/>
          </p:nvPr>
        </p:nvSpPr>
        <p:spPr>
          <a:xfrm>
            <a:off x="12252325" y="414338"/>
            <a:ext cx="44450" cy="57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spcBef>
                <a:spcPct val="20000"/>
              </a:spcBef>
              <a:buChar char="•"/>
              <a:defRPr sz="2400">
                <a:solidFill>
                  <a:schemeClr val="tx1"/>
                </a:solidFill>
                <a:latin typeface="Arial" panose="020B0604020202020204" pitchFamily="34" charset="0"/>
              </a:defRPr>
            </a:lvl1pPr>
            <a:lvl2pPr marL="742950" indent="-285750" defTabSz="882650">
              <a:spcBef>
                <a:spcPct val="20000"/>
              </a:spcBef>
              <a:buChar char="–"/>
              <a:defRPr sz="20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1600">
                <a:solidFill>
                  <a:schemeClr val="tx1"/>
                </a:solidFill>
                <a:latin typeface="Arial" panose="020B0604020202020204" pitchFamily="34" charset="0"/>
              </a:defRPr>
            </a:lvl4pPr>
            <a:lvl5pPr marL="2057400" indent="-228600" defTabSz="882650">
              <a:spcBef>
                <a:spcPct val="20000"/>
              </a:spcBef>
              <a:buChar char="»"/>
              <a:defRPr sz="16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fld id="{D36A75E4-28FF-4A24-9AFE-D6F88E09CA92}" type="slidenum">
              <a:rPr lang="en-US" altLang="en-US" sz="300">
                <a:ea typeface="MS PGothic" panose="020B0600070205080204" pitchFamily="34" charset="-128"/>
              </a:rPr>
              <a:pPr algn="ctr">
                <a:spcBef>
                  <a:spcPct val="0"/>
                </a:spcBef>
                <a:buFontTx/>
                <a:buNone/>
              </a:pPr>
              <a:t>8</a:t>
            </a:fld>
            <a:endParaRPr lang="en-US" altLang="en-US" sz="300">
              <a:ea typeface="MS PGothic" panose="020B0600070205080204" pitchFamily="34" charset="-128"/>
            </a:endParaRPr>
          </a:p>
        </p:txBody>
      </p:sp>
      <p:sp>
        <p:nvSpPr>
          <p:cNvPr id="53" name="Rectangle 4"/>
          <p:cNvSpPr>
            <a:spLocks noChangeArrowheads="1"/>
          </p:cNvSpPr>
          <p:nvPr/>
        </p:nvSpPr>
        <p:spPr bwMode="auto">
          <a:xfrm>
            <a:off x="1645919" y="2065867"/>
            <a:ext cx="8693727" cy="4189413"/>
          </a:xfrm>
          <a:prstGeom prst="rect">
            <a:avLst/>
          </a:prstGeom>
          <a:solidFill>
            <a:srgbClr val="C00000"/>
          </a:solidFill>
          <a:ln w="9525" algn="ctr">
            <a:solidFill>
              <a:srgbClr val="C00000"/>
            </a:solidFill>
            <a:round/>
            <a:headEnd/>
            <a:tailEnd/>
          </a:ln>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IQ" altLang="en-US" dirty="0">
                <a:latin typeface="Times" panose="02020603050405020304" pitchFamily="18" charset="0"/>
              </a:rPr>
              <a:t>للتأكد من أن </a:t>
            </a:r>
            <a:r>
              <a:rPr lang="ar-IQ" altLang="en-US" dirty="0" smtClean="0">
                <a:latin typeface="Times" panose="02020603050405020304" pitchFamily="18" charset="0"/>
              </a:rPr>
              <a:t>الإجراءات </a:t>
            </a:r>
            <a:r>
              <a:rPr lang="ar-IQ" altLang="en-US" dirty="0">
                <a:latin typeface="Times" panose="02020603050405020304" pitchFamily="18" charset="0"/>
              </a:rPr>
              <a:t>والسياسات المؤسسية ذات كفاءة </a:t>
            </a:r>
            <a:r>
              <a:rPr lang="ar-IQ" altLang="en-US" dirty="0" smtClean="0">
                <a:latin typeface="Times" panose="02020603050405020304" pitchFamily="18" charset="0"/>
              </a:rPr>
              <a:t>وفاعلية</a:t>
            </a:r>
            <a:r>
              <a:rPr lang="en-US" altLang="en-US" dirty="0" smtClean="0">
                <a:latin typeface="Times" panose="02020603050405020304" pitchFamily="18" charset="0"/>
              </a:rPr>
              <a:t> </a:t>
            </a:r>
            <a:r>
              <a:rPr lang="ar-IQ" altLang="en-US" dirty="0" smtClean="0">
                <a:latin typeface="Times" panose="02020603050405020304" pitchFamily="18" charset="0"/>
              </a:rPr>
              <a:t>عالية </a:t>
            </a:r>
            <a:r>
              <a:rPr lang="ar-IQ" altLang="en-US" dirty="0">
                <a:latin typeface="Times" panose="02020603050405020304" pitchFamily="18" charset="0"/>
              </a:rPr>
              <a:t>ستساعد في الوصول إلى التغيير وتقيل </a:t>
            </a:r>
            <a:r>
              <a:rPr lang="ar-IQ" altLang="en-US" dirty="0" smtClean="0">
                <a:latin typeface="Times" panose="02020603050405020304" pitchFamily="18" charset="0"/>
              </a:rPr>
              <a:t>الاثار المرتبطة</a:t>
            </a:r>
            <a:r>
              <a:rPr lang="en-US" altLang="en-US" dirty="0" smtClean="0">
                <a:latin typeface="Times" panose="02020603050405020304" pitchFamily="18" charset="0"/>
              </a:rPr>
              <a:t> </a:t>
            </a:r>
            <a:r>
              <a:rPr lang="ar-IQ" altLang="en-US" dirty="0" smtClean="0">
                <a:latin typeface="Times" panose="02020603050405020304" pitchFamily="18" charset="0"/>
              </a:rPr>
              <a:t>بمقاومة </a:t>
            </a:r>
            <a:r>
              <a:rPr lang="ar-IQ" altLang="en-US" dirty="0">
                <a:latin typeface="Times" panose="02020603050405020304" pitchFamily="18" charset="0"/>
              </a:rPr>
              <a:t>التغيير....ثم </a:t>
            </a:r>
            <a:r>
              <a:rPr lang="ar-IQ" altLang="en-US" dirty="0" smtClean="0">
                <a:latin typeface="Times" panose="02020603050405020304" pitchFamily="18" charset="0"/>
              </a:rPr>
              <a:t>الاستمرار </a:t>
            </a:r>
            <a:r>
              <a:rPr lang="ar-IQ" altLang="en-US" dirty="0">
                <a:latin typeface="Times" panose="02020603050405020304" pitchFamily="18" charset="0"/>
              </a:rPr>
              <a:t>بالتطوير والتحسين </a:t>
            </a:r>
            <a:r>
              <a:rPr lang="ar-IQ" altLang="en-US" dirty="0" smtClean="0">
                <a:latin typeface="Times" panose="02020603050405020304" pitchFamily="18" charset="0"/>
              </a:rPr>
              <a:t>المستمر</a:t>
            </a:r>
            <a:r>
              <a:rPr lang="en-US" altLang="en-US" dirty="0" smtClean="0">
                <a:latin typeface="Times" panose="02020603050405020304" pitchFamily="18" charset="0"/>
              </a:rPr>
              <a:t> </a:t>
            </a:r>
            <a:r>
              <a:rPr lang="ar-IQ" altLang="en-US" dirty="0" smtClean="0">
                <a:latin typeface="Times" panose="02020603050405020304" pitchFamily="18" charset="0"/>
              </a:rPr>
              <a:t>لكافة </a:t>
            </a:r>
            <a:r>
              <a:rPr lang="ar-IQ" altLang="en-US" dirty="0">
                <a:latin typeface="Times" panose="02020603050405020304" pitchFamily="18" charset="0"/>
              </a:rPr>
              <a:t>العمليات </a:t>
            </a:r>
            <a:r>
              <a:rPr lang="ar-IQ" altLang="en-US" dirty="0" smtClean="0">
                <a:latin typeface="Times" panose="02020603050405020304" pitchFamily="18" charset="0"/>
              </a:rPr>
              <a:t>وصولا لأعلى  </a:t>
            </a:r>
            <a:r>
              <a:rPr lang="ar-IQ" altLang="en-US" dirty="0">
                <a:latin typeface="Times" panose="02020603050405020304" pitchFamily="18" charset="0"/>
              </a:rPr>
              <a:t>جودة وأقل كلفة وأسرع </a:t>
            </a:r>
            <a:r>
              <a:rPr lang="ar-IQ" altLang="en-US" dirty="0" smtClean="0">
                <a:latin typeface="Times" panose="02020603050405020304" pitchFamily="18" charset="0"/>
              </a:rPr>
              <a:t>زمن ونجاح عملية التغيير </a:t>
            </a:r>
            <a:endParaRPr lang="en-US" altLang="en-US" dirty="0">
              <a:latin typeface="Times" panose="02020603050405020304" pitchFamily="18" charset="0"/>
            </a:endParaRPr>
          </a:p>
        </p:txBody>
      </p:sp>
    </p:spTree>
    <p:extLst>
      <p:ext uri="{BB962C8B-B14F-4D97-AF65-F5344CB8AC3E}">
        <p14:creationId xmlns:p14="http://schemas.microsoft.com/office/powerpoint/2010/main" val="207295958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r" rtl="1">
              <a:spcBef>
                <a:spcPts val="0"/>
              </a:spcBef>
              <a:defRPr/>
            </a:pPr>
            <a:r>
              <a:rPr lang="ar-IQ" altLang="en-US" dirty="0" smtClean="0">
                <a:cs typeface="Arial" panose="020B0604020202020204" pitchFamily="34" charset="0"/>
              </a:rPr>
              <a:t> </a:t>
            </a:r>
            <a:endParaRPr lang="en-US" altLang="en-US" dirty="0" smtClean="0"/>
          </a:p>
        </p:txBody>
      </p:sp>
      <p:sp>
        <p:nvSpPr>
          <p:cNvPr id="15363" name="Rectangle 4"/>
          <p:cNvSpPr>
            <a:spLocks noChangeArrowheads="1"/>
          </p:cNvSpPr>
          <p:nvPr/>
        </p:nvSpPr>
        <p:spPr bwMode="auto">
          <a:xfrm>
            <a:off x="976745" y="290727"/>
            <a:ext cx="10910455" cy="942544"/>
          </a:xfrm>
          <a:prstGeom prst="rect">
            <a:avLst/>
          </a:prstGeom>
          <a:solidFill>
            <a:srgbClr val="C00000"/>
          </a:solidFill>
          <a:ln w="9525" algn="ctr">
            <a:solidFill>
              <a:srgbClr val="C00000"/>
            </a:solidFill>
            <a:round/>
            <a:headEnd/>
            <a:tailEnd/>
          </a:ln>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IQ" altLang="en-US" sz="3600" dirty="0" smtClean="0">
                <a:latin typeface="Times" panose="02020603050405020304" pitchFamily="18" charset="0"/>
              </a:rPr>
              <a:t>التغيير</a:t>
            </a:r>
            <a:r>
              <a:rPr lang="ar-IQ" altLang="en-US" dirty="0" smtClean="0">
                <a:solidFill>
                  <a:schemeClr val="bg1"/>
                </a:solidFill>
                <a:latin typeface="Times" panose="02020603050405020304" pitchFamily="18" charset="0"/>
              </a:rPr>
              <a:t> </a:t>
            </a:r>
            <a:endParaRPr lang="ar-IQ" altLang="en-US" dirty="0">
              <a:solidFill>
                <a:schemeClr val="bg1"/>
              </a:solidFill>
              <a:latin typeface="Times" panose="02020603050405020304" pitchFamily="18" charset="0"/>
            </a:endParaRPr>
          </a:p>
        </p:txBody>
      </p:sp>
      <p:sp>
        <p:nvSpPr>
          <p:cNvPr id="2" name="Rectangle 1"/>
          <p:cNvSpPr/>
          <p:nvPr/>
        </p:nvSpPr>
        <p:spPr>
          <a:xfrm>
            <a:off x="1918854" y="1263751"/>
            <a:ext cx="9709266" cy="5632311"/>
          </a:xfrm>
          <a:prstGeom prst="rect">
            <a:avLst/>
          </a:prstGeom>
        </p:spPr>
        <p:txBody>
          <a:bodyPr wrap="square">
            <a:spAutoFit/>
          </a:bodyPr>
          <a:lstStyle/>
          <a:p>
            <a:pPr algn="r" rtl="1"/>
            <a:r>
              <a:rPr lang="ar-IQ" sz="3600" b="1" dirty="0"/>
              <a:t>•التغيير:</a:t>
            </a:r>
          </a:p>
          <a:p>
            <a:pPr algn="r" rtl="1"/>
            <a:r>
              <a:rPr lang="ar-IQ" sz="3600" b="1" dirty="0"/>
              <a:t>•يمكن تعريف التغيير على أنه حدث يطرأ عندما يجري </a:t>
            </a:r>
            <a:r>
              <a:rPr lang="ar-IQ" sz="3600" b="1" dirty="0" smtClean="0"/>
              <a:t>تعديل  على هيئة معينة  يبدل </a:t>
            </a:r>
            <a:r>
              <a:rPr lang="ar-IQ" sz="3600" b="1" dirty="0"/>
              <a:t>وضعها من حال إلى آخر مختلف</a:t>
            </a:r>
            <a:r>
              <a:rPr lang="ar-IQ" sz="3600" b="1" dirty="0" smtClean="0"/>
              <a:t>.</a:t>
            </a:r>
            <a:endParaRPr lang="ar-IQ" sz="3600" b="1" dirty="0"/>
          </a:p>
          <a:p>
            <a:pPr algn="r" rtl="1"/>
            <a:r>
              <a:rPr lang="ar-IQ" sz="3600" b="1" dirty="0"/>
              <a:t>•التغيير هو الحقيقة </a:t>
            </a:r>
            <a:r>
              <a:rPr lang="ar-IQ" sz="3600" b="1" dirty="0" smtClean="0"/>
              <a:t>الأهم </a:t>
            </a:r>
            <a:r>
              <a:rPr lang="ar-IQ" sz="3600" b="1" dirty="0"/>
              <a:t>في الحياة و هو ذو أهمية </a:t>
            </a:r>
            <a:r>
              <a:rPr lang="ar-IQ" sz="3600" b="1" dirty="0" smtClean="0"/>
              <a:t>جوهرية للحياة</a:t>
            </a:r>
            <a:r>
              <a:rPr lang="ar-IQ" sz="3600" b="1" dirty="0"/>
              <a:t>.</a:t>
            </a:r>
          </a:p>
          <a:p>
            <a:pPr algn="r" rtl="1"/>
            <a:r>
              <a:rPr lang="ar-IQ" sz="3600" b="1" dirty="0"/>
              <a:t>•التغيير هو مهارة </a:t>
            </a:r>
            <a:r>
              <a:rPr lang="ar-IQ" sz="3600" b="1" dirty="0" err="1" smtClean="0"/>
              <a:t>لاغنى</a:t>
            </a:r>
            <a:r>
              <a:rPr lang="ar-IQ" sz="3600" b="1" dirty="0" smtClean="0"/>
              <a:t> </a:t>
            </a:r>
            <a:r>
              <a:rPr lang="ar-IQ" sz="3600" b="1" dirty="0"/>
              <a:t>عنها للبقاء في الحياة.</a:t>
            </a:r>
          </a:p>
          <a:p>
            <a:pPr algn="r" rtl="1"/>
            <a:r>
              <a:rPr lang="ar-IQ" sz="3600" b="1" dirty="0"/>
              <a:t>منا كأفراد.</a:t>
            </a:r>
          </a:p>
          <a:p>
            <a:pPr algn="r" rtl="1"/>
            <a:r>
              <a:rPr lang="ar-IQ" sz="3600" b="1" dirty="0"/>
              <a:t>•التغيير يؤثر في </a:t>
            </a:r>
            <a:r>
              <a:rPr lang="ar-IQ" sz="3600" b="1" dirty="0" smtClean="0"/>
              <a:t>كلٍّ منا كأفراد</a:t>
            </a:r>
            <a:endParaRPr lang="ar-IQ" sz="3600" b="1" dirty="0"/>
          </a:p>
          <a:p>
            <a:pPr algn="r" rtl="1"/>
            <a:r>
              <a:rPr lang="ar-IQ" sz="3600" b="1" dirty="0"/>
              <a:t>•يتطلب التغيير رد فعل مناسب معه عندما يحدث حتى يتم </a:t>
            </a:r>
            <a:r>
              <a:rPr lang="ar-IQ" sz="3600" b="1" dirty="0" smtClean="0"/>
              <a:t>التكيف معه </a:t>
            </a:r>
            <a:r>
              <a:rPr lang="ar-IQ" sz="3600" b="1" dirty="0"/>
              <a:t>بنجاح.</a:t>
            </a:r>
          </a:p>
        </p:txBody>
      </p:sp>
    </p:spTree>
    <p:extLst>
      <p:ext uri="{BB962C8B-B14F-4D97-AF65-F5344CB8AC3E}">
        <p14:creationId xmlns:p14="http://schemas.microsoft.com/office/powerpoint/2010/main" val="2595169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e.HPQwWqqU2Nfo84OKnuT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2_3B9ZxmHECsoTdVALNki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ijUBJclelkiSh68eWNuKy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XZI.lIpyk.KdjGhr0AuL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2_3B9ZxmHECsoTdVALNki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uXZI.lIpyk.KdjGhr0AuL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2_3B9ZxmHECsoTdVALNki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uXZI.lIpyk.KdjGhr0AuLw"/>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549</TotalTime>
  <Words>1905</Words>
  <Application>Microsoft Office PowerPoint</Application>
  <PresentationFormat>Custom</PresentationFormat>
  <Paragraphs>226</Paragraphs>
  <Slides>36</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Celestial</vt:lpstr>
      <vt:lpstr>think-cell Slide</vt:lpstr>
      <vt:lpstr>إدارة التغيير   </vt:lpstr>
      <vt:lpstr>PowerPoint Presentation</vt:lpstr>
      <vt:lpstr> ان أثر التغيير يمكن الشعور به في شتى أنحاء المؤسسات. ويمكن النظر إلى التغيير ً باعتبارة ايجابيا او سلبيا  مبهجا أو محبطا  اساسيا أو الا داعي له، سهل أو صعب — أو كل ما سبق في الغالب. </vt:lpstr>
      <vt:lpstr> ما هو دور القادة على المستوى المتوسط وألاعلى في إحداث التغيير لا غنى عنه.  </vt:lpstr>
      <vt:lpstr>دور الادارة الوسطى -   - ترجمة رؤيا التغيير ونقلها من مستوى القيادة العليا الى صغار الموظفين - مساعدة المرؤوسسين المباشرين على التعامل مع مشاعر التغيير  التأثير على القائمين بالتغيير لاستحداث التوافق والالتزام كي يكتي لجهود التغيير النجاح ادارة التغيير- قيادة التغيير</vt:lpstr>
      <vt:lpstr>PowerPoint Presentation</vt:lpstr>
      <vt:lpstr>مراحل التغيير </vt:lpstr>
      <vt:lpstr> الهدف العام لإدارة التغيير </vt:lpstr>
      <vt:lpstr> </vt:lpstr>
      <vt:lpstr> أين يحدث التغيير؟ </vt:lpstr>
      <vt:lpstr> تعريف التغيير : الانتقال من  وضع حالي يسمى وضع قديم (بالنسبة لك او للاخرين) الى وضع جديد(بالنسبة لك او للاخرين)  مختلف عن القديم</vt:lpstr>
      <vt:lpstr>PowerPoint Presentation</vt:lpstr>
      <vt:lpstr>أسباب مقاومة التغيير </vt:lpstr>
      <vt:lpstr>أسباب مقاومة التغيير </vt:lpstr>
      <vt:lpstr>سمات إدارة التغيير الفعال</vt:lpstr>
      <vt:lpstr>مصادر التغيير </vt:lpstr>
      <vt:lpstr>الكفايات اللازمة لقائد التغيير</vt:lpstr>
      <vt:lpstr>سمات قائد التغيير الفعّال</vt:lpstr>
      <vt:lpstr> أسباب مقاومة التغيير </vt:lpstr>
      <vt:lpstr>PowerPoint Presentation</vt:lpstr>
      <vt:lpstr>PowerPoint Presentation</vt:lpstr>
      <vt:lpstr>PowerPoint Presentation</vt:lpstr>
      <vt:lpstr>PowerPoint Presentation</vt:lpstr>
      <vt:lpstr>أنماط المقاومين للتغيير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عوامل نجاح التغيير التنظيمي : </vt:lpstr>
      <vt:lpstr>5 ـ  تهيئة الظروف و البيئة التي تساعد على التغيير تجنبا للعراقيل . 6 ـ  تبيان وتوضيح  مزايا وايجابيات التغيير للأفراد العاملين . 7 ـ  معرفة وتشخيص المشاكل التنظيمية بكل دقة وموضوعية وبأسلوب علمي وواقعي . 8 ـ  التدريب والتكوين :يتطلب التغيير تطوير المهارات الفردية للذين يشملهم التغيير حتى تكون لهم القدرة  على  التعامل مع تحديات الوضع الجديد ، 9 ـ  توفر الموارد البشرية والمالية والتقنية التي تهيئ للتغيير المناخ وتدفع به إلى  بلوغ أهدافه  10 ـ الاتصال :تعتبر قناة الاتصال مع العاملين في المنظمة من الوسائل المهمة في عملية التغيير لأنها توضح ما هو مبهم وتجيب عن كثير من التساؤلات لدى الأفراد. غياب عامل أو أكثر من العوامل المذكورة سابقا سوف يؤثر سلبا ويؤدي إلى عدم نجاح التغيير .  </vt:lpstr>
      <vt:lpstr>وصايا للتعامل مع المؤيدين للتغير   - كن قريباً من المؤيدين ، واحرص علي تقوية العلاقة معهم  . 2-أحسن التعامل مع المؤيدين وذلك بالابتسامة والاحترام والتقدير   3- زود المؤيدين بالمعلومات المتعلقة بالعملية   4- أرسم لكل مؤيد دوراً يلعبه في العملية التغييرية   5-كن يقظاً منتبهاً ، 6-أشرك المؤيدين في الحوار والنقاش ، وأكثر من مشاورتهم فيما يتعلق بالعملية التغييرية . 7-احرص علي توسيع مدارك المؤيدين ، وتوعيتهم بأساليب المقاومة وحيلها والا عيبها . 8-حفز المؤيدين واشعل حماسهم للتغيير بين الفينة والأخرى، فكما أن القناعة تتغير كذلك الحماسة لا تبقي علي حال واحد . 9-كن قدوة للمؤيدين </vt:lpstr>
      <vt:lpstr> الوصايا العشر للتعامل مع المحايدين :  اقترب من المحايدين وأحسن التعامل معهم .  ابرز أخطاء الوضع القائم وسلبياته .  زود المحايدين بالمعلومات الإيجابية عن المشروع التغييري.  اشر إلي المكاسب الشخصية التي يمكن للمحايد الحصول عليها لو قام التغيير.  حاور المحايدين ، واسع في إقناعهم بالتغيير وإزالة الشبهات العالقة في أذهانهم   استفد من أصحاب النفوذ والمؤيدين للتغيير للتأثير علي المحايدين .  راقب تصرفات المقاومة تجاه المحايدين ، واحرص علي إبطال مفعولهم .  شاور المحايدين ، وسأستمع إلي آرائهم ، وحاول تضمنينها المشروع التغييري.  تدرج في تغيير المحايدين ، وورطهم في تأييد أو تنفيذ بعض جوانب التغيير  </vt:lpstr>
      <vt:lpstr> شكراً لكم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التخطيط الاستراتيجي ووضع خطة العمل</dc:title>
  <dc:creator>Prio</dc:creator>
  <cp:lastModifiedBy>nsr</cp:lastModifiedBy>
  <cp:revision>85</cp:revision>
  <dcterms:created xsi:type="dcterms:W3CDTF">2018-11-10T17:22:56Z</dcterms:created>
  <dcterms:modified xsi:type="dcterms:W3CDTF">2025-09-27T19:09:07Z</dcterms:modified>
</cp:coreProperties>
</file>