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28" r:id="rId1"/>
  </p:sldMasterIdLst>
  <p:sldIdLst>
    <p:sldId id="256" r:id="rId2"/>
    <p:sldId id="260" r:id="rId3"/>
    <p:sldId id="286" r:id="rId4"/>
    <p:sldId id="294" r:id="rId5"/>
    <p:sldId id="290" r:id="rId6"/>
    <p:sldId id="291" r:id="rId7"/>
    <p:sldId id="292" r:id="rId8"/>
    <p:sldId id="293" r:id="rId9"/>
    <p:sldId id="295" r:id="rId10"/>
    <p:sldId id="296" r:id="rId11"/>
    <p:sldId id="261" r:id="rId12"/>
    <p:sldId id="262" r:id="rId13"/>
    <p:sldId id="263" r:id="rId14"/>
    <p:sldId id="264" r:id="rId15"/>
    <p:sldId id="265" r:id="rId16"/>
    <p:sldId id="266" r:id="rId17"/>
    <p:sldId id="270" r:id="rId18"/>
    <p:sldId id="267" r:id="rId19"/>
    <p:sldId id="268" r:id="rId20"/>
    <p:sldId id="269" r:id="rId21"/>
    <p:sldId id="271" r:id="rId22"/>
    <p:sldId id="272" r:id="rId23"/>
    <p:sldId id="273" r:id="rId24"/>
    <p:sldId id="287" r:id="rId25"/>
    <p:sldId id="274" r:id="rId26"/>
    <p:sldId id="275" r:id="rId27"/>
    <p:sldId id="276" r:id="rId28"/>
    <p:sldId id="277" r:id="rId29"/>
    <p:sldId id="278" r:id="rId30"/>
    <p:sldId id="279" r:id="rId31"/>
    <p:sldId id="280" r:id="rId32"/>
    <p:sldId id="281" r:id="rId33"/>
    <p:sldId id="282" r:id="rId34"/>
    <p:sldId id="283" r:id="rId35"/>
    <p:sldId id="284" r:id="rId36"/>
    <p:sldId id="285" r:id="rId37"/>
    <p:sldId id="288" r:id="rId38"/>
    <p:sldId id="297" r:id="rId39"/>
    <p:sldId id="289" r:id="rId40"/>
  </p:sldIdLst>
  <p:sldSz cx="12192000" cy="6858000"/>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Windows User" initials="WU" lastIdx="1" clrIdx="0">
    <p:extLst>
      <p:ext uri="{19B8F6BF-5375-455C-9EA6-DF929625EA0E}">
        <p15:presenceInfo xmlns:p15="http://schemas.microsoft.com/office/powerpoint/2012/main" xmlns="" userId="Windows 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7C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412" autoAdjust="0"/>
    <p:restoredTop sz="94434" autoAdjust="0"/>
  </p:normalViewPr>
  <p:slideViewPr>
    <p:cSldViewPr snapToGrid="0">
      <p:cViewPr>
        <p:scale>
          <a:sx n="58" d="100"/>
          <a:sy n="58" d="100"/>
        </p:scale>
        <p:origin x="-470" y="250"/>
      </p:cViewPr>
      <p:guideLst>
        <p:guide orient="horz" pos="2160"/>
        <p:guide pos="3840"/>
      </p:guideLst>
    </p:cSldViewPr>
  </p:slideViewPr>
  <p:outlineViewPr>
    <p:cViewPr>
      <p:scale>
        <a:sx n="33" d="100"/>
        <a:sy n="33" d="100"/>
      </p:scale>
      <p:origin x="0" y="-8334"/>
    </p:cViewPr>
  </p:outlineViewPr>
  <p:notesTextViewPr>
    <p:cViewPr>
      <p:scale>
        <a:sx n="1" d="1"/>
        <a:sy n="1" d="1"/>
      </p:scale>
      <p:origin x="0" y="0"/>
    </p:cViewPr>
  </p:notesTextViewPr>
  <p:sorterViewPr>
    <p:cViewPr>
      <p:scale>
        <a:sx n="100" d="100"/>
        <a:sy n="100" d="100"/>
      </p:scale>
      <p:origin x="0" y="-2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8-03-27T19:19:17.870" idx="1">
    <p:pos x="7670" y="10"/>
    <p:text/>
    <p:extLst>
      <p:ext uri="{C676402C-5697-4E1C-873F-D02D1690AC5C}">
        <p15:threadingInfo xmlns:p15="http://schemas.microsoft.com/office/powerpoint/2012/main" xmlns="" timeZoneBias="-180"/>
      </p:ext>
    </p:extLs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7BFF614-E09C-432B-9277-275ED94C71E9}" type="datetimeFigureOut">
              <a:rPr lang="ar-IQ" smtClean="0"/>
              <a:t>05/04/1447</a:t>
            </a:fld>
            <a:endParaRPr lang="ar-IQ"/>
          </a:p>
        </p:txBody>
      </p:sp>
      <p:sp>
        <p:nvSpPr>
          <p:cNvPr id="5" name="Footer Placeholder 4"/>
          <p:cNvSpPr>
            <a:spLocks noGrp="1"/>
          </p:cNvSpPr>
          <p:nvPr>
            <p:ph type="ftr" sz="quarter" idx="11"/>
          </p:nvPr>
        </p:nvSpPr>
        <p:spPr/>
        <p:txBody>
          <a:bodyPr/>
          <a:lstStyle/>
          <a:p>
            <a:endParaRPr lang="ar-IQ"/>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C0E2EA5-E40C-40FB-8F6B-6BCC79B62BFA}" type="slidenum">
              <a:rPr lang="ar-IQ" smtClean="0"/>
              <a:t>‹#›</a:t>
            </a:fld>
            <a:endParaRPr lang="ar-IQ"/>
          </a:p>
        </p:txBody>
      </p:sp>
    </p:spTree>
    <p:extLst>
      <p:ext uri="{BB962C8B-B14F-4D97-AF65-F5344CB8AC3E}">
        <p14:creationId xmlns:p14="http://schemas.microsoft.com/office/powerpoint/2010/main" val="39952937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7BFF614-E09C-432B-9277-275ED94C71E9}" type="datetimeFigureOut">
              <a:rPr lang="ar-IQ" smtClean="0"/>
              <a:t>05/04/1447</a:t>
            </a:fld>
            <a:endParaRPr lang="ar-IQ"/>
          </a:p>
        </p:txBody>
      </p:sp>
      <p:sp>
        <p:nvSpPr>
          <p:cNvPr id="5" name="Footer Placeholder 4"/>
          <p:cNvSpPr>
            <a:spLocks noGrp="1"/>
          </p:cNvSpPr>
          <p:nvPr>
            <p:ph type="ftr" sz="quarter" idx="11"/>
          </p:nvPr>
        </p:nvSpPr>
        <p:spPr/>
        <p:txBody>
          <a:bodyPr/>
          <a:lstStyle/>
          <a:p>
            <a:endParaRPr lang="ar-IQ"/>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C0E2EA5-E40C-40FB-8F6B-6BCC79B62BFA}" type="slidenum">
              <a:rPr lang="ar-IQ" smtClean="0"/>
              <a:t>‹#›</a:t>
            </a:fld>
            <a:endParaRPr lang="ar-IQ"/>
          </a:p>
        </p:txBody>
      </p:sp>
    </p:spTree>
    <p:extLst>
      <p:ext uri="{BB962C8B-B14F-4D97-AF65-F5344CB8AC3E}">
        <p14:creationId xmlns:p14="http://schemas.microsoft.com/office/powerpoint/2010/main" val="40098022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7BFF614-E09C-432B-9277-275ED94C71E9}" type="datetimeFigureOut">
              <a:rPr lang="ar-IQ" smtClean="0"/>
              <a:t>05/04/1447</a:t>
            </a:fld>
            <a:endParaRPr lang="ar-IQ"/>
          </a:p>
        </p:txBody>
      </p:sp>
      <p:sp>
        <p:nvSpPr>
          <p:cNvPr id="5" name="Footer Placeholder 4"/>
          <p:cNvSpPr>
            <a:spLocks noGrp="1"/>
          </p:cNvSpPr>
          <p:nvPr>
            <p:ph type="ftr" sz="quarter" idx="11"/>
          </p:nvPr>
        </p:nvSpPr>
        <p:spPr/>
        <p:txBody>
          <a:bodyPr/>
          <a:lstStyle/>
          <a:p>
            <a:endParaRPr lang="ar-IQ"/>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C0E2EA5-E40C-40FB-8F6B-6BCC79B62BFA}" type="slidenum">
              <a:rPr lang="ar-IQ" smtClean="0"/>
              <a:t>‹#›</a:t>
            </a:fld>
            <a:endParaRPr lang="ar-IQ"/>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7566318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27BFF614-E09C-432B-9277-275ED94C71E9}" type="datetimeFigureOut">
              <a:rPr lang="ar-IQ" smtClean="0"/>
              <a:t>05/04/1447</a:t>
            </a:fld>
            <a:endParaRPr lang="ar-IQ"/>
          </a:p>
        </p:txBody>
      </p:sp>
      <p:sp>
        <p:nvSpPr>
          <p:cNvPr id="6" name="Footer Placeholder 5"/>
          <p:cNvSpPr>
            <a:spLocks noGrp="1"/>
          </p:cNvSpPr>
          <p:nvPr>
            <p:ph type="ftr" sz="quarter" idx="11"/>
          </p:nvPr>
        </p:nvSpPr>
        <p:spPr/>
        <p:txBody>
          <a:bodyPr/>
          <a:lstStyle/>
          <a:p>
            <a:endParaRPr lang="ar-IQ"/>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C0E2EA5-E40C-40FB-8F6B-6BCC79B62BFA}" type="slidenum">
              <a:rPr lang="ar-IQ" smtClean="0"/>
              <a:t>‹#›</a:t>
            </a:fld>
            <a:endParaRPr lang="ar-IQ"/>
          </a:p>
        </p:txBody>
      </p:sp>
    </p:spTree>
    <p:extLst>
      <p:ext uri="{BB962C8B-B14F-4D97-AF65-F5344CB8AC3E}">
        <p14:creationId xmlns:p14="http://schemas.microsoft.com/office/powerpoint/2010/main" val="14127591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27BFF614-E09C-432B-9277-275ED94C71E9}" type="datetimeFigureOut">
              <a:rPr lang="ar-IQ" smtClean="0"/>
              <a:t>05/04/1447</a:t>
            </a:fld>
            <a:endParaRPr lang="ar-IQ"/>
          </a:p>
        </p:txBody>
      </p:sp>
      <p:sp>
        <p:nvSpPr>
          <p:cNvPr id="6" name="Footer Placeholder 5"/>
          <p:cNvSpPr>
            <a:spLocks noGrp="1"/>
          </p:cNvSpPr>
          <p:nvPr>
            <p:ph type="ftr" sz="quarter" idx="11"/>
          </p:nvPr>
        </p:nvSpPr>
        <p:spPr/>
        <p:txBody>
          <a:bodyPr/>
          <a:lstStyle/>
          <a:p>
            <a:endParaRPr lang="ar-IQ"/>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C0E2EA5-E40C-40FB-8F6B-6BCC79B62BFA}" type="slidenum">
              <a:rPr lang="ar-IQ" smtClean="0"/>
              <a:t>‹#›</a:t>
            </a:fld>
            <a:endParaRPr lang="ar-IQ"/>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01128499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27BFF614-E09C-432B-9277-275ED94C71E9}" type="datetimeFigureOut">
              <a:rPr lang="ar-IQ" smtClean="0"/>
              <a:t>05/04/1447</a:t>
            </a:fld>
            <a:endParaRPr lang="ar-IQ"/>
          </a:p>
        </p:txBody>
      </p:sp>
      <p:sp>
        <p:nvSpPr>
          <p:cNvPr id="6" name="Footer Placeholder 5"/>
          <p:cNvSpPr>
            <a:spLocks noGrp="1"/>
          </p:cNvSpPr>
          <p:nvPr>
            <p:ph type="ftr" sz="quarter" idx="11"/>
          </p:nvPr>
        </p:nvSpPr>
        <p:spPr/>
        <p:txBody>
          <a:bodyPr/>
          <a:lstStyle/>
          <a:p>
            <a:endParaRPr lang="ar-IQ"/>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C0E2EA5-E40C-40FB-8F6B-6BCC79B62BFA}" type="slidenum">
              <a:rPr lang="ar-IQ" smtClean="0"/>
              <a:t>‹#›</a:t>
            </a:fld>
            <a:endParaRPr lang="ar-IQ"/>
          </a:p>
        </p:txBody>
      </p:sp>
    </p:spTree>
    <p:extLst>
      <p:ext uri="{BB962C8B-B14F-4D97-AF65-F5344CB8AC3E}">
        <p14:creationId xmlns:p14="http://schemas.microsoft.com/office/powerpoint/2010/main" val="10108656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7BFF614-E09C-432B-9277-275ED94C71E9}" type="datetimeFigureOut">
              <a:rPr lang="ar-IQ" smtClean="0"/>
              <a:t>05/04/1447</a:t>
            </a:fld>
            <a:endParaRPr lang="ar-IQ"/>
          </a:p>
        </p:txBody>
      </p:sp>
      <p:sp>
        <p:nvSpPr>
          <p:cNvPr id="5" name="Footer Placeholder 4"/>
          <p:cNvSpPr>
            <a:spLocks noGrp="1"/>
          </p:cNvSpPr>
          <p:nvPr>
            <p:ph type="ftr" sz="quarter" idx="11"/>
          </p:nvPr>
        </p:nvSpPr>
        <p:spPr/>
        <p:txBody>
          <a:bodyPr/>
          <a:lstStyle/>
          <a:p>
            <a:endParaRPr lang="ar-IQ"/>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C0E2EA5-E40C-40FB-8F6B-6BCC79B62BFA}" type="slidenum">
              <a:rPr lang="ar-IQ" smtClean="0"/>
              <a:t>‹#›</a:t>
            </a:fld>
            <a:endParaRPr lang="ar-IQ"/>
          </a:p>
        </p:txBody>
      </p:sp>
    </p:spTree>
    <p:extLst>
      <p:ext uri="{BB962C8B-B14F-4D97-AF65-F5344CB8AC3E}">
        <p14:creationId xmlns:p14="http://schemas.microsoft.com/office/powerpoint/2010/main" val="28709449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7BFF614-E09C-432B-9277-275ED94C71E9}" type="datetimeFigureOut">
              <a:rPr lang="ar-IQ" smtClean="0"/>
              <a:t>05/04/1447</a:t>
            </a:fld>
            <a:endParaRPr lang="ar-IQ"/>
          </a:p>
        </p:txBody>
      </p:sp>
      <p:sp>
        <p:nvSpPr>
          <p:cNvPr id="5" name="Footer Placeholder 4"/>
          <p:cNvSpPr>
            <a:spLocks noGrp="1"/>
          </p:cNvSpPr>
          <p:nvPr>
            <p:ph type="ftr" sz="quarter" idx="11"/>
          </p:nvPr>
        </p:nvSpPr>
        <p:spPr/>
        <p:txBody>
          <a:bodyPr/>
          <a:lstStyle/>
          <a:p>
            <a:endParaRPr lang="ar-IQ"/>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C0E2EA5-E40C-40FB-8F6B-6BCC79B62BFA}" type="slidenum">
              <a:rPr lang="ar-IQ" smtClean="0"/>
              <a:t>‹#›</a:t>
            </a:fld>
            <a:endParaRPr lang="ar-IQ"/>
          </a:p>
        </p:txBody>
      </p:sp>
    </p:spTree>
    <p:extLst>
      <p:ext uri="{BB962C8B-B14F-4D97-AF65-F5344CB8AC3E}">
        <p14:creationId xmlns:p14="http://schemas.microsoft.com/office/powerpoint/2010/main" val="5707130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7BFF614-E09C-432B-9277-275ED94C71E9}" type="datetimeFigureOut">
              <a:rPr lang="ar-IQ" smtClean="0"/>
              <a:t>05/04/1447</a:t>
            </a:fld>
            <a:endParaRPr lang="ar-IQ"/>
          </a:p>
        </p:txBody>
      </p:sp>
      <p:sp>
        <p:nvSpPr>
          <p:cNvPr id="5" name="Footer Placeholder 4"/>
          <p:cNvSpPr>
            <a:spLocks noGrp="1"/>
          </p:cNvSpPr>
          <p:nvPr>
            <p:ph type="ftr" sz="quarter" idx="11"/>
          </p:nvPr>
        </p:nvSpPr>
        <p:spPr/>
        <p:txBody>
          <a:bodyPr/>
          <a:lstStyle/>
          <a:p>
            <a:endParaRPr lang="ar-IQ"/>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C0E2EA5-E40C-40FB-8F6B-6BCC79B62BFA}" type="slidenum">
              <a:rPr lang="ar-IQ" smtClean="0"/>
              <a:t>‹#›</a:t>
            </a:fld>
            <a:endParaRPr lang="ar-IQ"/>
          </a:p>
        </p:txBody>
      </p:sp>
    </p:spTree>
    <p:extLst>
      <p:ext uri="{BB962C8B-B14F-4D97-AF65-F5344CB8AC3E}">
        <p14:creationId xmlns:p14="http://schemas.microsoft.com/office/powerpoint/2010/main" val="10804682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7BFF614-E09C-432B-9277-275ED94C71E9}" type="datetimeFigureOut">
              <a:rPr lang="ar-IQ" smtClean="0"/>
              <a:t>05/04/1447</a:t>
            </a:fld>
            <a:endParaRPr lang="ar-IQ"/>
          </a:p>
        </p:txBody>
      </p:sp>
      <p:sp>
        <p:nvSpPr>
          <p:cNvPr id="5" name="Footer Placeholder 4"/>
          <p:cNvSpPr>
            <a:spLocks noGrp="1"/>
          </p:cNvSpPr>
          <p:nvPr>
            <p:ph type="ftr" sz="quarter" idx="11"/>
          </p:nvPr>
        </p:nvSpPr>
        <p:spPr/>
        <p:txBody>
          <a:bodyPr/>
          <a:lstStyle/>
          <a:p>
            <a:endParaRPr lang="ar-IQ"/>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C0E2EA5-E40C-40FB-8F6B-6BCC79B62BFA}" type="slidenum">
              <a:rPr lang="ar-IQ" smtClean="0"/>
              <a:t>‹#›</a:t>
            </a:fld>
            <a:endParaRPr lang="ar-IQ"/>
          </a:p>
        </p:txBody>
      </p:sp>
    </p:spTree>
    <p:extLst>
      <p:ext uri="{BB962C8B-B14F-4D97-AF65-F5344CB8AC3E}">
        <p14:creationId xmlns:p14="http://schemas.microsoft.com/office/powerpoint/2010/main" val="14237027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7BFF614-E09C-432B-9277-275ED94C71E9}" type="datetimeFigureOut">
              <a:rPr lang="ar-IQ" smtClean="0"/>
              <a:t>05/04/1447</a:t>
            </a:fld>
            <a:endParaRPr lang="ar-IQ"/>
          </a:p>
        </p:txBody>
      </p:sp>
      <p:sp>
        <p:nvSpPr>
          <p:cNvPr id="6" name="Footer Placeholder 5"/>
          <p:cNvSpPr>
            <a:spLocks noGrp="1"/>
          </p:cNvSpPr>
          <p:nvPr>
            <p:ph type="ftr" sz="quarter" idx="11"/>
          </p:nvPr>
        </p:nvSpPr>
        <p:spPr/>
        <p:txBody>
          <a:bodyPr/>
          <a:lstStyle/>
          <a:p>
            <a:endParaRPr lang="ar-IQ"/>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C0E2EA5-E40C-40FB-8F6B-6BCC79B62BFA}" type="slidenum">
              <a:rPr lang="ar-IQ" smtClean="0"/>
              <a:t>‹#›</a:t>
            </a:fld>
            <a:endParaRPr lang="ar-IQ"/>
          </a:p>
        </p:txBody>
      </p:sp>
    </p:spTree>
    <p:extLst>
      <p:ext uri="{BB962C8B-B14F-4D97-AF65-F5344CB8AC3E}">
        <p14:creationId xmlns:p14="http://schemas.microsoft.com/office/powerpoint/2010/main" val="13717187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7BFF614-E09C-432B-9277-275ED94C71E9}" type="datetimeFigureOut">
              <a:rPr lang="ar-IQ" smtClean="0"/>
              <a:t>05/04/1447</a:t>
            </a:fld>
            <a:endParaRPr lang="ar-IQ"/>
          </a:p>
        </p:txBody>
      </p:sp>
      <p:sp>
        <p:nvSpPr>
          <p:cNvPr id="8" name="Footer Placeholder 7"/>
          <p:cNvSpPr>
            <a:spLocks noGrp="1"/>
          </p:cNvSpPr>
          <p:nvPr>
            <p:ph type="ftr" sz="quarter" idx="11"/>
          </p:nvPr>
        </p:nvSpPr>
        <p:spPr/>
        <p:txBody>
          <a:bodyPr/>
          <a:lstStyle/>
          <a:p>
            <a:endParaRPr lang="ar-IQ"/>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C0E2EA5-E40C-40FB-8F6B-6BCC79B62BFA}" type="slidenum">
              <a:rPr lang="ar-IQ" smtClean="0"/>
              <a:t>‹#›</a:t>
            </a:fld>
            <a:endParaRPr lang="ar-IQ"/>
          </a:p>
        </p:txBody>
      </p:sp>
    </p:spTree>
    <p:extLst>
      <p:ext uri="{BB962C8B-B14F-4D97-AF65-F5344CB8AC3E}">
        <p14:creationId xmlns:p14="http://schemas.microsoft.com/office/powerpoint/2010/main" val="9420185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7BFF614-E09C-432B-9277-275ED94C71E9}" type="datetimeFigureOut">
              <a:rPr lang="ar-IQ" smtClean="0"/>
              <a:t>05/04/1447</a:t>
            </a:fld>
            <a:endParaRPr lang="ar-IQ"/>
          </a:p>
        </p:txBody>
      </p:sp>
      <p:sp>
        <p:nvSpPr>
          <p:cNvPr id="4" name="Footer Placeholder 3"/>
          <p:cNvSpPr>
            <a:spLocks noGrp="1"/>
          </p:cNvSpPr>
          <p:nvPr>
            <p:ph type="ftr" sz="quarter" idx="11"/>
          </p:nvPr>
        </p:nvSpPr>
        <p:spPr/>
        <p:txBody>
          <a:bodyPr/>
          <a:lstStyle/>
          <a:p>
            <a:endParaRPr lang="ar-IQ"/>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C0E2EA5-E40C-40FB-8F6B-6BCC79B62BFA}" type="slidenum">
              <a:rPr lang="ar-IQ" smtClean="0"/>
              <a:t>‹#›</a:t>
            </a:fld>
            <a:endParaRPr lang="ar-IQ"/>
          </a:p>
        </p:txBody>
      </p:sp>
    </p:spTree>
    <p:extLst>
      <p:ext uri="{BB962C8B-B14F-4D97-AF65-F5344CB8AC3E}">
        <p14:creationId xmlns:p14="http://schemas.microsoft.com/office/powerpoint/2010/main" val="35725512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7BFF614-E09C-432B-9277-275ED94C71E9}" type="datetimeFigureOut">
              <a:rPr lang="ar-IQ" smtClean="0"/>
              <a:t>05/04/1447</a:t>
            </a:fld>
            <a:endParaRPr lang="ar-IQ"/>
          </a:p>
        </p:txBody>
      </p:sp>
      <p:sp>
        <p:nvSpPr>
          <p:cNvPr id="3" name="Footer Placeholder 2"/>
          <p:cNvSpPr>
            <a:spLocks noGrp="1"/>
          </p:cNvSpPr>
          <p:nvPr>
            <p:ph type="ftr" sz="quarter" idx="11"/>
          </p:nvPr>
        </p:nvSpPr>
        <p:spPr/>
        <p:txBody>
          <a:bodyPr/>
          <a:lstStyle/>
          <a:p>
            <a:endParaRPr lang="ar-IQ"/>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C0E2EA5-E40C-40FB-8F6B-6BCC79B62BFA}" type="slidenum">
              <a:rPr lang="ar-IQ" smtClean="0"/>
              <a:t>‹#›</a:t>
            </a:fld>
            <a:endParaRPr lang="ar-IQ"/>
          </a:p>
        </p:txBody>
      </p:sp>
    </p:spTree>
    <p:extLst>
      <p:ext uri="{BB962C8B-B14F-4D97-AF65-F5344CB8AC3E}">
        <p14:creationId xmlns:p14="http://schemas.microsoft.com/office/powerpoint/2010/main" val="36160153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7BFF614-E09C-432B-9277-275ED94C71E9}" type="datetimeFigureOut">
              <a:rPr lang="ar-IQ" smtClean="0"/>
              <a:t>05/04/1447</a:t>
            </a:fld>
            <a:endParaRPr lang="ar-IQ"/>
          </a:p>
        </p:txBody>
      </p:sp>
      <p:sp>
        <p:nvSpPr>
          <p:cNvPr id="6" name="Footer Placeholder 5"/>
          <p:cNvSpPr>
            <a:spLocks noGrp="1"/>
          </p:cNvSpPr>
          <p:nvPr>
            <p:ph type="ftr" sz="quarter" idx="11"/>
          </p:nvPr>
        </p:nvSpPr>
        <p:spPr/>
        <p:txBody>
          <a:bodyPr/>
          <a:lstStyle/>
          <a:p>
            <a:endParaRPr lang="ar-IQ"/>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C0E2EA5-E40C-40FB-8F6B-6BCC79B62BFA}" type="slidenum">
              <a:rPr lang="ar-IQ" smtClean="0"/>
              <a:t>‹#›</a:t>
            </a:fld>
            <a:endParaRPr lang="ar-IQ"/>
          </a:p>
        </p:txBody>
      </p:sp>
    </p:spTree>
    <p:extLst>
      <p:ext uri="{BB962C8B-B14F-4D97-AF65-F5344CB8AC3E}">
        <p14:creationId xmlns:p14="http://schemas.microsoft.com/office/powerpoint/2010/main" val="29895801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7BFF614-E09C-432B-9277-275ED94C71E9}" type="datetimeFigureOut">
              <a:rPr lang="ar-IQ" smtClean="0"/>
              <a:t>05/04/1447</a:t>
            </a:fld>
            <a:endParaRPr lang="ar-IQ"/>
          </a:p>
        </p:txBody>
      </p:sp>
      <p:sp>
        <p:nvSpPr>
          <p:cNvPr id="6" name="Footer Placeholder 5"/>
          <p:cNvSpPr>
            <a:spLocks noGrp="1"/>
          </p:cNvSpPr>
          <p:nvPr>
            <p:ph type="ftr" sz="quarter" idx="11"/>
          </p:nvPr>
        </p:nvSpPr>
        <p:spPr/>
        <p:txBody>
          <a:bodyPr/>
          <a:lstStyle/>
          <a:p>
            <a:endParaRPr lang="ar-IQ"/>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C0E2EA5-E40C-40FB-8F6B-6BCC79B62BFA}" type="slidenum">
              <a:rPr lang="ar-IQ" smtClean="0"/>
              <a:t>‹#›</a:t>
            </a:fld>
            <a:endParaRPr lang="ar-IQ"/>
          </a:p>
        </p:txBody>
      </p:sp>
    </p:spTree>
    <p:extLst>
      <p:ext uri="{BB962C8B-B14F-4D97-AF65-F5344CB8AC3E}">
        <p14:creationId xmlns:p14="http://schemas.microsoft.com/office/powerpoint/2010/main" val="18734965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27BFF614-E09C-432B-9277-275ED94C71E9}" type="datetimeFigureOut">
              <a:rPr lang="ar-IQ" smtClean="0"/>
              <a:t>05/04/1447</a:t>
            </a:fld>
            <a:endParaRPr lang="ar-IQ"/>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ar-IQ"/>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C0E2EA5-E40C-40FB-8F6B-6BCC79B62BFA}" type="slidenum">
              <a:rPr lang="ar-IQ" smtClean="0"/>
              <a:t>‹#›</a:t>
            </a:fld>
            <a:endParaRPr lang="ar-IQ"/>
          </a:p>
        </p:txBody>
      </p:sp>
    </p:spTree>
    <p:extLst>
      <p:ext uri="{BB962C8B-B14F-4D97-AF65-F5344CB8AC3E}">
        <p14:creationId xmlns:p14="http://schemas.microsoft.com/office/powerpoint/2010/main" val="224025646"/>
      </p:ext>
    </p:extLst>
  </p:cSld>
  <p:clrMap bg1="lt1" tx1="dk1" bg2="lt2" tx2="dk2" accent1="accent1" accent2="accent2" accent3="accent3" accent4="accent4" accent5="accent5" accent6="accent6" hlink="hlink" folHlink="folHlink"/>
  <p:sldLayoutIdLst>
    <p:sldLayoutId id="2147483729" r:id="rId1"/>
    <p:sldLayoutId id="2147483730" r:id="rId2"/>
    <p:sldLayoutId id="2147483731" r:id="rId3"/>
    <p:sldLayoutId id="2147483732" r:id="rId4"/>
    <p:sldLayoutId id="2147483733" r:id="rId5"/>
    <p:sldLayoutId id="2147483734" r:id="rId6"/>
    <p:sldLayoutId id="2147483735" r:id="rId7"/>
    <p:sldLayoutId id="2147483736" r:id="rId8"/>
    <p:sldLayoutId id="2147483737" r:id="rId9"/>
    <p:sldLayoutId id="2147483738" r:id="rId10"/>
    <p:sldLayoutId id="2147483739" r:id="rId11"/>
    <p:sldLayoutId id="2147483740" r:id="rId12"/>
    <p:sldLayoutId id="2147483741" r:id="rId13"/>
    <p:sldLayoutId id="2147483742" r:id="rId14"/>
    <p:sldLayoutId id="2147483743" r:id="rId15"/>
    <p:sldLayoutId id="2147483744" r:id="rId16"/>
  </p:sldLayoutIdLst>
  <p:txStyles>
    <p:titleStyle>
      <a:lvl1pPr algn="l" defTabSz="457200" rtl="1" eaLnBrk="1" latinLnBrk="0" hangingPunct="1">
        <a:spcBef>
          <a:spcPct val="0"/>
        </a:spcBef>
        <a:buNone/>
        <a:defRPr sz="3600" kern="1200">
          <a:solidFill>
            <a:schemeClr val="tx1">
              <a:lumMod val="85000"/>
              <a:lumOff val="15000"/>
            </a:schemeClr>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comments" Target="../comments/commen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109182" y="0"/>
            <a:ext cx="12301181" cy="6858000"/>
          </a:xfrm>
          <a:prstGeom prst="rect">
            <a:avLst/>
          </a:prstGeom>
        </p:spPr>
      </p:pic>
      <p:sp>
        <p:nvSpPr>
          <p:cNvPr id="2" name="Title 1"/>
          <p:cNvSpPr>
            <a:spLocks noGrp="1"/>
          </p:cNvSpPr>
          <p:nvPr>
            <p:ph type="title"/>
          </p:nvPr>
        </p:nvSpPr>
        <p:spPr>
          <a:xfrm>
            <a:off x="677334" y="494354"/>
            <a:ext cx="11514666" cy="1320800"/>
          </a:xfrm>
        </p:spPr>
        <p:txBody>
          <a:bodyPr>
            <a:normAutofit/>
          </a:bodyPr>
          <a:lstStyle/>
          <a:p>
            <a:pPr algn="r"/>
            <a:r>
              <a:rPr lang="ar-IQ" sz="4400" b="1" dirty="0" smtClean="0">
                <a:latin typeface="Berlin Sans FB Demi" panose="020E0802020502020306" pitchFamily="34" charset="0"/>
                <a:cs typeface="DecoType Naskh Special" panose="02010000000000000000" pitchFamily="2" charset="-78"/>
              </a:rPr>
              <a:t>     مهارات واستراتيجيات التفاوض </a:t>
            </a:r>
            <a:endParaRPr lang="ar-IQ" sz="4400" b="1" dirty="0">
              <a:latin typeface="Berlin Sans FB Demi" panose="020E0802020502020306" pitchFamily="34" charset="0"/>
              <a:cs typeface="DecoType Naskh Special" panose="02010000000000000000" pitchFamily="2" charset="-78"/>
            </a:endParaRPr>
          </a:p>
        </p:txBody>
      </p:sp>
      <p:sp>
        <p:nvSpPr>
          <p:cNvPr id="5" name="TextBox 4"/>
          <p:cNvSpPr txBox="1"/>
          <p:nvPr/>
        </p:nvSpPr>
        <p:spPr>
          <a:xfrm>
            <a:off x="4209196" y="4995770"/>
            <a:ext cx="3993107" cy="1692771"/>
          </a:xfrm>
          <a:prstGeom prst="rect">
            <a:avLst/>
          </a:prstGeom>
          <a:noFill/>
        </p:spPr>
        <p:txBody>
          <a:bodyPr wrap="square" rtlCol="1">
            <a:spAutoFit/>
          </a:bodyPr>
          <a:lstStyle/>
          <a:p>
            <a:pPr algn="ctr"/>
            <a:r>
              <a:rPr lang="ar-IQ" sz="2400" dirty="0" smtClean="0"/>
              <a:t> </a:t>
            </a:r>
            <a:r>
              <a:rPr lang="ar-IQ" sz="2400" b="1" dirty="0" smtClean="0"/>
              <a:t>أعداد</a:t>
            </a:r>
            <a:r>
              <a:rPr lang="ar-IQ" b="1" dirty="0" smtClean="0"/>
              <a:t> </a:t>
            </a:r>
          </a:p>
          <a:p>
            <a:pPr algn="ctr"/>
            <a:r>
              <a:rPr lang="ar-IQ" sz="2000" b="1" dirty="0" smtClean="0"/>
              <a:t>حسن صباح الجلبي</a:t>
            </a:r>
          </a:p>
          <a:p>
            <a:pPr algn="ctr"/>
            <a:r>
              <a:rPr lang="ar-IQ" sz="2000" b="1" dirty="0" smtClean="0"/>
              <a:t>ماجستير ادارة اعمال</a:t>
            </a:r>
          </a:p>
          <a:p>
            <a:pPr algn="ctr"/>
            <a:r>
              <a:rPr lang="ar-IQ" sz="2000" b="1" dirty="0" smtClean="0"/>
              <a:t>تخصص الدقيق التفاوض </a:t>
            </a:r>
          </a:p>
          <a:p>
            <a:pPr algn="ctr"/>
            <a:r>
              <a:rPr lang="ar-IQ" sz="2000" b="1" dirty="0" smtClean="0"/>
              <a:t>مركز الدراسات المصرفية</a:t>
            </a:r>
            <a:endParaRPr lang="ar-IQ" sz="2000" b="1" dirty="0"/>
          </a:p>
        </p:txBody>
      </p:sp>
      <p:sp>
        <p:nvSpPr>
          <p:cNvPr id="6"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IQ"/>
          </a:p>
        </p:txBody>
      </p:sp>
      <p:pic>
        <p:nvPicPr>
          <p:cNvPr id="1066" name="Picture 42" descr="نتيجة بحث الصور عن البنك المركزي العراقي"/>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2870" y="115248"/>
            <a:ext cx="3131137" cy="18151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453142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2505" y="0"/>
            <a:ext cx="11887199" cy="6858000"/>
          </a:xfrm>
        </p:spPr>
        <p:txBody>
          <a:bodyPr>
            <a:normAutofit lnSpcReduction="10000"/>
          </a:bodyPr>
          <a:lstStyle/>
          <a:p>
            <a:pPr marL="0" indent="0">
              <a:buNone/>
            </a:pPr>
            <a:r>
              <a:rPr lang="ar-IQ" dirty="0" smtClean="0"/>
              <a:t> </a:t>
            </a:r>
          </a:p>
          <a:p>
            <a:pPr marL="0" indent="0">
              <a:buNone/>
            </a:pPr>
            <a:r>
              <a:rPr lang="ar-IQ" sz="2800" b="1" dirty="0" smtClean="0"/>
              <a:t>5-عناصر التفاوض :-  </a:t>
            </a:r>
          </a:p>
          <a:p>
            <a:pPr marL="0" indent="0">
              <a:buNone/>
            </a:pPr>
            <a:r>
              <a:rPr lang="ar-SA" b="1" dirty="0" smtClean="0"/>
              <a:t>المصالح</a:t>
            </a:r>
            <a:r>
              <a:rPr lang="en-US" b="1" dirty="0" smtClean="0"/>
              <a:t> </a:t>
            </a:r>
            <a:r>
              <a:rPr lang="en-US" b="1" dirty="0"/>
              <a:t>: </a:t>
            </a:r>
            <a:r>
              <a:rPr lang="ar-SA" dirty="0"/>
              <a:t>تستخدم هذه الكلمة لتعبر عن ما يريده الفرد وخلف كل موقف من مواقف الأطراف هناك مصلحة أو أمل أو رغبة أو حاجة او اهتمام أو قلق حول أمر ما ومن المفضل لاستقرار الوضع أن يكون الاتفاق يلبي مصالح الأطراف</a:t>
            </a:r>
            <a:r>
              <a:rPr lang="en-US" dirty="0"/>
              <a:t>.</a:t>
            </a:r>
          </a:p>
          <a:p>
            <a:pPr lvl="0"/>
            <a:r>
              <a:rPr lang="ar-SA" b="1" dirty="0"/>
              <a:t>البدائل</a:t>
            </a:r>
            <a:r>
              <a:rPr lang="en-US" b="1" dirty="0"/>
              <a:t>: </a:t>
            </a:r>
            <a:r>
              <a:rPr lang="ar-IQ" b="1" dirty="0" smtClean="0"/>
              <a:t> </a:t>
            </a:r>
            <a:r>
              <a:rPr lang="ar-SA" dirty="0" smtClean="0"/>
              <a:t>وتستخدم </a:t>
            </a:r>
            <a:r>
              <a:rPr lang="ar-SA" dirty="0"/>
              <a:t>عند انسحاب الأطراف عندما لا يتمكنوا من الوصول الى اتفاق وهذا من الممكن أن يكون إجراء من طرف واحد من دون أن يتطلب ذلك الطرف الآخر وبشكل عام على الأطراف أن لا يوافقوا على أي اتفاق الذي من الممكن تحقيق أفضل منه بطريقة أخرى</a:t>
            </a:r>
            <a:r>
              <a:rPr lang="en-US" dirty="0"/>
              <a:t>.</a:t>
            </a:r>
          </a:p>
          <a:p>
            <a:pPr lvl="0"/>
            <a:r>
              <a:rPr lang="ar-SA" b="1" dirty="0" smtClean="0"/>
              <a:t>الخيارات</a:t>
            </a:r>
            <a:r>
              <a:rPr lang="ar-IQ" b="1" dirty="0"/>
              <a:t>:</a:t>
            </a:r>
            <a:r>
              <a:rPr lang="en-US" b="1" dirty="0" smtClean="0"/>
              <a:t>  </a:t>
            </a:r>
            <a:r>
              <a:rPr lang="ar-SA" dirty="0"/>
              <a:t>نستخدم هذه الكلمة للتعبير عن الاحتمالات المختلفة التي تبدو أمام الطرفين ونحن نستخدم الخيارات المطروحة على الطاولة أو التي من الممكن وضعها على الطاولة، من الممكن أن يكون هناك أكثر من احتمال أو طريقة لحل المشكلة</a:t>
            </a:r>
            <a:r>
              <a:rPr lang="en-US" dirty="0"/>
              <a:t>  </a:t>
            </a:r>
            <a:r>
              <a:rPr lang="ar-SA" dirty="0"/>
              <a:t>وكل هذه احتمالات الى أن يتم الاتفاق على حل معين</a:t>
            </a:r>
            <a:r>
              <a:rPr lang="en-US" dirty="0"/>
              <a:t>.</a:t>
            </a:r>
          </a:p>
          <a:p>
            <a:pPr lvl="0"/>
            <a:r>
              <a:rPr lang="ar-SA" b="1" dirty="0" smtClean="0"/>
              <a:t>مقاييس</a:t>
            </a:r>
            <a:r>
              <a:rPr lang="ar-IQ" b="1" dirty="0"/>
              <a:t>:</a:t>
            </a:r>
            <a:r>
              <a:rPr lang="en-US" b="1" dirty="0" smtClean="0"/>
              <a:t> </a:t>
            </a:r>
            <a:r>
              <a:rPr lang="en-US" dirty="0" smtClean="0"/>
              <a:t> </a:t>
            </a:r>
            <a:r>
              <a:rPr lang="ar-SA" dirty="0"/>
              <a:t>من الممكن تسمية ذلك بالقياس إذ يبحث الطرفين عن مثال معين للقياس عليه ومن الممكن أن يكون هذا المقياس اتفاق معين بين الأطراف، والقانون الدولي، أو مقياس أخلاقي، أو عرف معين</a:t>
            </a:r>
            <a:r>
              <a:rPr lang="en-US" dirty="0"/>
              <a:t>.</a:t>
            </a:r>
          </a:p>
          <a:p>
            <a:pPr lvl="0"/>
            <a:r>
              <a:rPr lang="ar-SA" b="1" dirty="0" smtClean="0"/>
              <a:t>العلاقات</a:t>
            </a:r>
            <a:r>
              <a:rPr lang="ar-IQ" b="1" dirty="0"/>
              <a:t>:</a:t>
            </a:r>
            <a:r>
              <a:rPr lang="en-US" b="1" dirty="0" smtClean="0"/>
              <a:t>  </a:t>
            </a:r>
            <a:r>
              <a:rPr lang="ar-SA" dirty="0"/>
              <a:t>المفاوضات تخلق علاقات عمل أفضل و التي تحسن طريقة العمل بين الأطراف ومعظم حالات المفاوضات هي بين مؤسسات أو أفراد معهم</a:t>
            </a:r>
            <a:r>
              <a:rPr lang="en-US" dirty="0"/>
              <a:t>  </a:t>
            </a:r>
            <a:r>
              <a:rPr lang="ar-SA" dirty="0"/>
              <a:t>سنبقى نعمل معهم وسنلتقي مرات كثيرة لنعمل في المستقبل أحد الأبعاد المهمة لنتائج المفاوضات هي في تحسين أجواء العمل و تحسين العلاقات لمصلحة العمل، وهل سيعمل الطرفين بشكل أفضل</a:t>
            </a:r>
            <a:r>
              <a:rPr lang="en-US" dirty="0"/>
              <a:t>  </a:t>
            </a:r>
            <a:r>
              <a:rPr lang="ar-SA" dirty="0"/>
              <a:t>بروحية أفضل مع بعضهم بعضا.</a:t>
            </a:r>
            <a:endParaRPr lang="en-US" dirty="0"/>
          </a:p>
          <a:p>
            <a:pPr lvl="0"/>
            <a:r>
              <a:rPr lang="ar-SA" b="1" dirty="0" smtClean="0"/>
              <a:t>الاتصالات</a:t>
            </a:r>
            <a:r>
              <a:rPr lang="ar-IQ" b="1" dirty="0"/>
              <a:t>:</a:t>
            </a:r>
            <a:r>
              <a:rPr lang="en-US" b="1" dirty="0" smtClean="0"/>
              <a:t> </a:t>
            </a:r>
            <a:r>
              <a:rPr lang="ar-SA" dirty="0" smtClean="0"/>
              <a:t> </a:t>
            </a:r>
            <a:r>
              <a:rPr lang="ar-SA" dirty="0"/>
              <a:t>شيء آخر يعبر عن المساواة، إذا كانت الاتصالات بين الأطراف فعالة وواضحة ستكون النتائج أفضل لأن المفاوضات الفعالة تحتاج إلى اتصالات فعالة من كلا الاتجاهين</a:t>
            </a:r>
            <a:r>
              <a:rPr lang="en-US" dirty="0"/>
              <a:t>.</a:t>
            </a:r>
          </a:p>
          <a:p>
            <a:pPr lvl="0"/>
            <a:r>
              <a:rPr lang="ar-SA" b="1" dirty="0"/>
              <a:t>الالتزامات</a:t>
            </a:r>
            <a:r>
              <a:rPr lang="en-US" b="1" dirty="0"/>
              <a:t>:  </a:t>
            </a:r>
            <a:r>
              <a:rPr lang="ar-SA" dirty="0"/>
              <a:t>من الممكن أن تكون شفوية أو كتابية لما تريد الأطراف عمله ومن الممكن أن تعطي بعض الالتزامات في بداية المفاوضات أو في نهايتها، وبشكل عام من الأفضل أن تعطى للمفاوضين الوعود بشكل تحريري وبصياغة واضحة بحيث تكون عملية و مفهومة للذي عليه تنفيذها ومن الممكن تنفيذها</a:t>
            </a:r>
            <a:r>
              <a:rPr lang="en-US" dirty="0"/>
              <a:t>  </a:t>
            </a:r>
            <a:r>
              <a:rPr lang="ar-SA" dirty="0"/>
              <a:t>فهمها بسهولة</a:t>
            </a:r>
            <a:r>
              <a:rPr lang="en-US" dirty="0"/>
              <a:t>.</a:t>
            </a:r>
          </a:p>
          <a:p>
            <a:pPr marL="0" indent="0">
              <a:buNone/>
            </a:pPr>
            <a:endParaRPr lang="ar-IQ" b="1" dirty="0"/>
          </a:p>
        </p:txBody>
      </p:sp>
    </p:spTree>
    <p:extLst>
      <p:ext uri="{BB962C8B-B14F-4D97-AF65-F5344CB8AC3E}">
        <p14:creationId xmlns:p14="http://schemas.microsoft.com/office/powerpoint/2010/main" val="22169527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07067" y="204716"/>
            <a:ext cx="7766936" cy="1815153"/>
          </a:xfrm>
        </p:spPr>
        <p:txBody>
          <a:bodyPr/>
          <a:lstStyle/>
          <a:p>
            <a:pPr algn="ctr"/>
            <a:r>
              <a:rPr lang="ar-IQ" sz="2400" dirty="0" smtClean="0">
                <a:latin typeface="Arial Black" panose="020B0A04020102020204" pitchFamily="34" charset="0"/>
              </a:rPr>
              <a:t> </a:t>
            </a:r>
            <a:r>
              <a:rPr lang="en-US" dirty="0" smtClean="0">
                <a:latin typeface="Arial Black" panose="020B0A04020102020204" pitchFamily="34" charset="0"/>
              </a:rPr>
              <a:t/>
            </a:r>
            <a:br>
              <a:rPr lang="en-US" dirty="0" smtClean="0">
                <a:latin typeface="Arial Black" panose="020B0A04020102020204" pitchFamily="34" charset="0"/>
              </a:rPr>
            </a:br>
            <a:endParaRPr lang="ar-IQ" dirty="0">
              <a:latin typeface="Arial Black" panose="020B0A04020102020204" pitchFamily="34" charset="0"/>
            </a:endParaRPr>
          </a:p>
        </p:txBody>
      </p:sp>
      <p:sp>
        <p:nvSpPr>
          <p:cNvPr id="3" name="Subtitle 2"/>
          <p:cNvSpPr>
            <a:spLocks noGrp="1"/>
          </p:cNvSpPr>
          <p:nvPr>
            <p:ph type="subTitle" idx="1"/>
          </p:nvPr>
        </p:nvSpPr>
        <p:spPr>
          <a:xfrm>
            <a:off x="1507067" y="118754"/>
            <a:ext cx="10557554" cy="6609592"/>
          </a:xfrm>
        </p:spPr>
        <p:txBody>
          <a:bodyPr>
            <a:normAutofit/>
          </a:bodyPr>
          <a:lstStyle/>
          <a:p>
            <a:pPr algn="justLow"/>
            <a:endParaRPr lang="ar-IQ" sz="4000" b="1" dirty="0" smtClean="0">
              <a:solidFill>
                <a:schemeClr val="tx1"/>
              </a:solidFill>
            </a:endParaRPr>
          </a:p>
          <a:p>
            <a:pPr algn="justLow"/>
            <a:r>
              <a:rPr lang="ar-IQ" sz="4000" b="1" smtClean="0">
                <a:solidFill>
                  <a:schemeClr val="tx1"/>
                </a:solidFill>
              </a:rPr>
              <a:t>المحور الثاني :- </a:t>
            </a:r>
            <a:r>
              <a:rPr lang="ar-IQ" sz="4000" b="1" dirty="0">
                <a:solidFill>
                  <a:schemeClr val="tx1"/>
                </a:solidFill>
              </a:rPr>
              <a:t>المدخل الاستراتيجي </a:t>
            </a:r>
            <a:r>
              <a:rPr lang="ar-IQ" sz="4000" b="1" dirty="0" smtClean="0">
                <a:solidFill>
                  <a:schemeClr val="tx1"/>
                </a:solidFill>
              </a:rPr>
              <a:t>للتفاوض</a:t>
            </a:r>
            <a:endParaRPr lang="en-US" sz="4000" dirty="0" smtClean="0">
              <a:solidFill>
                <a:schemeClr val="tx1"/>
              </a:solidFill>
            </a:endParaRPr>
          </a:p>
          <a:p>
            <a:pPr algn="justLow"/>
            <a:r>
              <a:rPr lang="ar-IQ" sz="4000" dirty="0" smtClean="0">
                <a:solidFill>
                  <a:schemeClr val="tx1"/>
                </a:solidFill>
              </a:rPr>
              <a:t>    </a:t>
            </a:r>
            <a:r>
              <a:rPr lang="ar-IQ" sz="4000" dirty="0">
                <a:solidFill>
                  <a:schemeClr val="tx1"/>
                </a:solidFill>
              </a:rPr>
              <a:t>ويمكن تعريف إستراتيجيات التفاوض بأنها الإطار العام الأكبر من حيث الحجم، والأوسع من حيث المساحة والمدى ،ولأشمل بالنسبة </a:t>
            </a:r>
            <a:r>
              <a:rPr lang="ar-IQ" sz="4000">
                <a:solidFill>
                  <a:schemeClr val="tx1"/>
                </a:solidFill>
              </a:rPr>
              <a:t>لعنصر </a:t>
            </a:r>
            <a:r>
              <a:rPr lang="ar-IQ" sz="4000" smtClean="0">
                <a:solidFill>
                  <a:schemeClr val="tx1"/>
                </a:solidFill>
              </a:rPr>
              <a:t>الموضوع، والأطول بالنسبة لعنصر الزمن، </a:t>
            </a:r>
            <a:r>
              <a:rPr lang="ar-IQ" sz="4000" dirty="0">
                <a:solidFill>
                  <a:schemeClr val="tx1"/>
                </a:solidFill>
              </a:rPr>
              <a:t>والذي يتم بناء عليه تناول القضية من جانب أحد أطرافها لمواجهه الطرف أو الأطراف الأخرى بالتفاوض للوصول إلى تحقيق مصلحة معينة أو هدف معين  </a:t>
            </a:r>
            <a:r>
              <a:rPr lang="ar-IQ" sz="2800" dirty="0">
                <a:solidFill>
                  <a:schemeClr val="tx1"/>
                </a:solidFill>
              </a:rPr>
              <a:t>.</a:t>
            </a:r>
          </a:p>
        </p:txBody>
      </p:sp>
    </p:spTree>
    <p:extLst>
      <p:ext uri="{BB962C8B-B14F-4D97-AF65-F5344CB8AC3E}">
        <p14:creationId xmlns:p14="http://schemas.microsoft.com/office/powerpoint/2010/main" val="361575960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02602" y="0"/>
            <a:ext cx="10589398" cy="1460310"/>
          </a:xfrm>
        </p:spPr>
        <p:txBody>
          <a:bodyPr/>
          <a:lstStyle/>
          <a:p>
            <a:pPr algn="r"/>
            <a:r>
              <a:rPr lang="ar-IQ" sz="1800" b="1" dirty="0" smtClean="0">
                <a:solidFill>
                  <a:schemeClr val="tx1"/>
                </a:solidFill>
              </a:rPr>
              <a:t>يرى (</a:t>
            </a:r>
            <a:r>
              <a:rPr lang="en-US" sz="1800" b="1" dirty="0">
                <a:solidFill>
                  <a:schemeClr val="tx1"/>
                </a:solidFill>
              </a:rPr>
              <a:t>Robinson</a:t>
            </a:r>
            <a:r>
              <a:rPr lang="ar-IQ" sz="1800" b="1" dirty="0">
                <a:solidFill>
                  <a:schemeClr val="tx1"/>
                </a:solidFill>
              </a:rPr>
              <a:t>) </a:t>
            </a:r>
            <a:r>
              <a:rPr lang="ar-IQ" sz="1800" b="1" dirty="0" smtClean="0">
                <a:solidFill>
                  <a:schemeClr val="tx1"/>
                </a:solidFill>
              </a:rPr>
              <a:t> </a:t>
            </a:r>
            <a:r>
              <a:rPr lang="ar-IQ" sz="1800" b="1" dirty="0">
                <a:solidFill>
                  <a:schemeClr val="tx1"/>
                </a:solidFill>
              </a:rPr>
              <a:t>أن الإستراتيجية التفاوضية تتضمن ثلاثة عناصر يطلق عليها (</a:t>
            </a:r>
            <a:r>
              <a:rPr lang="en-US" sz="1800" b="1" dirty="0">
                <a:solidFill>
                  <a:schemeClr val="tx1"/>
                </a:solidFill>
              </a:rPr>
              <a:t>3ms</a:t>
            </a:r>
            <a:r>
              <a:rPr lang="ar-IQ" sz="1800" b="1" dirty="0">
                <a:solidFill>
                  <a:schemeClr val="tx1"/>
                </a:solidFill>
              </a:rPr>
              <a:t>) وهي</a:t>
            </a:r>
            <a:r>
              <a:rPr lang="ar-IQ" sz="1800" b="1" dirty="0" smtClean="0">
                <a:solidFill>
                  <a:schemeClr val="tx1"/>
                </a:solidFill>
              </a:rPr>
              <a:t>:-</a:t>
            </a:r>
            <a:endParaRPr lang="ar-IQ" b="1" dirty="0">
              <a:solidFill>
                <a:schemeClr val="tx1"/>
              </a:solidFill>
            </a:endParaRPr>
          </a:p>
        </p:txBody>
      </p:sp>
      <p:sp>
        <p:nvSpPr>
          <p:cNvPr id="3" name="Subtitle 2"/>
          <p:cNvSpPr>
            <a:spLocks noGrp="1"/>
          </p:cNvSpPr>
          <p:nvPr>
            <p:ph type="subTitle" idx="1"/>
          </p:nvPr>
        </p:nvSpPr>
        <p:spPr>
          <a:xfrm>
            <a:off x="1507066" y="1460309"/>
            <a:ext cx="10684933" cy="5131560"/>
          </a:xfrm>
        </p:spPr>
        <p:txBody>
          <a:bodyPr>
            <a:normAutofit/>
          </a:bodyPr>
          <a:lstStyle/>
          <a:p>
            <a:pPr marL="285750" lvl="0" indent="-285750" algn="justLow">
              <a:lnSpc>
                <a:spcPct val="150000"/>
              </a:lnSpc>
              <a:buFont typeface="Arial" panose="020B0604020202020204" pitchFamily="34" charset="0"/>
              <a:buChar char="•"/>
            </a:pPr>
            <a:r>
              <a:rPr lang="ar-IQ" sz="2400" dirty="0" smtClean="0">
                <a:solidFill>
                  <a:schemeClr val="tx1"/>
                </a:solidFill>
              </a:rPr>
              <a:t>الرسالة </a:t>
            </a:r>
            <a:r>
              <a:rPr lang="ar-IQ" sz="2400" dirty="0">
                <a:solidFill>
                  <a:schemeClr val="tx1"/>
                </a:solidFill>
              </a:rPr>
              <a:t>(</a:t>
            </a:r>
            <a:r>
              <a:rPr lang="en-US" sz="2400" dirty="0">
                <a:solidFill>
                  <a:schemeClr val="tx1"/>
                </a:solidFill>
              </a:rPr>
              <a:t>Mission</a:t>
            </a:r>
            <a:r>
              <a:rPr lang="ar-IQ" sz="2400" dirty="0">
                <a:solidFill>
                  <a:schemeClr val="tx1"/>
                </a:solidFill>
              </a:rPr>
              <a:t>):- وتتعلق بالأغراض النهائية والغايات التي يسعى المفاوض إلى تحقيقها أي أنها النتائج النهائية التي يسعى المفاوض إلى تحقيقها.</a:t>
            </a:r>
            <a:endParaRPr lang="en-US" sz="2400" dirty="0">
              <a:solidFill>
                <a:schemeClr val="tx1"/>
              </a:solidFill>
            </a:endParaRPr>
          </a:p>
          <a:p>
            <a:pPr marL="285750" lvl="0" indent="-285750" algn="justLow">
              <a:lnSpc>
                <a:spcPct val="150000"/>
              </a:lnSpc>
              <a:buFont typeface="Arial" panose="020B0604020202020204" pitchFamily="34" charset="0"/>
              <a:buChar char="•"/>
            </a:pPr>
            <a:r>
              <a:rPr lang="ar-IQ" sz="2400" dirty="0">
                <a:solidFill>
                  <a:schemeClr val="tx1"/>
                </a:solidFill>
              </a:rPr>
              <a:t>الوسائل (</a:t>
            </a:r>
            <a:r>
              <a:rPr lang="en-US" sz="2400" dirty="0">
                <a:solidFill>
                  <a:schemeClr val="tx1"/>
                </a:solidFill>
              </a:rPr>
              <a:t>Means</a:t>
            </a:r>
            <a:r>
              <a:rPr lang="ar-IQ" sz="2400" dirty="0">
                <a:solidFill>
                  <a:schemeClr val="tx1"/>
                </a:solidFill>
              </a:rPr>
              <a:t>):- وتعبر عن الأساليب والتكنيكات التي سوف تستخدم لانجاز الرسالة التي سبق تحديدها للمفاوضات.</a:t>
            </a:r>
            <a:endParaRPr lang="en-US" sz="2400" dirty="0">
              <a:solidFill>
                <a:schemeClr val="tx1"/>
              </a:solidFill>
            </a:endParaRPr>
          </a:p>
          <a:p>
            <a:pPr marL="285750" indent="-285750" algn="justLow">
              <a:lnSpc>
                <a:spcPct val="150000"/>
              </a:lnSpc>
              <a:buFont typeface="Arial" panose="020B0604020202020204" pitchFamily="34" charset="0"/>
              <a:buChar char="•"/>
            </a:pPr>
            <a:r>
              <a:rPr lang="ar-IQ" sz="2400" dirty="0">
                <a:solidFill>
                  <a:schemeClr val="tx1"/>
                </a:solidFill>
              </a:rPr>
              <a:t>القياسات(</a:t>
            </a:r>
            <a:r>
              <a:rPr lang="en-US" sz="2400" dirty="0">
                <a:solidFill>
                  <a:schemeClr val="tx1"/>
                </a:solidFill>
              </a:rPr>
              <a:t>Metrics</a:t>
            </a:r>
            <a:r>
              <a:rPr lang="ar-IQ" sz="2400" dirty="0">
                <a:solidFill>
                  <a:schemeClr val="tx1"/>
                </a:solidFill>
              </a:rPr>
              <a:t>):- أي تحديد السبل والأساليب التي يمكن بها قياس الانجازات في التفاوض مقارنه بالاحتياجات والرغبات والغايات التي سبق تحديدها في </a:t>
            </a:r>
            <a:r>
              <a:rPr lang="ar-IQ" sz="2400" dirty="0" smtClean="0">
                <a:solidFill>
                  <a:schemeClr val="tx1"/>
                </a:solidFill>
              </a:rPr>
              <a:t>الإستراتيجية. </a:t>
            </a:r>
            <a:endParaRPr lang="en-US" sz="2400" dirty="0">
              <a:solidFill>
                <a:schemeClr val="tx1"/>
              </a:solidFill>
            </a:endParaRPr>
          </a:p>
          <a:p>
            <a:endParaRPr lang="ar-IQ" dirty="0"/>
          </a:p>
        </p:txBody>
      </p:sp>
    </p:spTree>
    <p:extLst>
      <p:ext uri="{BB962C8B-B14F-4D97-AF65-F5344CB8AC3E}">
        <p14:creationId xmlns:p14="http://schemas.microsoft.com/office/powerpoint/2010/main" val="230924008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
            <a:ext cx="11514666" cy="928048"/>
          </a:xfrm>
        </p:spPr>
        <p:txBody>
          <a:bodyPr>
            <a:normAutofit fontScale="90000"/>
          </a:bodyPr>
          <a:lstStyle/>
          <a:p>
            <a:pPr algn="ctr"/>
            <a:r>
              <a:rPr lang="ar-IQ" dirty="0">
                <a:solidFill>
                  <a:srgbClr val="FF0000"/>
                </a:solidFill>
              </a:rPr>
              <a:t> </a:t>
            </a:r>
            <a:r>
              <a:rPr lang="ar-IQ" dirty="0" smtClean="0">
                <a:solidFill>
                  <a:srgbClr val="FF0000"/>
                </a:solidFill>
              </a:rPr>
              <a:t>أهمية </a:t>
            </a:r>
            <a:r>
              <a:rPr lang="ar-IQ" dirty="0">
                <a:solidFill>
                  <a:srgbClr val="FF0000"/>
                </a:solidFill>
              </a:rPr>
              <a:t>الاستراتيجية </a:t>
            </a:r>
            <a:r>
              <a:rPr lang="ar-IQ" dirty="0" smtClean="0">
                <a:solidFill>
                  <a:srgbClr val="FF0000"/>
                </a:solidFill>
              </a:rPr>
              <a:t>التنفاوضيه</a:t>
            </a:r>
            <a:r>
              <a:rPr lang="en-US" dirty="0" smtClean="0">
                <a:solidFill>
                  <a:srgbClr val="FF0000"/>
                </a:solidFill>
              </a:rPr>
              <a:t>  </a:t>
            </a:r>
            <a:r>
              <a:rPr lang="en-US" dirty="0"/>
              <a:t/>
            </a:r>
            <a:br>
              <a:rPr lang="en-US" dirty="0"/>
            </a:br>
            <a:endParaRPr lang="ar-IQ" dirty="0"/>
          </a:p>
        </p:txBody>
      </p:sp>
      <p:sp>
        <p:nvSpPr>
          <p:cNvPr id="3" name="Content Placeholder 2"/>
          <p:cNvSpPr>
            <a:spLocks noGrp="1"/>
          </p:cNvSpPr>
          <p:nvPr>
            <p:ph idx="1"/>
          </p:nvPr>
        </p:nvSpPr>
        <p:spPr>
          <a:xfrm>
            <a:off x="677334" y="928049"/>
            <a:ext cx="11514666" cy="5929951"/>
          </a:xfrm>
        </p:spPr>
        <p:txBody>
          <a:bodyPr>
            <a:noAutofit/>
          </a:bodyPr>
          <a:lstStyle/>
          <a:p>
            <a:pPr algn="justLow"/>
            <a:r>
              <a:rPr lang="ar-IQ" sz="2000" dirty="0" smtClean="0">
                <a:solidFill>
                  <a:schemeClr val="tx1"/>
                </a:solidFill>
              </a:rPr>
              <a:t>أن </a:t>
            </a:r>
            <a:r>
              <a:rPr lang="ar-IQ" sz="2000" dirty="0">
                <a:solidFill>
                  <a:schemeClr val="tx1"/>
                </a:solidFill>
              </a:rPr>
              <a:t>موضوع الإستراتيجية من أهم الخصائص التي تميز طبيعة المفاوضات وتحدد أهدافها، وقد أصبحت مسألة اختيار الإستراتيجية المناسبة والتكتيكات الضرورية لتحقيق الأهداف المرغوبة تمثل مهارة أساسية تهدف الى تسليح المفاوض بالوسائل والأساليب التي تجعله قادراً على مقابله الطرف المقابل.</a:t>
            </a:r>
            <a:endParaRPr lang="en-US" sz="2000" dirty="0">
              <a:solidFill>
                <a:schemeClr val="tx1"/>
              </a:solidFill>
            </a:endParaRPr>
          </a:p>
          <a:p>
            <a:pPr lvl="0" algn="justLow"/>
            <a:r>
              <a:rPr lang="en-US" sz="2000" dirty="0">
                <a:solidFill>
                  <a:schemeClr val="tx1"/>
                </a:solidFill>
              </a:rPr>
              <a:t>    </a:t>
            </a:r>
            <a:r>
              <a:rPr lang="ar-IQ" sz="2000" dirty="0">
                <a:solidFill>
                  <a:schemeClr val="tx1"/>
                </a:solidFill>
              </a:rPr>
              <a:t>تستند الكثير من القرارات التي يتخذها المفاوضون داخل المفاوضات إلى تلك الإستراتيجية، لاسيما تلك القرارات المستندة إلى الأسس المالية أو تلك المتعلقة بالنوعية .</a:t>
            </a:r>
            <a:endParaRPr lang="en-US" sz="2000" dirty="0">
              <a:solidFill>
                <a:schemeClr val="tx1"/>
              </a:solidFill>
            </a:endParaRPr>
          </a:p>
          <a:p>
            <a:pPr lvl="0" algn="justLow"/>
            <a:r>
              <a:rPr lang="en-US" sz="2000" dirty="0">
                <a:solidFill>
                  <a:schemeClr val="tx1"/>
                </a:solidFill>
              </a:rPr>
              <a:t> </a:t>
            </a:r>
            <a:r>
              <a:rPr lang="ar-IQ" sz="2000" dirty="0">
                <a:solidFill>
                  <a:schemeClr val="tx1"/>
                </a:solidFill>
              </a:rPr>
              <a:t> الإستراتيجية التفاوضية تحدد الأهداف والطرائق والسياسات للوصول إلى تلك الأهداف، أن مثل هذه الاستراتيجيات تساعد كل عضو في فريق التفاوض على معرفة الأساليب الواجب استخدامها لتحقيق النتائج المطلوبة وتوحيد جهود الفريق التفاوضي وتجنب الازدواج والتضارب في التصرفات ووضوح الرؤية فيما ما يجب تحقيقه.</a:t>
            </a:r>
            <a:endParaRPr lang="en-US" sz="2000" dirty="0">
              <a:solidFill>
                <a:schemeClr val="tx1"/>
              </a:solidFill>
            </a:endParaRPr>
          </a:p>
          <a:p>
            <a:pPr lvl="0" algn="justLow"/>
            <a:r>
              <a:rPr lang="en-US" sz="2000" dirty="0">
                <a:solidFill>
                  <a:schemeClr val="tx1"/>
                </a:solidFill>
              </a:rPr>
              <a:t>  </a:t>
            </a:r>
            <a:r>
              <a:rPr lang="ar-IQ" sz="2000" dirty="0">
                <a:solidFill>
                  <a:schemeClr val="tx1"/>
                </a:solidFill>
              </a:rPr>
              <a:t>استخدام المفاوض لبعض الاستراتجيات يمكن أن تؤثر ايجابيا على الطرف الآخر باتجاه استخدام استراتجيات مماثله، مثلاً  أن استخدام إستراتيجية حل المشاكلات مثلاً  يمكن أن تغير من الاتجاهات المستهدفة للطرف الأخر ومن مسوغات سلوكه أو من أفعاله. </a:t>
            </a:r>
            <a:endParaRPr lang="en-US" sz="2000" dirty="0">
              <a:solidFill>
                <a:schemeClr val="tx1"/>
              </a:solidFill>
            </a:endParaRPr>
          </a:p>
          <a:p>
            <a:pPr lvl="0" algn="justLow"/>
            <a:r>
              <a:rPr lang="ar-IQ" sz="2000" dirty="0">
                <a:solidFill>
                  <a:schemeClr val="tx1"/>
                </a:solidFill>
              </a:rPr>
              <a:t> أن اختيار استراتيجيه معينه قد يكون الهدف من ورائه التأثير على المناخ المطلوب في عملية التفاوض، وكذلك التأثير على الطرف الأخر، وأهدافه العامة . كما تطرق إلى الدور المهم للإستراتيجية التفاوضية في الوصول إلى نتائج مؤثره في عملية التفاوض .</a:t>
            </a:r>
            <a:endParaRPr lang="en-US" sz="2000" dirty="0">
              <a:solidFill>
                <a:schemeClr val="tx1"/>
              </a:solidFill>
            </a:endParaRPr>
          </a:p>
          <a:p>
            <a:endParaRPr lang="ar-IQ" dirty="0"/>
          </a:p>
        </p:txBody>
      </p:sp>
    </p:spTree>
    <p:extLst>
      <p:ext uri="{BB962C8B-B14F-4D97-AF65-F5344CB8AC3E}">
        <p14:creationId xmlns:p14="http://schemas.microsoft.com/office/powerpoint/2010/main" val="357932142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4462" y="0"/>
            <a:ext cx="11687538" cy="764275"/>
          </a:xfrm>
        </p:spPr>
        <p:txBody>
          <a:bodyPr>
            <a:normAutofit fontScale="90000"/>
          </a:bodyPr>
          <a:lstStyle/>
          <a:p>
            <a:pPr algn="r"/>
            <a:r>
              <a:rPr lang="ar-IQ" dirty="0">
                <a:solidFill>
                  <a:srgbClr val="FF0000"/>
                </a:solidFill>
              </a:rPr>
              <a:t> إستراتيجيات التفاوض تهدف إلى تحقيق الأمور التالية:-</a:t>
            </a:r>
            <a:r>
              <a:rPr lang="en-US" dirty="0"/>
              <a:t/>
            </a:r>
            <a:br>
              <a:rPr lang="en-US" dirty="0"/>
            </a:br>
            <a:endParaRPr lang="ar-IQ" dirty="0"/>
          </a:p>
        </p:txBody>
      </p:sp>
      <p:sp>
        <p:nvSpPr>
          <p:cNvPr id="3" name="Content Placeholder 2"/>
          <p:cNvSpPr>
            <a:spLocks noGrp="1"/>
          </p:cNvSpPr>
          <p:nvPr>
            <p:ph idx="1"/>
          </p:nvPr>
        </p:nvSpPr>
        <p:spPr>
          <a:xfrm>
            <a:off x="677334" y="764275"/>
            <a:ext cx="11514666" cy="5854889"/>
          </a:xfrm>
        </p:spPr>
        <p:txBody>
          <a:bodyPr>
            <a:normAutofit/>
          </a:bodyPr>
          <a:lstStyle/>
          <a:p>
            <a:pPr algn="justLow"/>
            <a:r>
              <a:rPr lang="ar-IQ" sz="2800" dirty="0">
                <a:solidFill>
                  <a:schemeClr val="tx1"/>
                </a:solidFill>
              </a:rPr>
              <a:t>ا</a:t>
            </a:r>
            <a:r>
              <a:rPr lang="ar-IQ" sz="2800" dirty="0" smtClean="0">
                <a:solidFill>
                  <a:schemeClr val="tx1"/>
                </a:solidFill>
              </a:rPr>
              <a:t>لحل </a:t>
            </a:r>
            <a:r>
              <a:rPr lang="ar-IQ" sz="2800" dirty="0">
                <a:solidFill>
                  <a:schemeClr val="tx1"/>
                </a:solidFill>
              </a:rPr>
              <a:t>المشترك للمشكلات:- وذلك من خلال التفاوض في جو يكشف فيه الطرفان أوراقهما على مائدة المفاوضات ويعملان معاً للتوصل إلى أتفاق مرضي لكليهما.</a:t>
            </a:r>
            <a:endParaRPr lang="en-US" sz="2800" dirty="0">
              <a:solidFill>
                <a:schemeClr val="tx1"/>
              </a:solidFill>
            </a:endParaRPr>
          </a:p>
          <a:p>
            <a:pPr lvl="0" algn="justLow"/>
            <a:r>
              <a:rPr lang="ar-IQ" sz="2800" dirty="0">
                <a:solidFill>
                  <a:schemeClr val="tx1"/>
                </a:solidFill>
              </a:rPr>
              <a:t>التغلب على العقبات :- قد يواجه المفاوض خصماً يسعى الحصول على مركز معين فيبدأ نشاطه بوضع العقبات لإحباط أية محاولة للتوصل إلى اتفاق وللنجاح في وضع إستراتيجية جيدة سيجد المفاوض عدة مداخل تتيح له التعامل مع خصمه الذي يضع العقبات في طريق التوصل إلى اتفاق.</a:t>
            </a:r>
            <a:endParaRPr lang="en-US" sz="2800" dirty="0">
              <a:solidFill>
                <a:schemeClr val="tx1"/>
              </a:solidFill>
            </a:endParaRPr>
          </a:p>
          <a:p>
            <a:pPr lvl="0" algn="justLow"/>
            <a:r>
              <a:rPr lang="ar-IQ" sz="2800" dirty="0">
                <a:solidFill>
                  <a:schemeClr val="tx1"/>
                </a:solidFill>
              </a:rPr>
              <a:t>وضع المفاوض في جانب </a:t>
            </a:r>
            <a:r>
              <a:rPr lang="ar-IQ" sz="2800" dirty="0" smtClean="0">
                <a:solidFill>
                  <a:schemeClr val="tx1"/>
                </a:solidFill>
              </a:rPr>
              <a:t>الهجوم :- </a:t>
            </a:r>
            <a:r>
              <a:rPr lang="ar-IQ" sz="2800" dirty="0">
                <a:solidFill>
                  <a:schemeClr val="tx1"/>
                </a:solidFill>
              </a:rPr>
              <a:t>أعداد إستراتيجية جيدة للتفاوض تسهل للمفاوض الدفاع عن أهدافه أمام أي هجوم يقوم به الطرف الآخر.</a:t>
            </a:r>
            <a:endParaRPr lang="en-US" sz="2800" dirty="0">
              <a:solidFill>
                <a:schemeClr val="tx1"/>
              </a:solidFill>
            </a:endParaRPr>
          </a:p>
          <a:p>
            <a:pPr lvl="0" algn="justLow"/>
            <a:r>
              <a:rPr lang="ar-IQ" sz="2800" dirty="0">
                <a:solidFill>
                  <a:schemeClr val="tx1"/>
                </a:solidFill>
              </a:rPr>
              <a:t>المرونة في التفاوض:- عند وضع إستراتيجية التفاوض يجب أن تكون ذات استجابة مرنه لأنه مهما كانت الدقة في إعدادها مسبقاً، فأن المفاوضات قلما تتبع مساراً متوقعاً نحو النتيجة المتوقعة                             </a:t>
            </a:r>
            <a:endParaRPr lang="en-US" sz="2800" dirty="0">
              <a:solidFill>
                <a:schemeClr val="tx1"/>
              </a:solidFill>
            </a:endParaRPr>
          </a:p>
          <a:p>
            <a:pPr algn="justLow"/>
            <a:endParaRPr lang="en-US" sz="2400" dirty="0">
              <a:solidFill>
                <a:schemeClr val="tx1"/>
              </a:solidFill>
            </a:endParaRPr>
          </a:p>
          <a:p>
            <a:pPr algn="justLow"/>
            <a:endParaRPr lang="ar-IQ" sz="2400" dirty="0">
              <a:solidFill>
                <a:schemeClr val="tx1"/>
              </a:solidFill>
            </a:endParaRPr>
          </a:p>
        </p:txBody>
      </p:sp>
    </p:spTree>
    <p:extLst>
      <p:ext uri="{BB962C8B-B14F-4D97-AF65-F5344CB8AC3E}">
        <p14:creationId xmlns:p14="http://schemas.microsoft.com/office/powerpoint/2010/main" val="26565849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07067" y="232011"/>
            <a:ext cx="10684932" cy="586855"/>
          </a:xfrm>
        </p:spPr>
        <p:txBody>
          <a:bodyPr>
            <a:normAutofit/>
          </a:bodyPr>
          <a:lstStyle/>
          <a:p>
            <a:pPr algn="r"/>
            <a:r>
              <a:rPr lang="ar-IQ" sz="3200" b="1" dirty="0" smtClean="0"/>
              <a:t>ثالثاً </a:t>
            </a:r>
            <a:r>
              <a:rPr lang="ar-IQ" sz="3200" b="1" dirty="0"/>
              <a:t>: العوامل المؤثرة في تصميم استراتيجيات التفاوض</a:t>
            </a:r>
            <a:endParaRPr lang="ar-IQ" sz="3200" dirty="0"/>
          </a:p>
        </p:txBody>
      </p:sp>
      <p:sp>
        <p:nvSpPr>
          <p:cNvPr id="3" name="Subtitle 2"/>
          <p:cNvSpPr>
            <a:spLocks noGrp="1"/>
          </p:cNvSpPr>
          <p:nvPr>
            <p:ph type="subTitle" idx="1"/>
          </p:nvPr>
        </p:nvSpPr>
        <p:spPr>
          <a:xfrm rot="10800000" flipV="1">
            <a:off x="1507066" y="818866"/>
            <a:ext cx="10684933" cy="6039134"/>
          </a:xfrm>
        </p:spPr>
        <p:txBody>
          <a:bodyPr>
            <a:noAutofit/>
          </a:bodyPr>
          <a:lstStyle/>
          <a:p>
            <a:pPr marL="457200" lvl="0" indent="-457200" algn="justLow">
              <a:buFont typeface="Arial" panose="020B0604020202020204" pitchFamily="34" charset="0"/>
              <a:buChar char="•"/>
            </a:pPr>
            <a:r>
              <a:rPr lang="ar-IQ" sz="2800" dirty="0" smtClean="0">
                <a:solidFill>
                  <a:schemeClr val="tx1"/>
                </a:solidFill>
              </a:rPr>
              <a:t>الأهداف</a:t>
            </a:r>
            <a:r>
              <a:rPr lang="ar-IQ" sz="2800" dirty="0">
                <a:solidFill>
                  <a:schemeClr val="tx1"/>
                </a:solidFill>
              </a:rPr>
              <a:t>:- وهو أن يحدد المفاوض ماهية الأهداف التي يرغب </a:t>
            </a:r>
            <a:r>
              <a:rPr lang="ar-IQ" sz="2800" dirty="0" smtClean="0">
                <a:solidFill>
                  <a:schemeClr val="tx1"/>
                </a:solidFill>
              </a:rPr>
              <a:t>بتحقيقها.</a:t>
            </a:r>
            <a:endParaRPr lang="en-US" sz="2800" dirty="0">
              <a:solidFill>
                <a:schemeClr val="tx1"/>
              </a:solidFill>
            </a:endParaRPr>
          </a:p>
          <a:p>
            <a:pPr marL="457200" lvl="0" indent="-457200" algn="justLow">
              <a:buFont typeface="Arial" panose="020B0604020202020204" pitchFamily="34" charset="0"/>
              <a:buChar char="•"/>
            </a:pPr>
            <a:r>
              <a:rPr lang="ar-IQ" sz="2800" dirty="0">
                <a:solidFill>
                  <a:schemeClr val="tx1"/>
                </a:solidFill>
              </a:rPr>
              <a:t>المجال:- أن الاستراتيجيات ربما تختلف في ضوء طبيعية الموارد قيد </a:t>
            </a:r>
            <a:r>
              <a:rPr lang="ar-IQ" sz="2800" dirty="0" smtClean="0">
                <a:solidFill>
                  <a:schemeClr val="tx1"/>
                </a:solidFill>
              </a:rPr>
              <a:t>التفاوض.</a:t>
            </a:r>
            <a:endParaRPr lang="en-US" sz="2800" dirty="0">
              <a:solidFill>
                <a:schemeClr val="tx1"/>
              </a:solidFill>
            </a:endParaRPr>
          </a:p>
          <a:p>
            <a:pPr marL="457200" lvl="0" indent="-457200" algn="justLow">
              <a:buFont typeface="Arial" panose="020B0604020202020204" pitchFamily="34" charset="0"/>
              <a:buChar char="•"/>
            </a:pPr>
            <a:r>
              <a:rPr lang="ar-IQ" sz="2800" dirty="0">
                <a:solidFill>
                  <a:schemeClr val="tx1"/>
                </a:solidFill>
              </a:rPr>
              <a:t>النظام:- ويقصد به طبيعية نظام التفاعل المستخدم في </a:t>
            </a:r>
            <a:r>
              <a:rPr lang="ar-IQ" sz="2800" dirty="0" smtClean="0">
                <a:solidFill>
                  <a:schemeClr val="tx1"/>
                </a:solidFill>
              </a:rPr>
              <a:t>التفاوض.</a:t>
            </a:r>
            <a:endParaRPr lang="en-US" sz="2800" dirty="0">
              <a:solidFill>
                <a:schemeClr val="tx1"/>
              </a:solidFill>
            </a:endParaRPr>
          </a:p>
          <a:p>
            <a:pPr marL="457200" lvl="0" indent="-457200" algn="justLow">
              <a:buFont typeface="Arial" panose="020B0604020202020204" pitchFamily="34" charset="0"/>
              <a:buChar char="•"/>
            </a:pPr>
            <a:r>
              <a:rPr lang="ar-IQ" sz="2800" dirty="0">
                <a:solidFill>
                  <a:schemeClr val="tx1"/>
                </a:solidFill>
              </a:rPr>
              <a:t>القابليات:- ويقصد بها قابليات المفاوض من خلال عملية التفاعل </a:t>
            </a:r>
            <a:r>
              <a:rPr lang="ar-IQ" sz="2800" dirty="0" smtClean="0">
                <a:solidFill>
                  <a:schemeClr val="tx1"/>
                </a:solidFill>
              </a:rPr>
              <a:t>.      </a:t>
            </a:r>
            <a:endParaRPr lang="en-US" sz="2800" dirty="0">
              <a:solidFill>
                <a:schemeClr val="tx1"/>
              </a:solidFill>
            </a:endParaRPr>
          </a:p>
          <a:p>
            <a:pPr marL="457200" lvl="0" indent="-457200" algn="justLow">
              <a:buFont typeface="Arial" panose="020B0604020202020204" pitchFamily="34" charset="0"/>
              <a:buChar char="•"/>
            </a:pPr>
            <a:r>
              <a:rPr lang="ar-IQ" sz="2800" dirty="0">
                <a:solidFill>
                  <a:schemeClr val="tx1"/>
                </a:solidFill>
              </a:rPr>
              <a:t>القيم:- ويقصد بها قيم وعادات المفاوض وانتمائه الثقافي </a:t>
            </a:r>
            <a:r>
              <a:rPr lang="ar-IQ" sz="2800" dirty="0" smtClean="0">
                <a:solidFill>
                  <a:schemeClr val="tx1"/>
                </a:solidFill>
              </a:rPr>
              <a:t> </a:t>
            </a:r>
            <a:r>
              <a:rPr lang="ar-IQ" sz="2800" dirty="0">
                <a:solidFill>
                  <a:schemeClr val="tx1"/>
                </a:solidFill>
              </a:rPr>
              <a:t>.</a:t>
            </a:r>
            <a:endParaRPr lang="en-US" sz="2800" dirty="0">
              <a:solidFill>
                <a:schemeClr val="tx1"/>
              </a:solidFill>
            </a:endParaRPr>
          </a:p>
          <a:p>
            <a:pPr marL="457200" lvl="0" indent="-457200" algn="justLow">
              <a:buFont typeface="Arial" panose="020B0604020202020204" pitchFamily="34" charset="0"/>
              <a:buChar char="•"/>
            </a:pPr>
            <a:r>
              <a:rPr lang="ar-IQ" sz="2800" dirty="0">
                <a:solidFill>
                  <a:schemeClr val="tx1"/>
                </a:solidFill>
              </a:rPr>
              <a:t>الخصوم:- ويقصد بها طبيعية المشاركين الآخرين في عملية </a:t>
            </a:r>
            <a:r>
              <a:rPr lang="ar-IQ" sz="2800" dirty="0" smtClean="0">
                <a:solidFill>
                  <a:schemeClr val="tx1"/>
                </a:solidFill>
              </a:rPr>
              <a:t>التفاوض.</a:t>
            </a:r>
            <a:endParaRPr lang="en-US" sz="2800" dirty="0">
              <a:solidFill>
                <a:schemeClr val="tx1"/>
              </a:solidFill>
            </a:endParaRPr>
          </a:p>
          <a:p>
            <a:pPr marL="457200" lvl="0" indent="-457200" algn="justLow">
              <a:buFont typeface="Arial" panose="020B0604020202020204" pitchFamily="34" charset="0"/>
              <a:buChar char="•"/>
            </a:pPr>
            <a:r>
              <a:rPr lang="ar-IQ" sz="2800" dirty="0">
                <a:solidFill>
                  <a:schemeClr val="tx1"/>
                </a:solidFill>
              </a:rPr>
              <a:t>الموارد:- ويقصد بها الزمن والموارد المتوفر للمفاوض أضافه إلى أستشار الخبير والمختصين والمستشارين .</a:t>
            </a:r>
            <a:endParaRPr lang="en-US" sz="2800" dirty="0">
              <a:solidFill>
                <a:schemeClr val="tx1"/>
              </a:solidFill>
            </a:endParaRPr>
          </a:p>
          <a:p>
            <a:pPr marL="457200" lvl="0" indent="-457200" algn="justLow">
              <a:buFont typeface="Arial" panose="020B0604020202020204" pitchFamily="34" charset="0"/>
              <a:buChar char="•"/>
            </a:pPr>
            <a:r>
              <a:rPr lang="ar-IQ" sz="2800" dirty="0">
                <a:solidFill>
                  <a:schemeClr val="tx1"/>
                </a:solidFill>
              </a:rPr>
              <a:t>البدائل المتاحة:- ويقصد بها طبيعة بدائل الحلول المتوفرة بين يدي المفاوض </a:t>
            </a:r>
            <a:r>
              <a:rPr lang="ar-IQ" sz="2800" dirty="0" smtClean="0">
                <a:solidFill>
                  <a:schemeClr val="tx1"/>
                </a:solidFill>
              </a:rPr>
              <a:t>.</a:t>
            </a:r>
            <a:endParaRPr lang="en-US" sz="2800" dirty="0">
              <a:solidFill>
                <a:schemeClr val="tx1"/>
              </a:solidFill>
            </a:endParaRPr>
          </a:p>
          <a:p>
            <a:pPr marL="457200" indent="-457200" algn="justLow">
              <a:buFont typeface="Arial" panose="020B0604020202020204" pitchFamily="34" charset="0"/>
              <a:buChar char="•"/>
            </a:pPr>
            <a:endParaRPr lang="ar-IQ" sz="2800" dirty="0">
              <a:solidFill>
                <a:schemeClr val="tx1"/>
              </a:solidFill>
            </a:endParaRPr>
          </a:p>
        </p:txBody>
      </p:sp>
    </p:spTree>
    <p:extLst>
      <p:ext uri="{BB962C8B-B14F-4D97-AF65-F5344CB8AC3E}">
        <p14:creationId xmlns:p14="http://schemas.microsoft.com/office/powerpoint/2010/main" val="421158269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0"/>
            <a:ext cx="11514666" cy="1050878"/>
          </a:xfrm>
        </p:spPr>
        <p:txBody>
          <a:bodyPr>
            <a:normAutofit fontScale="90000"/>
          </a:bodyPr>
          <a:lstStyle/>
          <a:p>
            <a:pPr algn="r"/>
            <a:r>
              <a:rPr lang="ar-IQ" b="1" dirty="0" smtClean="0"/>
              <a:t>رابعاً </a:t>
            </a:r>
            <a:r>
              <a:rPr lang="ar-IQ" b="1" dirty="0"/>
              <a:t>: السيناريوهات الإستراتيجية في التفاوض</a:t>
            </a:r>
            <a:r>
              <a:rPr lang="en-US" dirty="0"/>
              <a:t/>
            </a:r>
            <a:br>
              <a:rPr lang="en-US" dirty="0"/>
            </a:br>
            <a:endParaRPr lang="ar-IQ" dirty="0"/>
          </a:p>
        </p:txBody>
      </p:sp>
      <p:sp>
        <p:nvSpPr>
          <p:cNvPr id="3" name="Content Placeholder 2"/>
          <p:cNvSpPr>
            <a:spLocks noGrp="1"/>
          </p:cNvSpPr>
          <p:nvPr>
            <p:ph idx="1"/>
          </p:nvPr>
        </p:nvSpPr>
        <p:spPr>
          <a:xfrm>
            <a:off x="136478" y="724396"/>
            <a:ext cx="12055522" cy="6133604"/>
          </a:xfrm>
        </p:spPr>
        <p:txBody>
          <a:bodyPr>
            <a:normAutofit/>
          </a:bodyPr>
          <a:lstStyle/>
          <a:p>
            <a:pPr marL="0" indent="0">
              <a:buNone/>
            </a:pPr>
            <a:r>
              <a:rPr lang="ar-IQ" sz="3000" dirty="0">
                <a:solidFill>
                  <a:schemeClr val="tx1"/>
                </a:solidFill>
              </a:rPr>
              <a:t> </a:t>
            </a:r>
            <a:r>
              <a:rPr lang="ar-IQ" sz="3000" dirty="0" smtClean="0">
                <a:solidFill>
                  <a:schemeClr val="tx1"/>
                </a:solidFill>
              </a:rPr>
              <a:t>  يمكن </a:t>
            </a:r>
            <a:r>
              <a:rPr lang="ar-IQ" sz="3000" dirty="0">
                <a:solidFill>
                  <a:schemeClr val="tx1"/>
                </a:solidFill>
              </a:rPr>
              <a:t>توضيح السيناريوهات الإستراتيجية : بأنها قصص مصنوعة بعناية عن المستقبل تعمل على تفسير الحاضر ورؤية لمستقبل المفاوضات وتقدير منظم للأحداث والاحتمالات ولا تعني السيناريوهات كشف الآثار الناجمة عن حدوث تطورات معينه في المفاوضات فحسب بل أيضا المسارات التي تقود إلى نتائج بعينها سواء أكانت هذه النتائج مرغوب فيها أم لا</a:t>
            </a:r>
            <a:r>
              <a:rPr lang="ar-SA" sz="3000" dirty="0">
                <a:solidFill>
                  <a:schemeClr val="tx1"/>
                </a:solidFill>
              </a:rPr>
              <a:t>، </a:t>
            </a:r>
            <a:r>
              <a:rPr lang="ar-IQ" sz="3000" dirty="0">
                <a:solidFill>
                  <a:schemeClr val="tx1"/>
                </a:solidFill>
              </a:rPr>
              <a:t>وأشار إلى أهمية استخدام السيناريوهات في إستراتيجية التفاوض من خلال:</a:t>
            </a:r>
            <a:endParaRPr lang="en-US" sz="3000" dirty="0">
              <a:solidFill>
                <a:schemeClr val="tx1"/>
              </a:solidFill>
            </a:endParaRPr>
          </a:p>
          <a:p>
            <a:pPr lvl="0"/>
            <a:r>
              <a:rPr lang="ar-IQ" sz="3000" dirty="0">
                <a:solidFill>
                  <a:schemeClr val="tx1"/>
                </a:solidFill>
              </a:rPr>
              <a:t>المساعدة في إدراك "مؤشر الضعف" في التغيير.</a:t>
            </a:r>
            <a:endParaRPr lang="en-US" sz="3000" dirty="0">
              <a:solidFill>
                <a:schemeClr val="tx1"/>
              </a:solidFill>
            </a:endParaRPr>
          </a:p>
          <a:p>
            <a:pPr lvl="0"/>
            <a:r>
              <a:rPr lang="ar-IQ" sz="3000" dirty="0">
                <a:solidFill>
                  <a:schemeClr val="tx1"/>
                </a:solidFill>
              </a:rPr>
              <a:t>تجنب الوقوع تحت طائلة المفاجأة "عيش المستقبل قبل </a:t>
            </a:r>
            <a:r>
              <a:rPr lang="ar-IQ" sz="3000" dirty="0" smtClean="0">
                <a:solidFill>
                  <a:schemeClr val="tx1"/>
                </a:solidFill>
              </a:rPr>
              <a:t>الحدوث.</a:t>
            </a:r>
            <a:endParaRPr lang="en-US" sz="3000" dirty="0">
              <a:solidFill>
                <a:schemeClr val="tx1"/>
              </a:solidFill>
            </a:endParaRPr>
          </a:p>
          <a:p>
            <a:pPr lvl="0"/>
            <a:r>
              <a:rPr lang="ar-IQ" sz="3000" dirty="0">
                <a:solidFill>
                  <a:schemeClr val="tx1"/>
                </a:solidFill>
              </a:rPr>
              <a:t>زيادة مستوى وعي وحذر المفاوضين.</a:t>
            </a:r>
            <a:endParaRPr lang="en-US" sz="3000" dirty="0">
              <a:solidFill>
                <a:schemeClr val="tx1"/>
              </a:solidFill>
            </a:endParaRPr>
          </a:p>
          <a:p>
            <a:pPr lvl="0"/>
            <a:r>
              <a:rPr lang="ar-IQ" sz="3000" dirty="0">
                <a:solidFill>
                  <a:schemeClr val="tx1"/>
                </a:solidFill>
              </a:rPr>
              <a:t>اختبار مدى صلابة الاستراتيجيات من خلال طرح أسئلة بصيغة "ماذا </a:t>
            </a:r>
            <a:r>
              <a:rPr lang="ar-IQ" sz="3000" dirty="0" smtClean="0">
                <a:solidFill>
                  <a:schemeClr val="tx1"/>
                </a:solidFill>
              </a:rPr>
              <a:t>لو".</a:t>
            </a:r>
            <a:endParaRPr lang="en-US" sz="3000" dirty="0">
              <a:solidFill>
                <a:schemeClr val="tx1"/>
              </a:solidFill>
            </a:endParaRPr>
          </a:p>
          <a:p>
            <a:endParaRPr lang="ar-IQ" dirty="0"/>
          </a:p>
        </p:txBody>
      </p:sp>
    </p:spTree>
    <p:extLst>
      <p:ext uri="{BB962C8B-B14F-4D97-AF65-F5344CB8AC3E}">
        <p14:creationId xmlns:p14="http://schemas.microsoft.com/office/powerpoint/2010/main" val="54564162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07066" y="0"/>
            <a:ext cx="10684933" cy="1064525"/>
          </a:xfrm>
        </p:spPr>
        <p:txBody>
          <a:bodyPr>
            <a:normAutofit/>
          </a:bodyPr>
          <a:lstStyle/>
          <a:p>
            <a:pPr algn="r"/>
            <a:r>
              <a:rPr lang="ar-IQ" sz="3600" b="1" dirty="0" smtClean="0"/>
              <a:t>خامساً </a:t>
            </a:r>
            <a:r>
              <a:rPr lang="ar-IQ" sz="3600" b="1" dirty="0"/>
              <a:t>: التحضير لإستراتيجية </a:t>
            </a:r>
            <a:r>
              <a:rPr lang="ar-IQ" sz="3600" b="1" dirty="0" smtClean="0"/>
              <a:t>التفاوض  </a:t>
            </a:r>
            <a:endParaRPr lang="ar-IQ" sz="3600" dirty="0"/>
          </a:p>
        </p:txBody>
      </p:sp>
      <p:sp>
        <p:nvSpPr>
          <p:cNvPr id="3" name="Subtitle 2"/>
          <p:cNvSpPr>
            <a:spLocks noGrp="1"/>
          </p:cNvSpPr>
          <p:nvPr>
            <p:ph type="subTitle" idx="1"/>
          </p:nvPr>
        </p:nvSpPr>
        <p:spPr>
          <a:xfrm>
            <a:off x="1213970" y="1064525"/>
            <a:ext cx="10877946" cy="4083207"/>
          </a:xfrm>
        </p:spPr>
        <p:txBody>
          <a:bodyPr/>
          <a:lstStyle/>
          <a:p>
            <a:endParaRPr lang="ar-IQ" dirty="0"/>
          </a:p>
        </p:txBody>
      </p:sp>
      <p:pic>
        <p:nvPicPr>
          <p:cNvPr id="4" name="Picture 3"/>
          <p:cNvPicPr>
            <a:picLocks noChangeAspect="1"/>
          </p:cNvPicPr>
          <p:nvPr/>
        </p:nvPicPr>
        <p:blipFill>
          <a:blip r:embed="rId2"/>
          <a:stretch>
            <a:fillRect/>
          </a:stretch>
        </p:blipFill>
        <p:spPr>
          <a:xfrm>
            <a:off x="1999057" y="1064525"/>
            <a:ext cx="9307772" cy="4083207"/>
          </a:xfrm>
          <a:prstGeom prst="rect">
            <a:avLst/>
          </a:prstGeom>
        </p:spPr>
      </p:pic>
    </p:spTree>
    <p:extLst>
      <p:ext uri="{BB962C8B-B14F-4D97-AF65-F5344CB8AC3E}">
        <p14:creationId xmlns:p14="http://schemas.microsoft.com/office/powerpoint/2010/main" val="217502151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0"/>
            <a:ext cx="12192000" cy="1146412"/>
          </a:xfrm>
        </p:spPr>
        <p:txBody>
          <a:bodyPr>
            <a:normAutofit fontScale="90000"/>
          </a:bodyPr>
          <a:lstStyle/>
          <a:p>
            <a:pPr algn="r"/>
            <a:r>
              <a:rPr lang="ar-IQ" b="1" dirty="0" smtClean="0">
                <a:solidFill>
                  <a:srgbClr val="FF0000"/>
                </a:solidFill>
              </a:rPr>
              <a:t>أ- الاهداف</a:t>
            </a:r>
            <a:r>
              <a:rPr lang="en-US" dirty="0">
                <a:solidFill>
                  <a:srgbClr val="FF0000"/>
                </a:solidFill>
              </a:rPr>
              <a:t/>
            </a:r>
            <a:br>
              <a:rPr lang="en-US" dirty="0">
                <a:solidFill>
                  <a:srgbClr val="FF0000"/>
                </a:solidFill>
              </a:rPr>
            </a:br>
            <a:r>
              <a:rPr lang="en-US" dirty="0"/>
              <a:t/>
            </a:r>
            <a:br>
              <a:rPr lang="en-US" dirty="0"/>
            </a:br>
            <a:endParaRPr lang="ar-IQ" dirty="0"/>
          </a:p>
        </p:txBody>
      </p:sp>
      <p:sp>
        <p:nvSpPr>
          <p:cNvPr id="3" name="Content Placeholder 2"/>
          <p:cNvSpPr>
            <a:spLocks noGrp="1"/>
          </p:cNvSpPr>
          <p:nvPr>
            <p:ph sz="half" idx="1"/>
          </p:nvPr>
        </p:nvSpPr>
        <p:spPr>
          <a:xfrm>
            <a:off x="1" y="1146412"/>
            <a:ext cx="6291617" cy="5711587"/>
          </a:xfrm>
        </p:spPr>
        <p:txBody>
          <a:bodyPr>
            <a:normAutofit/>
          </a:bodyPr>
          <a:lstStyle/>
          <a:p>
            <a:pPr marL="0" indent="0">
              <a:buNone/>
            </a:pPr>
            <a:r>
              <a:rPr lang="ar-IQ" sz="2400" dirty="0" smtClean="0">
                <a:solidFill>
                  <a:schemeClr val="tx1"/>
                </a:solidFill>
              </a:rPr>
              <a:t>  وفي </a:t>
            </a:r>
            <a:r>
              <a:rPr lang="ar-IQ" sz="2400" dirty="0">
                <a:solidFill>
                  <a:schemeClr val="tx1"/>
                </a:solidFill>
              </a:rPr>
              <a:t>مرحلة التحضير للإستراتيجية يقوم المفاوض فيما يتعلق بالأهداف بما تأتي :-</a:t>
            </a:r>
            <a:endParaRPr lang="en-US" sz="2400" dirty="0">
              <a:solidFill>
                <a:schemeClr val="tx1"/>
              </a:solidFill>
            </a:endParaRPr>
          </a:p>
          <a:p>
            <a:pPr lvl="0"/>
            <a:r>
              <a:rPr lang="ar-IQ" sz="2400" dirty="0">
                <a:solidFill>
                  <a:schemeClr val="tx1"/>
                </a:solidFill>
              </a:rPr>
              <a:t>تحديد هدف المفاوض.</a:t>
            </a:r>
            <a:endParaRPr lang="en-US" sz="2400" dirty="0">
              <a:solidFill>
                <a:schemeClr val="tx1"/>
              </a:solidFill>
            </a:endParaRPr>
          </a:p>
          <a:p>
            <a:pPr lvl="0"/>
            <a:r>
              <a:rPr lang="ar-IQ" sz="2400" dirty="0">
                <a:solidFill>
                  <a:schemeClr val="tx1"/>
                </a:solidFill>
              </a:rPr>
              <a:t>تحديد البديل الأفضل لاتفاق متفاوض عليه (</a:t>
            </a:r>
            <a:r>
              <a:rPr lang="en-US" sz="2400" dirty="0">
                <a:solidFill>
                  <a:schemeClr val="tx1"/>
                </a:solidFill>
              </a:rPr>
              <a:t>BATNA</a:t>
            </a:r>
            <a:r>
              <a:rPr lang="ar-IQ" sz="2400" dirty="0">
                <a:solidFill>
                  <a:schemeClr val="tx1"/>
                </a:solidFill>
              </a:rPr>
              <a:t>).</a:t>
            </a:r>
            <a:endParaRPr lang="en-US" sz="2400" dirty="0">
              <a:solidFill>
                <a:schemeClr val="tx1"/>
              </a:solidFill>
            </a:endParaRPr>
          </a:p>
          <a:p>
            <a:pPr lvl="0"/>
            <a:r>
              <a:rPr lang="ar-IQ" sz="2400" dirty="0">
                <a:solidFill>
                  <a:schemeClr val="tx1"/>
                </a:solidFill>
              </a:rPr>
              <a:t>تحديد هدف الطرف المقابل.</a:t>
            </a:r>
            <a:endParaRPr lang="en-US" sz="2400" dirty="0">
              <a:solidFill>
                <a:schemeClr val="tx1"/>
              </a:solidFill>
            </a:endParaRPr>
          </a:p>
          <a:p>
            <a:pPr lvl="0"/>
            <a:r>
              <a:rPr lang="ar-IQ" sz="2400" dirty="0">
                <a:solidFill>
                  <a:schemeClr val="tx1"/>
                </a:solidFill>
              </a:rPr>
              <a:t>تحديد البديل الأفضل لاتفاق متفاوض عليه للطرف الآخر.</a:t>
            </a:r>
            <a:endParaRPr lang="en-US" sz="2400" dirty="0">
              <a:solidFill>
                <a:schemeClr val="tx1"/>
              </a:solidFill>
            </a:endParaRPr>
          </a:p>
          <a:p>
            <a:pPr lvl="0"/>
            <a:r>
              <a:rPr lang="ar-IQ" sz="2400" dirty="0">
                <a:solidFill>
                  <a:schemeClr val="tx1"/>
                </a:solidFill>
              </a:rPr>
              <a:t>معرفة المعايير والأعراف ذات العلاقة بالعلمية التفاوضية.</a:t>
            </a:r>
            <a:endParaRPr lang="en-US" sz="2400" dirty="0">
              <a:solidFill>
                <a:schemeClr val="tx1"/>
              </a:solidFill>
            </a:endParaRPr>
          </a:p>
          <a:p>
            <a:pPr lvl="0"/>
            <a:r>
              <a:rPr lang="ar-IQ" sz="2400" dirty="0">
                <a:solidFill>
                  <a:schemeClr val="tx1"/>
                </a:solidFill>
              </a:rPr>
              <a:t>تحديد كل من الحد الأعلى والحد الأدنى لتحقيق الأهداف لتأمين استمرار التفاوض.</a:t>
            </a:r>
            <a:endParaRPr lang="en-US" sz="2400" dirty="0">
              <a:solidFill>
                <a:schemeClr val="tx1"/>
              </a:solidFill>
            </a:endParaRPr>
          </a:p>
          <a:p>
            <a:endParaRPr lang="ar-IQ" dirty="0"/>
          </a:p>
        </p:txBody>
      </p:sp>
      <p:sp>
        <p:nvSpPr>
          <p:cNvPr id="4" name="Content Placeholder 3"/>
          <p:cNvSpPr>
            <a:spLocks noGrp="1"/>
          </p:cNvSpPr>
          <p:nvPr>
            <p:ph sz="half" idx="2"/>
          </p:nvPr>
        </p:nvSpPr>
        <p:spPr>
          <a:xfrm>
            <a:off x="6291618" y="1091822"/>
            <a:ext cx="5907554" cy="5711587"/>
          </a:xfrm>
        </p:spPr>
        <p:txBody>
          <a:bodyPr>
            <a:normAutofit/>
          </a:bodyPr>
          <a:lstStyle/>
          <a:p>
            <a:pPr marL="0" lvl="0" indent="0" algn="justLow">
              <a:buNone/>
            </a:pPr>
            <a:r>
              <a:rPr lang="ar-IQ" sz="2400" dirty="0">
                <a:solidFill>
                  <a:schemeClr val="tx1"/>
                </a:solidFill>
              </a:rPr>
              <a:t>ا</a:t>
            </a:r>
            <a:r>
              <a:rPr lang="ar-IQ" sz="2400" dirty="0" smtClean="0">
                <a:solidFill>
                  <a:schemeClr val="tx1"/>
                </a:solidFill>
              </a:rPr>
              <a:t>ن </a:t>
            </a:r>
            <a:r>
              <a:rPr lang="ar-IQ" sz="2400" dirty="0">
                <a:solidFill>
                  <a:schemeClr val="tx1"/>
                </a:solidFill>
              </a:rPr>
              <a:t>الخطوة الأولى في عملية تطوير وتنفيذ إستراتيجية تفاوض تتمثل في </a:t>
            </a:r>
            <a:r>
              <a:rPr lang="ar-IQ" sz="2400" dirty="0" smtClean="0">
                <a:solidFill>
                  <a:schemeClr val="tx1"/>
                </a:solidFill>
              </a:rPr>
              <a:t>تحديد الأهداف</a:t>
            </a:r>
            <a:r>
              <a:rPr lang="ar-IQ" sz="2400" dirty="0">
                <a:solidFill>
                  <a:schemeClr val="tx1"/>
                </a:solidFill>
              </a:rPr>
              <a:t>، أن عمليه التحضير للإستراتيجية يجب أن تتضمن الانتباه إلى العناصر الجوهرية المشتملة على </a:t>
            </a:r>
            <a:r>
              <a:rPr lang="ar-IQ" sz="2400" dirty="0" smtClean="0">
                <a:solidFill>
                  <a:schemeClr val="tx1"/>
                </a:solidFill>
              </a:rPr>
              <a:t>:-</a:t>
            </a:r>
          </a:p>
          <a:p>
            <a:pPr lvl="0"/>
            <a:r>
              <a:rPr lang="ar-IQ" sz="2400" dirty="0" smtClean="0">
                <a:solidFill>
                  <a:schemeClr val="tx1"/>
                </a:solidFill>
              </a:rPr>
              <a:t>الأهداف</a:t>
            </a:r>
            <a:r>
              <a:rPr lang="ar-IQ" sz="2400" dirty="0">
                <a:solidFill>
                  <a:schemeClr val="tx1"/>
                </a:solidFill>
              </a:rPr>
              <a:t>.</a:t>
            </a:r>
            <a:endParaRPr lang="en-US" sz="2400" dirty="0">
              <a:solidFill>
                <a:schemeClr val="tx1"/>
              </a:solidFill>
            </a:endParaRPr>
          </a:p>
          <a:p>
            <a:pPr lvl="0"/>
            <a:r>
              <a:rPr lang="ar-IQ" sz="2400" dirty="0">
                <a:solidFill>
                  <a:schemeClr val="tx1"/>
                </a:solidFill>
              </a:rPr>
              <a:t>أولويات الأهداف.</a:t>
            </a:r>
            <a:endParaRPr lang="en-US" sz="2400" dirty="0">
              <a:solidFill>
                <a:schemeClr val="tx1"/>
              </a:solidFill>
            </a:endParaRPr>
          </a:p>
          <a:p>
            <a:pPr lvl="0"/>
            <a:r>
              <a:rPr lang="ar-IQ" sz="2400" dirty="0">
                <a:solidFill>
                  <a:schemeClr val="tx1"/>
                </a:solidFill>
              </a:rPr>
              <a:t>الصفقات ذات الأهداف المتعددة.</a:t>
            </a:r>
            <a:endParaRPr lang="en-US" sz="2400" dirty="0">
              <a:solidFill>
                <a:schemeClr val="tx1"/>
              </a:solidFill>
            </a:endParaRPr>
          </a:p>
          <a:p>
            <a:pPr lvl="0"/>
            <a:r>
              <a:rPr lang="ar-IQ" sz="2400" dirty="0">
                <a:solidFill>
                  <a:schemeClr val="tx1"/>
                </a:solidFill>
              </a:rPr>
              <a:t>الاهتمامات الإجرائية ذات العلاقة بجداول الأعمال وتواريخ المساومة.</a:t>
            </a:r>
            <a:endParaRPr lang="en-US" sz="2400" dirty="0">
              <a:solidFill>
                <a:schemeClr val="tx1"/>
              </a:solidFill>
            </a:endParaRPr>
          </a:p>
          <a:p>
            <a:pPr marL="0" indent="0">
              <a:buNone/>
            </a:pPr>
            <a:endParaRPr lang="ar-IQ" sz="1600" dirty="0"/>
          </a:p>
        </p:txBody>
      </p:sp>
    </p:spTree>
    <p:extLst>
      <p:ext uri="{BB962C8B-B14F-4D97-AF65-F5344CB8AC3E}">
        <p14:creationId xmlns:p14="http://schemas.microsoft.com/office/powerpoint/2010/main" val="20714468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07066" y="-1"/>
            <a:ext cx="10516611" cy="1009935"/>
          </a:xfrm>
        </p:spPr>
        <p:txBody>
          <a:bodyPr/>
          <a:lstStyle/>
          <a:p>
            <a:pPr algn="r"/>
            <a:r>
              <a:rPr lang="ar-IQ" sz="2400" b="1" dirty="0" smtClean="0">
                <a:solidFill>
                  <a:srgbClr val="FF0000"/>
                </a:solidFill>
              </a:rPr>
              <a:t>ب- اختيار </a:t>
            </a:r>
            <a:r>
              <a:rPr lang="ar-IQ" sz="2400" b="1" dirty="0">
                <a:solidFill>
                  <a:srgbClr val="FF0000"/>
                </a:solidFill>
              </a:rPr>
              <a:t>وتطوير الإستراتيجية</a:t>
            </a:r>
            <a:r>
              <a:rPr lang="en-US" sz="1600" dirty="0"/>
              <a:t/>
            </a:r>
            <a:br>
              <a:rPr lang="en-US" sz="1600" dirty="0"/>
            </a:br>
            <a:endParaRPr lang="ar-IQ" sz="1600" dirty="0"/>
          </a:p>
        </p:txBody>
      </p:sp>
      <p:sp>
        <p:nvSpPr>
          <p:cNvPr id="3" name="Subtitle 2"/>
          <p:cNvSpPr>
            <a:spLocks noGrp="1"/>
          </p:cNvSpPr>
          <p:nvPr>
            <p:ph type="subTitle" idx="1"/>
          </p:nvPr>
        </p:nvSpPr>
        <p:spPr>
          <a:xfrm>
            <a:off x="0" y="818867"/>
            <a:ext cx="12191999" cy="6039134"/>
          </a:xfrm>
        </p:spPr>
        <p:txBody>
          <a:bodyPr>
            <a:normAutofit/>
          </a:bodyPr>
          <a:lstStyle/>
          <a:p>
            <a:pPr lvl="0" algn="r"/>
            <a:r>
              <a:rPr lang="ar-IQ" sz="2400" dirty="0" smtClean="0"/>
              <a:t> </a:t>
            </a:r>
            <a:r>
              <a:rPr lang="ar-IQ" sz="2400" dirty="0" smtClean="0">
                <a:solidFill>
                  <a:schemeClr val="tx1"/>
                </a:solidFill>
              </a:rPr>
              <a:t>أختيار </a:t>
            </a:r>
            <a:r>
              <a:rPr lang="ar-IQ" sz="2400" dirty="0">
                <a:solidFill>
                  <a:schemeClr val="tx1"/>
                </a:solidFill>
              </a:rPr>
              <a:t>وتطوير إستراتيجية ما، وبما إن الإستراتيجية تحدد النمط أو الخطة التي تعمل على تكامل الأهداف الرئيسة لمنظمة ما والسياسات على شكل كلي متماسك فهي تشير إلى الخطة العامة المطلوبة لتحقيق أهداف طرف ما </a:t>
            </a:r>
            <a:r>
              <a:rPr lang="ar-IQ" sz="2400" dirty="0" smtClean="0">
                <a:solidFill>
                  <a:schemeClr val="tx1"/>
                </a:solidFill>
              </a:rPr>
              <a:t>في التفاوض </a:t>
            </a:r>
            <a:r>
              <a:rPr lang="ar-IQ" sz="2400" dirty="0">
                <a:solidFill>
                  <a:schemeClr val="tx1"/>
                </a:solidFill>
              </a:rPr>
              <a:t>فضلاً عن الخطوات المتعاقبة من الأفعال التي ستؤدي إلى تحقيق تلك </a:t>
            </a:r>
            <a:r>
              <a:rPr lang="ar-IQ" sz="2400" dirty="0" smtClean="0">
                <a:solidFill>
                  <a:schemeClr val="tx1"/>
                </a:solidFill>
              </a:rPr>
              <a:t>الأهداف .</a:t>
            </a:r>
          </a:p>
          <a:p>
            <a:pPr lvl="0" algn="r"/>
            <a:endParaRPr lang="ar-IQ" sz="2400" dirty="0">
              <a:solidFill>
                <a:schemeClr val="tx1"/>
              </a:solidFill>
            </a:endParaRPr>
          </a:p>
          <a:p>
            <a:pPr lvl="0" algn="r"/>
            <a:r>
              <a:rPr lang="ar-IQ" sz="2400" dirty="0" smtClean="0">
                <a:solidFill>
                  <a:schemeClr val="tx1"/>
                </a:solidFill>
              </a:rPr>
              <a:t> وفي </a:t>
            </a:r>
            <a:r>
              <a:rPr lang="ar-IQ" sz="2400" dirty="0">
                <a:solidFill>
                  <a:schemeClr val="tx1"/>
                </a:solidFill>
              </a:rPr>
              <a:t>عملية التخطيط عادة ما يقوم المفاوضون الماهرون بالآتي:-</a:t>
            </a:r>
            <a:endParaRPr lang="en-US" sz="2400" dirty="0">
              <a:solidFill>
                <a:schemeClr val="tx1"/>
              </a:solidFill>
            </a:endParaRPr>
          </a:p>
          <a:p>
            <a:pPr marL="285750" lvl="0" indent="-285750" algn="r">
              <a:buFont typeface="Wingdings" panose="05000000000000000000" pitchFamily="2" charset="2"/>
              <a:buChar char="Ø"/>
            </a:pPr>
            <a:r>
              <a:rPr lang="ar-IQ" sz="2400" dirty="0">
                <a:solidFill>
                  <a:schemeClr val="tx1"/>
                </a:solidFill>
              </a:rPr>
              <a:t>اكتشاف مدى واسع من خيارات العمل.</a:t>
            </a:r>
            <a:endParaRPr lang="en-US" sz="2400" dirty="0">
              <a:solidFill>
                <a:schemeClr val="tx1"/>
              </a:solidFill>
            </a:endParaRPr>
          </a:p>
          <a:p>
            <a:pPr marL="285750" lvl="0" indent="-285750" algn="r">
              <a:buFont typeface="Wingdings" panose="05000000000000000000" pitchFamily="2" charset="2"/>
              <a:buChar char="Ø"/>
            </a:pPr>
            <a:r>
              <a:rPr lang="ar-IQ" sz="2400" dirty="0">
                <a:solidFill>
                  <a:schemeClr val="tx1"/>
                </a:solidFill>
              </a:rPr>
              <a:t>العمل بجدية لإيجاد أرضية مشتركة مع الطرف الأخر.</a:t>
            </a:r>
            <a:endParaRPr lang="en-US" sz="2400" dirty="0">
              <a:solidFill>
                <a:schemeClr val="tx1"/>
              </a:solidFill>
            </a:endParaRPr>
          </a:p>
          <a:p>
            <a:pPr marL="285750" lvl="0" indent="-285750" algn="r">
              <a:buFont typeface="Wingdings" panose="05000000000000000000" pitchFamily="2" charset="2"/>
              <a:buChar char="Ø"/>
            </a:pPr>
            <a:r>
              <a:rPr lang="ar-IQ" sz="2400" dirty="0">
                <a:solidFill>
                  <a:schemeClr val="tx1"/>
                </a:solidFill>
              </a:rPr>
              <a:t>صرف وقت أكثر للأخذ بنظر العناية التطبيقات البعيدة المدى لحلول القضايا قيد التفاوض .</a:t>
            </a:r>
            <a:endParaRPr lang="en-US" sz="2400" dirty="0">
              <a:solidFill>
                <a:schemeClr val="tx1"/>
              </a:solidFill>
            </a:endParaRPr>
          </a:p>
          <a:p>
            <a:pPr marL="285750" lvl="0" indent="-285750" algn="r">
              <a:buFont typeface="Wingdings" panose="05000000000000000000" pitchFamily="2" charset="2"/>
              <a:buChar char="Ø"/>
            </a:pPr>
            <a:r>
              <a:rPr lang="ar-IQ" sz="2400" dirty="0">
                <a:solidFill>
                  <a:schemeClr val="tx1"/>
                </a:solidFill>
              </a:rPr>
              <a:t>تحديد اكبر قدر ممكن من الاحتمالات مع وضع الحدود العليا والدنيا للحلول المقبولة.</a:t>
            </a:r>
            <a:endParaRPr lang="en-US" sz="2400" dirty="0">
              <a:solidFill>
                <a:schemeClr val="tx1"/>
              </a:solidFill>
            </a:endParaRPr>
          </a:p>
          <a:p>
            <a:pPr algn="r"/>
            <a:endParaRPr lang="ar-IQ" dirty="0"/>
          </a:p>
        </p:txBody>
      </p:sp>
    </p:spTree>
    <p:extLst>
      <p:ext uri="{BB962C8B-B14F-4D97-AF65-F5344CB8AC3E}">
        <p14:creationId xmlns:p14="http://schemas.microsoft.com/office/powerpoint/2010/main" val="258040940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7421" y="0"/>
            <a:ext cx="12014579" cy="968991"/>
          </a:xfrm>
        </p:spPr>
        <p:txBody>
          <a:bodyPr>
            <a:noAutofit/>
          </a:bodyPr>
          <a:lstStyle/>
          <a:p>
            <a:pPr algn="ctr"/>
            <a:r>
              <a:rPr lang="ar-IQ" sz="2000" b="1" dirty="0" smtClean="0">
                <a:solidFill>
                  <a:schemeClr val="tx1"/>
                </a:solidFill>
                <a:latin typeface="Arial Rounded MT Bold" panose="020F0704030504030204" pitchFamily="34" charset="0"/>
              </a:rPr>
              <a:t>  </a:t>
            </a:r>
            <a:r>
              <a:rPr lang="ar-IQ" sz="2800" b="1" dirty="0" smtClean="0">
                <a:solidFill>
                  <a:srgbClr val="FF0000"/>
                </a:solidFill>
                <a:latin typeface="Arial Rounded MT Bold" panose="020F0704030504030204" pitchFamily="34" charset="0"/>
              </a:rPr>
              <a:t>أهداف البرنامج</a:t>
            </a:r>
            <a:r>
              <a:rPr lang="en-US" sz="2000" b="1" dirty="0">
                <a:solidFill>
                  <a:schemeClr val="tx1"/>
                </a:solidFill>
                <a:latin typeface="Arial Rounded MT Bold" panose="020F0704030504030204" pitchFamily="34" charset="0"/>
              </a:rPr>
              <a:t/>
            </a:r>
            <a:br>
              <a:rPr lang="en-US" sz="2000" b="1" dirty="0">
                <a:solidFill>
                  <a:schemeClr val="tx1"/>
                </a:solidFill>
                <a:latin typeface="Arial Rounded MT Bold" panose="020F0704030504030204" pitchFamily="34" charset="0"/>
              </a:rPr>
            </a:br>
            <a:r>
              <a:rPr lang="ar-IQ" sz="2000" b="1" dirty="0" smtClean="0">
                <a:solidFill>
                  <a:schemeClr val="tx1"/>
                </a:solidFill>
                <a:latin typeface="Arial Rounded MT Bold" panose="020F0704030504030204" pitchFamily="34" charset="0"/>
              </a:rPr>
              <a:t> </a:t>
            </a:r>
            <a:endParaRPr lang="ar-IQ" sz="2000" dirty="0">
              <a:solidFill>
                <a:schemeClr val="tx1"/>
              </a:solidFill>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71146" y="3526342"/>
            <a:ext cx="5007784" cy="2660439"/>
          </a:xfrm>
          <a:prstGeom prst="rect">
            <a:avLst/>
          </a:prstGeom>
        </p:spPr>
      </p:pic>
      <p:sp>
        <p:nvSpPr>
          <p:cNvPr id="3" name="Subtitle 2"/>
          <p:cNvSpPr>
            <a:spLocks noGrp="1"/>
          </p:cNvSpPr>
          <p:nvPr>
            <p:ph type="subTitle" idx="1"/>
          </p:nvPr>
        </p:nvSpPr>
        <p:spPr>
          <a:xfrm>
            <a:off x="177421" y="968991"/>
            <a:ext cx="12014579" cy="5889009"/>
          </a:xfrm>
        </p:spPr>
        <p:txBody>
          <a:bodyPr/>
          <a:lstStyle/>
          <a:p>
            <a:pPr algn="r"/>
            <a:r>
              <a:rPr lang="ar-IQ" b="1" dirty="0" smtClean="0"/>
              <a:t>  أولاً :  </a:t>
            </a:r>
            <a:r>
              <a:rPr lang="ar-IQ" b="1" dirty="0"/>
              <a:t>مفهوم التفاوض </a:t>
            </a:r>
            <a:endParaRPr lang="en-US" dirty="0"/>
          </a:p>
          <a:p>
            <a:pPr algn="r"/>
            <a:r>
              <a:rPr lang="ar-IQ" b="1" dirty="0"/>
              <a:t> ثانياً </a:t>
            </a:r>
            <a:r>
              <a:rPr lang="ar-IQ" b="1" dirty="0" smtClean="0"/>
              <a:t>: </a:t>
            </a:r>
            <a:r>
              <a:rPr lang="ar-IQ" b="1" dirty="0"/>
              <a:t>المدخل الاستراتيجي </a:t>
            </a:r>
            <a:r>
              <a:rPr lang="ar-IQ" b="1" dirty="0" smtClean="0"/>
              <a:t>للتفاوض</a:t>
            </a:r>
          </a:p>
          <a:p>
            <a:pPr algn="r"/>
            <a:r>
              <a:rPr lang="en-US" b="1" dirty="0"/>
              <a:t> </a:t>
            </a:r>
            <a:r>
              <a:rPr lang="ar-IQ" b="1" dirty="0"/>
              <a:t>ثالثاً : العوامل المؤثرة في تصميم استراتيجيات التفاوض</a:t>
            </a:r>
            <a:r>
              <a:rPr lang="ar-IQ" dirty="0"/>
              <a:t> </a:t>
            </a:r>
            <a:endParaRPr lang="ar-IQ" dirty="0" smtClean="0"/>
          </a:p>
          <a:p>
            <a:pPr algn="r"/>
            <a:r>
              <a:rPr lang="ar-IQ" b="1" dirty="0"/>
              <a:t>رابعاً : السيناريوهات الإستراتيجية في التفاوض</a:t>
            </a:r>
            <a:endParaRPr lang="en-US" dirty="0"/>
          </a:p>
          <a:p>
            <a:pPr algn="r"/>
            <a:r>
              <a:rPr lang="ar-IQ" b="1" dirty="0"/>
              <a:t>خامساً : التحضير لإستراتيجية التفاوض </a:t>
            </a:r>
            <a:endParaRPr lang="ar-IQ" b="1" dirty="0" smtClean="0"/>
          </a:p>
          <a:p>
            <a:pPr algn="r"/>
            <a:r>
              <a:rPr lang="ar-IQ" b="1" dirty="0"/>
              <a:t>سادساً : العوامل المؤثرة في اختيار الإستراتيجية التفاوضية :-</a:t>
            </a:r>
            <a:endParaRPr lang="en-US" dirty="0"/>
          </a:p>
          <a:p>
            <a:pPr algn="r"/>
            <a:r>
              <a:rPr lang="ar-IQ" b="1" dirty="0"/>
              <a:t>سابعاً: الإستراتيجية البديلة</a:t>
            </a:r>
            <a:endParaRPr lang="en-US" dirty="0"/>
          </a:p>
          <a:p>
            <a:pPr algn="r"/>
            <a:r>
              <a:rPr lang="ar-IQ" b="1" dirty="0"/>
              <a:t>ثامناً : تقييم الاستراتيجيات التفاوضية المختارة</a:t>
            </a:r>
            <a:endParaRPr lang="en-US" dirty="0"/>
          </a:p>
          <a:p>
            <a:pPr algn="r"/>
            <a:r>
              <a:rPr lang="ar-IQ" b="1" dirty="0"/>
              <a:t>تاسعاً : أنواع الاستراتيجيات التفاوضية </a:t>
            </a:r>
            <a:endParaRPr lang="ar-IQ" b="1" dirty="0" smtClean="0"/>
          </a:p>
          <a:p>
            <a:pPr algn="r"/>
            <a:r>
              <a:rPr lang="ar-IQ" b="1" dirty="0" smtClean="0"/>
              <a:t>عاشرا :- نتائج التفاوض</a:t>
            </a:r>
            <a:endParaRPr lang="ar-IQ" dirty="0"/>
          </a:p>
        </p:txBody>
      </p:sp>
    </p:spTree>
    <p:extLst>
      <p:ext uri="{BB962C8B-B14F-4D97-AF65-F5344CB8AC3E}">
        <p14:creationId xmlns:p14="http://schemas.microsoft.com/office/powerpoint/2010/main" val="245067704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29897" y="0"/>
            <a:ext cx="10325542" cy="982639"/>
          </a:xfrm>
        </p:spPr>
        <p:txBody>
          <a:bodyPr/>
          <a:lstStyle/>
          <a:p>
            <a:pPr algn="r"/>
            <a:r>
              <a:rPr lang="ar-IQ" sz="2400" b="1" dirty="0" smtClean="0">
                <a:solidFill>
                  <a:srgbClr val="FF0000"/>
                </a:solidFill>
              </a:rPr>
              <a:t>جـ - التخطيط </a:t>
            </a:r>
            <a:r>
              <a:rPr lang="ar-IQ" sz="2400" b="1" dirty="0">
                <a:solidFill>
                  <a:srgbClr val="FF0000"/>
                </a:solidFill>
              </a:rPr>
              <a:t>لعملية التفاوض</a:t>
            </a:r>
            <a:r>
              <a:rPr lang="en-US" sz="2400" dirty="0"/>
              <a:t/>
            </a:r>
            <a:br>
              <a:rPr lang="en-US" sz="2400" dirty="0"/>
            </a:br>
            <a:endParaRPr lang="ar-IQ" sz="2400" dirty="0"/>
          </a:p>
        </p:txBody>
      </p:sp>
      <p:sp>
        <p:nvSpPr>
          <p:cNvPr id="3" name="Subtitle 2"/>
          <p:cNvSpPr>
            <a:spLocks noGrp="1"/>
          </p:cNvSpPr>
          <p:nvPr>
            <p:ph type="subTitle" idx="1"/>
          </p:nvPr>
        </p:nvSpPr>
        <p:spPr>
          <a:xfrm>
            <a:off x="0" y="723330"/>
            <a:ext cx="12191999" cy="6134669"/>
          </a:xfrm>
        </p:spPr>
        <p:txBody>
          <a:bodyPr>
            <a:normAutofit fontScale="62500" lnSpcReduction="20000"/>
          </a:bodyPr>
          <a:lstStyle/>
          <a:p>
            <a:pPr lvl="0" algn="r"/>
            <a:r>
              <a:rPr lang="ar-IQ" sz="4500" dirty="0" smtClean="0">
                <a:solidFill>
                  <a:schemeClr val="tx1"/>
                </a:solidFill>
              </a:rPr>
              <a:t>أن </a:t>
            </a:r>
            <a:r>
              <a:rPr lang="ar-IQ" sz="4500" dirty="0">
                <a:solidFill>
                  <a:schemeClr val="tx1"/>
                </a:solidFill>
              </a:rPr>
              <a:t>القوة المسيطرة على النجاح في التفاوض تتمثل في التخطيط الذي يحصل قبل المحادثات كما أن عملية التخطيط تتطلب جهداً في النقاط الاتية:-</a:t>
            </a:r>
            <a:endParaRPr lang="en-US" sz="4500" dirty="0">
              <a:solidFill>
                <a:schemeClr val="tx1"/>
              </a:solidFill>
            </a:endParaRPr>
          </a:p>
          <a:p>
            <a:pPr marL="342900" lvl="0" indent="-342900" algn="r">
              <a:buFont typeface="+mj-lt"/>
              <a:buAutoNum type="arabicPeriod"/>
            </a:pPr>
            <a:r>
              <a:rPr lang="ar-IQ" sz="4500" dirty="0">
                <a:solidFill>
                  <a:schemeClr val="tx1"/>
                </a:solidFill>
              </a:rPr>
              <a:t>تعريف القضايا.</a:t>
            </a:r>
            <a:endParaRPr lang="en-US" sz="4500" dirty="0">
              <a:solidFill>
                <a:schemeClr val="tx1"/>
              </a:solidFill>
            </a:endParaRPr>
          </a:p>
          <a:p>
            <a:pPr marL="342900" lvl="0" indent="-342900" algn="r">
              <a:buFont typeface="+mj-lt"/>
              <a:buAutoNum type="arabicPeriod"/>
            </a:pPr>
            <a:r>
              <a:rPr lang="ar-IQ" sz="4500" dirty="0">
                <a:solidFill>
                  <a:schemeClr val="tx1"/>
                </a:solidFill>
              </a:rPr>
              <a:t>تجميع القضايا وتعريف المزيج  ألتساومي من خلال وصفها في قائمة شاملة.</a:t>
            </a:r>
            <a:endParaRPr lang="en-US" sz="4500" dirty="0">
              <a:solidFill>
                <a:schemeClr val="tx1"/>
              </a:solidFill>
            </a:endParaRPr>
          </a:p>
          <a:p>
            <a:pPr marL="342900" lvl="0" indent="-342900" algn="r">
              <a:buFont typeface="+mj-lt"/>
              <a:buAutoNum type="arabicPeriod"/>
            </a:pPr>
            <a:r>
              <a:rPr lang="ar-IQ" sz="4500" dirty="0">
                <a:solidFill>
                  <a:schemeClr val="tx1"/>
                </a:solidFill>
              </a:rPr>
              <a:t>تعريف المصالح.</a:t>
            </a:r>
            <a:endParaRPr lang="en-US" sz="4500" dirty="0">
              <a:solidFill>
                <a:schemeClr val="tx1"/>
              </a:solidFill>
            </a:endParaRPr>
          </a:p>
          <a:p>
            <a:pPr marL="342900" lvl="0" indent="-342900" algn="r">
              <a:buFont typeface="+mj-lt"/>
              <a:buAutoNum type="arabicPeriod"/>
            </a:pPr>
            <a:r>
              <a:rPr lang="ar-IQ" sz="4500" dirty="0">
                <a:solidFill>
                  <a:schemeClr val="tx1"/>
                </a:solidFill>
              </a:rPr>
              <a:t>تعريف الحدود والبدائل.</a:t>
            </a:r>
            <a:endParaRPr lang="en-US" sz="4500" dirty="0">
              <a:solidFill>
                <a:schemeClr val="tx1"/>
              </a:solidFill>
            </a:endParaRPr>
          </a:p>
          <a:p>
            <a:pPr marL="342900" lvl="0" indent="-342900" algn="r">
              <a:buFont typeface="+mj-lt"/>
              <a:buAutoNum type="arabicPeriod"/>
            </a:pPr>
            <a:r>
              <a:rPr lang="ar-IQ" sz="4500" dirty="0">
                <a:solidFill>
                  <a:schemeClr val="tx1"/>
                </a:solidFill>
              </a:rPr>
              <a:t>معرفه أهداف المفاوض والبدء بالعروض.</a:t>
            </a:r>
            <a:endParaRPr lang="en-US" sz="4500" dirty="0">
              <a:solidFill>
                <a:schemeClr val="tx1"/>
              </a:solidFill>
            </a:endParaRPr>
          </a:p>
          <a:p>
            <a:pPr marL="342900" lvl="0" indent="-342900" algn="r">
              <a:buFont typeface="+mj-lt"/>
              <a:buAutoNum type="arabicPeriod"/>
            </a:pPr>
            <a:r>
              <a:rPr lang="ar-IQ" sz="4500" dirty="0">
                <a:solidFill>
                  <a:schemeClr val="tx1"/>
                </a:solidFill>
              </a:rPr>
              <a:t>قياس البيئة الاجتماعية التي سيحصل فيها التفاوض.</a:t>
            </a:r>
            <a:endParaRPr lang="en-US" sz="4500" dirty="0">
              <a:solidFill>
                <a:schemeClr val="tx1"/>
              </a:solidFill>
            </a:endParaRPr>
          </a:p>
          <a:p>
            <a:pPr marL="342900" lvl="0" indent="-342900" algn="r">
              <a:buFont typeface="+mj-lt"/>
              <a:buAutoNum type="arabicPeriod"/>
            </a:pPr>
            <a:r>
              <a:rPr lang="ar-IQ" sz="4500" dirty="0">
                <a:solidFill>
                  <a:schemeClr val="tx1"/>
                </a:solidFill>
              </a:rPr>
              <a:t>تحليل الطرف الآخر.</a:t>
            </a:r>
            <a:endParaRPr lang="en-US" sz="4500" dirty="0">
              <a:solidFill>
                <a:schemeClr val="tx1"/>
              </a:solidFill>
            </a:endParaRPr>
          </a:p>
          <a:p>
            <a:pPr marL="342900" lvl="0" indent="-342900" algn="r">
              <a:buFont typeface="+mj-lt"/>
              <a:buAutoNum type="arabicPeriod"/>
            </a:pPr>
            <a:r>
              <a:rPr lang="ar-IQ" sz="4500" dirty="0">
                <a:solidFill>
                  <a:schemeClr val="tx1"/>
                </a:solidFill>
              </a:rPr>
              <a:t>معرفة أين ومتى سيحصل التفاوض وما هي الأطراف التي ستكون هناك، وما هو جدول الأعمال وغيرها من القضايا البروتوكولية .</a:t>
            </a:r>
            <a:endParaRPr lang="en-US" sz="4500" dirty="0">
              <a:solidFill>
                <a:schemeClr val="tx1"/>
              </a:solidFill>
            </a:endParaRPr>
          </a:p>
          <a:p>
            <a:pPr algn="r"/>
            <a:r>
              <a:rPr lang="ar-IQ" dirty="0" smtClean="0"/>
              <a:t> </a:t>
            </a:r>
            <a:endParaRPr lang="en-US" dirty="0"/>
          </a:p>
          <a:p>
            <a:r>
              <a:rPr lang="ar-IQ" dirty="0"/>
              <a:t> </a:t>
            </a:r>
            <a:endParaRPr lang="en-US" dirty="0"/>
          </a:p>
          <a:p>
            <a:endParaRPr lang="ar-IQ" dirty="0"/>
          </a:p>
        </p:txBody>
      </p:sp>
    </p:spTree>
    <p:extLst>
      <p:ext uri="{BB962C8B-B14F-4D97-AF65-F5344CB8AC3E}">
        <p14:creationId xmlns:p14="http://schemas.microsoft.com/office/powerpoint/2010/main" val="141805406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86853" y="2"/>
            <a:ext cx="11477767" cy="846160"/>
          </a:xfrm>
        </p:spPr>
        <p:txBody>
          <a:bodyPr/>
          <a:lstStyle/>
          <a:p>
            <a:pPr algn="r"/>
            <a:r>
              <a:rPr lang="ar-IQ" sz="2400" b="1" dirty="0" smtClean="0"/>
              <a:t>سادساً </a:t>
            </a:r>
            <a:r>
              <a:rPr lang="ar-IQ" sz="2400" b="1" dirty="0"/>
              <a:t>: العوامل المؤثرة في اختيار الإستراتيجية التفاوضية :-</a:t>
            </a:r>
            <a:r>
              <a:rPr lang="en-US" sz="2400" dirty="0"/>
              <a:t/>
            </a:r>
            <a:br>
              <a:rPr lang="en-US" sz="2400" dirty="0"/>
            </a:br>
            <a:endParaRPr lang="ar-IQ" sz="2400" dirty="0"/>
          </a:p>
        </p:txBody>
      </p:sp>
      <p:sp>
        <p:nvSpPr>
          <p:cNvPr id="3" name="Subtitle 2"/>
          <p:cNvSpPr>
            <a:spLocks noGrp="1"/>
          </p:cNvSpPr>
          <p:nvPr>
            <p:ph type="subTitle" idx="1"/>
          </p:nvPr>
        </p:nvSpPr>
        <p:spPr>
          <a:xfrm>
            <a:off x="190005" y="614148"/>
            <a:ext cx="12001995" cy="6243851"/>
          </a:xfrm>
        </p:spPr>
        <p:txBody>
          <a:bodyPr>
            <a:noAutofit/>
          </a:bodyPr>
          <a:lstStyle/>
          <a:p>
            <a:pPr algn="r"/>
            <a:r>
              <a:rPr lang="ar-IQ" sz="2000" dirty="0" smtClean="0">
                <a:solidFill>
                  <a:schemeClr val="tx1"/>
                </a:solidFill>
              </a:rPr>
              <a:t>  </a:t>
            </a:r>
            <a:r>
              <a:rPr lang="ar-IQ" sz="2000" dirty="0">
                <a:solidFill>
                  <a:schemeClr val="tx1"/>
                </a:solidFill>
              </a:rPr>
              <a:t> </a:t>
            </a:r>
            <a:r>
              <a:rPr lang="ar-IQ" sz="2000" dirty="0" smtClean="0">
                <a:solidFill>
                  <a:schemeClr val="tx1"/>
                </a:solidFill>
              </a:rPr>
              <a:t>يمكن تحدد </a:t>
            </a:r>
            <a:r>
              <a:rPr lang="ar-IQ" sz="2000" dirty="0">
                <a:solidFill>
                  <a:schemeClr val="tx1"/>
                </a:solidFill>
              </a:rPr>
              <a:t>مجموعة من العوامل التي تحدد المنهج المستخدم في وضع استراتيجية التفاوض وكما يأتي</a:t>
            </a:r>
            <a:r>
              <a:rPr lang="ar-IQ" sz="2000" dirty="0" smtClean="0">
                <a:solidFill>
                  <a:schemeClr val="tx1"/>
                </a:solidFill>
              </a:rPr>
              <a:t>:-</a:t>
            </a:r>
          </a:p>
          <a:p>
            <a:pPr algn="r"/>
            <a:endParaRPr lang="en-US" sz="2000" dirty="0">
              <a:solidFill>
                <a:schemeClr val="tx1"/>
              </a:solidFill>
            </a:endParaRPr>
          </a:p>
          <a:p>
            <a:pPr marL="457200" lvl="0" indent="-457200" algn="r">
              <a:buFont typeface="+mj-lt"/>
              <a:buAutoNum type="arabicPeriod"/>
            </a:pPr>
            <a:r>
              <a:rPr lang="ar-IQ" sz="2000" dirty="0">
                <a:solidFill>
                  <a:schemeClr val="tx1"/>
                </a:solidFill>
              </a:rPr>
              <a:t>طبيعة القضايا المتنازع عليها:- في المفاوضات عادة ما يكون هناك عدد من القضايا بين الطرفين بعضها رئيس لا يستطيع أي منهما تقديم تنازلات بشأنه ،وبعضها هامشي يمكن تقديم تنازلات بشأنه .</a:t>
            </a:r>
            <a:endParaRPr lang="en-US" sz="2000" dirty="0">
              <a:solidFill>
                <a:schemeClr val="tx1"/>
              </a:solidFill>
            </a:endParaRPr>
          </a:p>
          <a:p>
            <a:pPr marL="457200" lvl="0" indent="-457200" algn="r">
              <a:buFont typeface="+mj-lt"/>
              <a:buAutoNum type="arabicPeriod"/>
            </a:pPr>
            <a:r>
              <a:rPr lang="ar-IQ" sz="2000" dirty="0">
                <a:solidFill>
                  <a:schemeClr val="tx1"/>
                </a:solidFill>
              </a:rPr>
              <a:t>طبيعة العلاقة بين (أطراف التفاوض).  </a:t>
            </a:r>
            <a:endParaRPr lang="en-US" sz="2000" dirty="0">
              <a:solidFill>
                <a:schemeClr val="tx1"/>
              </a:solidFill>
            </a:endParaRPr>
          </a:p>
          <a:p>
            <a:pPr marL="457200" lvl="0" indent="-457200" algn="r">
              <a:buFont typeface="+mj-lt"/>
              <a:buAutoNum type="arabicPeriod"/>
            </a:pPr>
            <a:r>
              <a:rPr lang="ar-IQ" sz="2000" dirty="0">
                <a:solidFill>
                  <a:schemeClr val="tx1"/>
                </a:solidFill>
              </a:rPr>
              <a:t>نماذج شخصية (أطراف التفاوض):- يشكل العنصر الإنساني عاملاً مهماً ورئيسا في المفاوضات فالمفاوضات تتأثر بمجموعة من الأسس أكبر من مجرد الأسس المنطقية والعقلانية. إذ أن المشاعر والاتجاهات والمعتقدات والقيم كلها عوامل ذات دور مؤثر لابد من أخذها بعين العناية في التفاوض.</a:t>
            </a:r>
            <a:endParaRPr lang="en-US" sz="2000" dirty="0">
              <a:solidFill>
                <a:schemeClr val="tx1"/>
              </a:solidFill>
            </a:endParaRPr>
          </a:p>
          <a:p>
            <a:pPr marL="457200" lvl="0" indent="-457200" algn="r">
              <a:buFont typeface="+mj-lt"/>
              <a:buAutoNum type="arabicPeriod"/>
            </a:pPr>
            <a:r>
              <a:rPr lang="ar-IQ" sz="2000" dirty="0">
                <a:solidFill>
                  <a:schemeClr val="tx1"/>
                </a:solidFill>
              </a:rPr>
              <a:t>الوقت المتوفر للتفاوض:- أن منهج (الجهد المشترك لحل المشكلات) بطريقة بناءه وهادفة يتطلب وقتاً طويلاً، وعندما يكون الوقت قصيراً يبرز ميل لتبني منهج المنافسة إذ غالباً ما يستغل (المساومون بالعادة) الوقت القصير لإجبار الآخرين على التوصل إلى أتفاق.</a:t>
            </a:r>
            <a:endParaRPr lang="en-US" sz="2000" dirty="0">
              <a:solidFill>
                <a:schemeClr val="tx1"/>
              </a:solidFill>
            </a:endParaRPr>
          </a:p>
          <a:p>
            <a:pPr marL="457200" lvl="0" indent="-457200" algn="r">
              <a:buFont typeface="+mj-lt"/>
              <a:buAutoNum type="arabicPeriod"/>
            </a:pPr>
            <a:r>
              <a:rPr lang="ar-IQ" sz="2000" dirty="0">
                <a:solidFill>
                  <a:schemeClr val="tx1"/>
                </a:solidFill>
              </a:rPr>
              <a:t>ميزان القوة:- أذا أمتلك أحد الطرفين قوة فعلية أو توقع أن تكون له قوة أكبر من الطرف الأخر فإن هذا الطرف سيكون لديه رغبه في استخدام منهج المساومة وعندما يتضح أن كلا الطرفين يتمتعان بقوة متساوية تقريباً ستتجه النية نحو تبني منهج الجهد المشترك لحل المشكلات. </a:t>
            </a:r>
            <a:endParaRPr lang="en-US" sz="2000" dirty="0">
              <a:solidFill>
                <a:schemeClr val="tx1"/>
              </a:solidFill>
            </a:endParaRPr>
          </a:p>
          <a:p>
            <a:endParaRPr lang="ar-IQ" dirty="0">
              <a:solidFill>
                <a:schemeClr val="tx1"/>
              </a:solidFill>
            </a:endParaRPr>
          </a:p>
        </p:txBody>
      </p:sp>
    </p:spTree>
    <p:extLst>
      <p:ext uri="{BB962C8B-B14F-4D97-AF65-F5344CB8AC3E}">
        <p14:creationId xmlns:p14="http://schemas.microsoft.com/office/powerpoint/2010/main" val="42527368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5081"/>
            <a:ext cx="11514666" cy="1320800"/>
          </a:xfrm>
        </p:spPr>
        <p:txBody>
          <a:bodyPr>
            <a:normAutofit/>
          </a:bodyPr>
          <a:lstStyle/>
          <a:p>
            <a:pPr algn="r"/>
            <a:r>
              <a:rPr lang="ar-IQ" sz="3200" dirty="0" smtClean="0"/>
              <a:t> </a:t>
            </a:r>
            <a:r>
              <a:rPr lang="ar-IQ" sz="3200" dirty="0">
                <a:solidFill>
                  <a:srgbClr val="FF0000"/>
                </a:solidFill>
              </a:rPr>
              <a:t>نموذجين في اختيار استراتيجيات التفاوض </a:t>
            </a:r>
          </a:p>
        </p:txBody>
      </p:sp>
      <p:sp>
        <p:nvSpPr>
          <p:cNvPr id="3" name="Content Placeholder 2"/>
          <p:cNvSpPr>
            <a:spLocks noGrp="1"/>
          </p:cNvSpPr>
          <p:nvPr>
            <p:ph sz="half" idx="1"/>
          </p:nvPr>
        </p:nvSpPr>
        <p:spPr>
          <a:xfrm>
            <a:off x="368490" y="668740"/>
            <a:ext cx="6114197" cy="6189260"/>
          </a:xfrm>
        </p:spPr>
        <p:txBody>
          <a:bodyPr>
            <a:normAutofit fontScale="47500" lnSpcReduction="20000"/>
          </a:bodyPr>
          <a:lstStyle/>
          <a:p>
            <a:pPr marL="0" indent="0">
              <a:buNone/>
            </a:pPr>
            <a:r>
              <a:rPr lang="ar-IQ" sz="2800" b="1" dirty="0" smtClean="0"/>
              <a:t> </a:t>
            </a:r>
            <a:r>
              <a:rPr lang="ar-IQ" sz="4200" b="1" dirty="0" smtClean="0"/>
              <a:t>ثانياً</a:t>
            </a:r>
            <a:r>
              <a:rPr lang="ar-IQ" sz="4200" b="1" dirty="0"/>
              <a:t>:- نموذج العملية</a:t>
            </a:r>
            <a:r>
              <a:rPr lang="ar-IQ" sz="4200" b="1" dirty="0" smtClean="0"/>
              <a:t>:-</a:t>
            </a:r>
            <a:endParaRPr lang="en-US" sz="4200" dirty="0"/>
          </a:p>
          <a:p>
            <a:pPr lvl="0">
              <a:lnSpc>
                <a:spcPct val="120000"/>
              </a:lnSpc>
            </a:pPr>
            <a:r>
              <a:rPr lang="ar-IQ" sz="4200" dirty="0">
                <a:solidFill>
                  <a:schemeClr val="tx1"/>
                </a:solidFill>
              </a:rPr>
              <a:t>مدى احتمالية تكرار </a:t>
            </a:r>
            <a:r>
              <a:rPr lang="ar-IQ" sz="4200" dirty="0" smtClean="0">
                <a:solidFill>
                  <a:schemeClr val="tx1"/>
                </a:solidFill>
              </a:rPr>
              <a:t>الصفقة</a:t>
            </a:r>
            <a:endParaRPr lang="en-US" sz="4200" dirty="0">
              <a:solidFill>
                <a:schemeClr val="tx1"/>
              </a:solidFill>
            </a:endParaRPr>
          </a:p>
          <a:p>
            <a:pPr lvl="0">
              <a:lnSpc>
                <a:spcPct val="120000"/>
              </a:lnSpc>
            </a:pPr>
            <a:r>
              <a:rPr lang="ar-IQ" sz="4200" dirty="0">
                <a:solidFill>
                  <a:schemeClr val="tx1"/>
                </a:solidFill>
              </a:rPr>
              <a:t>قوة كل طرف من أطراف التفاوض:-  كل طرف من أطراف التفاوض له مصدر من مصادر القوة  ينفرد به  مثل حصة سوق مهمة، أو رأس مال فكري ومعرفة في مجالات عدة  وامتلاك خبرات لا يمكن تعويضها.</a:t>
            </a:r>
            <a:endParaRPr lang="en-US" sz="4200" dirty="0">
              <a:solidFill>
                <a:schemeClr val="tx1"/>
              </a:solidFill>
            </a:endParaRPr>
          </a:p>
          <a:p>
            <a:pPr lvl="0">
              <a:lnSpc>
                <a:spcPct val="120000"/>
              </a:lnSpc>
            </a:pPr>
            <a:r>
              <a:rPr lang="ar-IQ" sz="4200" dirty="0">
                <a:solidFill>
                  <a:schemeClr val="tx1"/>
                </a:solidFill>
              </a:rPr>
              <a:t>أهمية الصفقة :- إذ تختلف الإستراتيجية المختارة باختلاف مبلغ الصفقة، وحجمها ونوعيتها والحاجة إليها، مع الأخذ بنظر العناية ظروف السوق وظروف البضاعة.</a:t>
            </a:r>
            <a:endParaRPr lang="en-US" sz="4200" dirty="0">
              <a:solidFill>
                <a:schemeClr val="tx1"/>
              </a:solidFill>
            </a:endParaRPr>
          </a:p>
          <a:p>
            <a:pPr lvl="0">
              <a:lnSpc>
                <a:spcPct val="120000"/>
              </a:lnSpc>
            </a:pPr>
            <a:r>
              <a:rPr lang="ar-IQ" sz="4200" dirty="0">
                <a:solidFill>
                  <a:schemeClr val="tx1"/>
                </a:solidFill>
              </a:rPr>
              <a:t>ضغط عامل الوقت:- للوقت أيضاً دور مؤثر على اختيار الإستراتيجية، فإذا كان علينا، مثلاً أن نعقد الصفقة بأسرع وقت ممكن عندئذ تكون الإستراتيجية الموضوعة مختلفة تماماً عن تلك التي لا يضغط فيها عامل الوقت.</a:t>
            </a:r>
            <a:endParaRPr lang="en-US" sz="4200" dirty="0">
              <a:solidFill>
                <a:schemeClr val="tx1"/>
              </a:solidFill>
            </a:endParaRPr>
          </a:p>
          <a:p>
            <a:pPr lvl="0">
              <a:lnSpc>
                <a:spcPct val="120000"/>
              </a:lnSpc>
            </a:pPr>
            <a:r>
              <a:rPr lang="ar-IQ" sz="4200" dirty="0">
                <a:solidFill>
                  <a:schemeClr val="tx1"/>
                </a:solidFill>
              </a:rPr>
              <a:t>توفر المفاوضين الأكفاء القادرين على استخدام الاستراتيجيات والتكتيكات واستبدالها وابتداع وسائل وتكتيكات خاصة بهم تناسب كل موقف تفاوضي .</a:t>
            </a:r>
            <a:endParaRPr lang="en-US" sz="4200" dirty="0">
              <a:solidFill>
                <a:schemeClr val="tx1"/>
              </a:solidFill>
            </a:endParaRPr>
          </a:p>
          <a:p>
            <a:endParaRPr lang="ar-IQ" dirty="0"/>
          </a:p>
        </p:txBody>
      </p:sp>
      <p:sp>
        <p:nvSpPr>
          <p:cNvPr id="4" name="Content Placeholder 3"/>
          <p:cNvSpPr>
            <a:spLocks noGrp="1"/>
          </p:cNvSpPr>
          <p:nvPr>
            <p:ph sz="half" idx="2"/>
          </p:nvPr>
        </p:nvSpPr>
        <p:spPr>
          <a:xfrm>
            <a:off x="6482688" y="668740"/>
            <a:ext cx="5709312" cy="5923129"/>
          </a:xfrm>
        </p:spPr>
        <p:txBody>
          <a:bodyPr>
            <a:normAutofit fontScale="47500" lnSpcReduction="20000"/>
          </a:bodyPr>
          <a:lstStyle/>
          <a:p>
            <a:pPr marL="0" indent="0">
              <a:buNone/>
            </a:pPr>
            <a:r>
              <a:rPr lang="ar-IQ" sz="5100" b="1" dirty="0"/>
              <a:t>أولا ً:- نموذج الاهتمام المشترك:-</a:t>
            </a:r>
            <a:r>
              <a:rPr lang="ar-IQ" sz="5100" dirty="0"/>
              <a:t> ويتم تبنيه باختيار الإستراتيجية المبنية على أربعة عوامل:-</a:t>
            </a:r>
            <a:endParaRPr lang="en-US" sz="5100" dirty="0"/>
          </a:p>
          <a:p>
            <a:pPr lvl="0"/>
            <a:r>
              <a:rPr lang="ar-IQ" sz="5100" dirty="0">
                <a:solidFill>
                  <a:schemeClr val="tx1"/>
                </a:solidFill>
              </a:rPr>
              <a:t>عندما يكون الاهتمام متساوياً بنتائج كلا الطرفين فأن ذلك يشجع على اختيار إستراتيجية حل المشكلة.</a:t>
            </a:r>
            <a:endParaRPr lang="en-US" sz="5100" dirty="0">
              <a:solidFill>
                <a:schemeClr val="tx1"/>
              </a:solidFill>
            </a:endParaRPr>
          </a:p>
          <a:p>
            <a:pPr lvl="0"/>
            <a:r>
              <a:rPr lang="ar-IQ" sz="5100" dirty="0">
                <a:solidFill>
                  <a:schemeClr val="tx1"/>
                </a:solidFill>
              </a:rPr>
              <a:t>أذا كان الاهتمام ينصب في نتائج الطرف المفاوض دون الاهتمام بنتائج الطرف الاخر فأن ذلك يشجع على اختيار الاستراتيجية التنافس .</a:t>
            </a:r>
            <a:endParaRPr lang="en-US" sz="5100" dirty="0">
              <a:solidFill>
                <a:schemeClr val="tx1"/>
              </a:solidFill>
            </a:endParaRPr>
          </a:p>
          <a:p>
            <a:pPr lvl="0"/>
            <a:r>
              <a:rPr lang="ar-IQ" sz="5100" dirty="0">
                <a:solidFill>
                  <a:schemeClr val="tx1"/>
                </a:solidFill>
              </a:rPr>
              <a:t>أذا كان الاهتمام مرتبط بنتائج الطرف الأخر فأن ذلك يشجع على تنازل الطرف المفاوض ومن ثم على اختيار إستراتيجية التوفيقية .</a:t>
            </a:r>
            <a:endParaRPr lang="en-US" sz="5100" dirty="0">
              <a:solidFill>
                <a:schemeClr val="tx1"/>
              </a:solidFill>
            </a:endParaRPr>
          </a:p>
          <a:p>
            <a:pPr lvl="0"/>
            <a:r>
              <a:rPr lang="ar-IQ" sz="5100" dirty="0">
                <a:solidFill>
                  <a:schemeClr val="tx1"/>
                </a:solidFill>
              </a:rPr>
              <a:t>أما أذا لم يكن هناك أي اهتمام بنتائج أي من الطرفين فأن ذلك يشجع على اختيار إستراتيجية التكاسل .</a:t>
            </a:r>
            <a:endParaRPr lang="en-US" sz="5100" dirty="0">
              <a:solidFill>
                <a:schemeClr val="tx1"/>
              </a:solidFill>
            </a:endParaRPr>
          </a:p>
          <a:p>
            <a:endParaRPr lang="ar-IQ" dirty="0"/>
          </a:p>
        </p:txBody>
      </p:sp>
    </p:spTree>
    <p:extLst>
      <p:ext uri="{BB962C8B-B14F-4D97-AF65-F5344CB8AC3E}">
        <p14:creationId xmlns:p14="http://schemas.microsoft.com/office/powerpoint/2010/main" val="26883937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0"/>
            <a:ext cx="11514666" cy="627797"/>
          </a:xfrm>
        </p:spPr>
        <p:txBody>
          <a:bodyPr>
            <a:normAutofit fontScale="90000"/>
          </a:bodyPr>
          <a:lstStyle/>
          <a:p>
            <a:pPr algn="r"/>
            <a:r>
              <a:rPr lang="ar-IQ" b="1" dirty="0" smtClean="0"/>
              <a:t>سابعاً</a:t>
            </a:r>
            <a:r>
              <a:rPr lang="ar-IQ" b="1" dirty="0"/>
              <a:t>: الإستراتيجية البديلة</a:t>
            </a:r>
            <a:r>
              <a:rPr lang="en-US" dirty="0"/>
              <a:t/>
            </a:r>
            <a:br>
              <a:rPr lang="en-US" dirty="0"/>
            </a:br>
            <a:endParaRPr lang="ar-IQ" dirty="0"/>
          </a:p>
        </p:txBody>
      </p:sp>
      <p:sp>
        <p:nvSpPr>
          <p:cNvPr id="3" name="Content Placeholder 2"/>
          <p:cNvSpPr>
            <a:spLocks noGrp="1"/>
          </p:cNvSpPr>
          <p:nvPr>
            <p:ph idx="1"/>
          </p:nvPr>
        </p:nvSpPr>
        <p:spPr>
          <a:xfrm>
            <a:off x="1555845" y="627798"/>
            <a:ext cx="10636155" cy="6230202"/>
          </a:xfrm>
        </p:spPr>
        <p:txBody>
          <a:bodyPr>
            <a:noAutofit/>
          </a:bodyPr>
          <a:lstStyle/>
          <a:p>
            <a:pPr algn="justLow">
              <a:lnSpc>
                <a:spcPct val="150000"/>
              </a:lnSpc>
            </a:pPr>
            <a:r>
              <a:rPr lang="ar-IQ" dirty="0" smtClean="0">
                <a:solidFill>
                  <a:schemeClr val="tx1"/>
                </a:solidFill>
              </a:rPr>
              <a:t>أن </a:t>
            </a:r>
            <a:r>
              <a:rPr lang="ar-IQ" dirty="0">
                <a:solidFill>
                  <a:schemeClr val="tx1"/>
                </a:solidFill>
              </a:rPr>
              <a:t>الاستراتيجيات تكون غير متوافقة نوعاً ما نظر لأنها تتطلب أوضاع ذهنية مختلفة وربما لها تأثيرات متضاربة ومتناقضة على الطرف الأخر، مع كل ذلك فأن هذه الاستراتيجيات تكون مطلوبة لتحقيق أتفاق، وهذا ربما يخلق معضلة من خلال استخدام طرائق مختلفة في عزل هذه الاستراتيجيات بعضها عن البعض الأخر ، وكثيراً ما يعتقد بعض المفاوضين أن وضع استراتيجيه مسبقة للتفاوض يعد أمراً قد يقيد المفاوض ويلزمه بانتهاج مسلك تفاوضي واحد لا يمكنه أن يحيد عنه، وتلافياً لأي التزام حرفي قد يقيد المفاوض، قد يضيع عليه اقتناص الفرص التي قد تسنح له في المفاوضات بسبب الالتزام بإستراتيجية واحدة موضوعة مسبقاً، فأن الكثير من المفاوضين يضعون الكثير من الاستراتيجيات البديلة التي تمكن المفاوض اللجوء إلى استخدامها بدلاً من الإستراتيجية الأساسية بقصد امتلاك زمام المبادرة في أكثر من اتجاه داخل عملية التفاوض، كذلك يظهر للطرف الأخر بأنه يمتلك أكثر من خيار أو طريقة للوصول إلى الأهداف.</a:t>
            </a:r>
            <a:endParaRPr lang="en-US" dirty="0">
              <a:solidFill>
                <a:schemeClr val="tx1"/>
              </a:solidFill>
            </a:endParaRPr>
          </a:p>
          <a:p>
            <a:pPr algn="justLow">
              <a:lnSpc>
                <a:spcPct val="150000"/>
              </a:lnSpc>
            </a:pPr>
            <a:r>
              <a:rPr lang="ar-IQ" dirty="0">
                <a:solidFill>
                  <a:schemeClr val="tx1"/>
                </a:solidFill>
              </a:rPr>
              <a:t>    وعند وضع إستراتيجية يجب أن تكون ذات استجابة مرنه لأنه مهما كانت الدقة في أعدادها مسبقاً فأن المفاوضات قلما تتبع مساراً متوقع نحو النتيجة المتوقعة، فبمجرد الجلوس على مائدة المفاوضات قد يقترح الطرف الأخر كل أنواع التعديلات والبدائل والخيارات التي لم يكن المفاوض مستعداً لها .</a:t>
            </a:r>
            <a:endParaRPr lang="en-US" dirty="0">
              <a:solidFill>
                <a:schemeClr val="tx1"/>
              </a:solidFill>
            </a:endParaRPr>
          </a:p>
          <a:p>
            <a:pPr algn="justLow">
              <a:lnSpc>
                <a:spcPct val="150000"/>
              </a:lnSpc>
            </a:pPr>
            <a:endParaRPr lang="ar-IQ" dirty="0">
              <a:solidFill>
                <a:schemeClr val="tx1"/>
              </a:solidFill>
            </a:endParaRPr>
          </a:p>
        </p:txBody>
      </p:sp>
    </p:spTree>
    <p:extLst>
      <p:ext uri="{BB962C8B-B14F-4D97-AF65-F5344CB8AC3E}">
        <p14:creationId xmlns:p14="http://schemas.microsoft.com/office/powerpoint/2010/main" val="217643660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858000"/>
          </a:xfrm>
        </p:spPr>
        <p:txBody>
          <a:bodyPr>
            <a:noAutofit/>
          </a:bodyPr>
          <a:lstStyle/>
          <a:p>
            <a:pPr algn="r">
              <a:lnSpc>
                <a:spcPct val="150000"/>
              </a:lnSpc>
            </a:pPr>
            <a:r>
              <a:rPr lang="ar-IQ" sz="2000" dirty="0">
                <a:solidFill>
                  <a:schemeClr val="tx1"/>
                </a:solidFill>
              </a:rPr>
              <a:t> </a:t>
            </a:r>
            <a:r>
              <a:rPr lang="ar-IQ" sz="2000" dirty="0" smtClean="0">
                <a:solidFill>
                  <a:schemeClr val="tx1"/>
                </a:solidFill>
              </a:rPr>
              <a:t>    ان </a:t>
            </a:r>
            <a:r>
              <a:rPr lang="ar-IQ" sz="2000" dirty="0">
                <a:solidFill>
                  <a:schemeClr val="tx1"/>
                </a:solidFill>
              </a:rPr>
              <a:t>أهمية وضع الاستراتيجيات البديلة في عملية التفاوض، مبيناً أن على المفاوض أن يفحص ويدقق الاستراتيجيات التي استخدمها في بداية عملية التفاوض، للتأكد من صلاحيتها للاستخدام في المراحل اللاحقة وهل من الممكن استبدالها بأيه استراتيجيه تناسب المواقف السائدة.</a:t>
            </a:r>
            <a:r>
              <a:rPr lang="en-US" sz="2000" dirty="0">
                <a:solidFill>
                  <a:schemeClr val="tx1"/>
                </a:solidFill>
              </a:rPr>
              <a:t/>
            </a:r>
            <a:br>
              <a:rPr lang="en-US" sz="2000" dirty="0">
                <a:solidFill>
                  <a:schemeClr val="tx1"/>
                </a:solidFill>
              </a:rPr>
            </a:br>
            <a:r>
              <a:rPr lang="ar-IQ" sz="2000" dirty="0">
                <a:solidFill>
                  <a:schemeClr val="tx1"/>
                </a:solidFill>
              </a:rPr>
              <a:t>  </a:t>
            </a:r>
            <a:r>
              <a:rPr lang="ar-IQ" sz="2000" dirty="0" smtClean="0">
                <a:solidFill>
                  <a:schemeClr val="tx1"/>
                </a:solidFill>
              </a:rPr>
              <a:t>   </a:t>
            </a:r>
            <a:r>
              <a:rPr lang="ar-IQ" sz="2000" dirty="0">
                <a:solidFill>
                  <a:schemeClr val="tx1"/>
                </a:solidFill>
              </a:rPr>
              <a:t>وضرورة التفاف المفاوض إلى تقييم قناعاته التي بنى عليها استراتيجياته في المفاوضات بعد مدة من بدئها، لكي يقرر أذا كانت تلك القناعات صحيحة أم أنه يتوجب عليه تغيير الإستراتيجية المعتمدة واستبدالها بما هو أصلح لحقيقة ما يدور فعلاً في عملية التفاوض، ومن ألضرورة امتلاك المفاوض قوة تمكنه من توليد استراتيجيات بديله في الظروف التي يفشل فيها استخدام الاستراتيجيات الأساسية التي دخل بها المفاوض إلى المفاوضات، </a:t>
            </a:r>
            <a:r>
              <a:rPr lang="ar-IQ" sz="2000" dirty="0" smtClean="0">
                <a:solidFill>
                  <a:schemeClr val="tx1"/>
                </a:solidFill>
              </a:rPr>
              <a:t>ويمكن </a:t>
            </a:r>
            <a:r>
              <a:rPr lang="ar-IQ" sz="2000" dirty="0">
                <a:solidFill>
                  <a:schemeClr val="tx1"/>
                </a:solidFill>
              </a:rPr>
              <a:t>تحديد عاملين أساسين يلعبان دوراً مهماً في الاستراتيجيات البديلة التي يتوجب وضعها في عملية التفاوض هما </a:t>
            </a:r>
            <a:r>
              <a:rPr lang="ar-IQ" sz="2000" dirty="0" smtClean="0">
                <a:solidFill>
                  <a:schemeClr val="tx1"/>
                </a:solidFill>
              </a:rPr>
              <a:t>:-</a:t>
            </a:r>
            <a:br>
              <a:rPr lang="ar-IQ" sz="2000" dirty="0" smtClean="0">
                <a:solidFill>
                  <a:schemeClr val="tx1"/>
                </a:solidFill>
              </a:rPr>
            </a:br>
            <a:r>
              <a:rPr lang="en-US" sz="2000" dirty="0">
                <a:solidFill>
                  <a:schemeClr val="tx1"/>
                </a:solidFill>
              </a:rPr>
              <a:t/>
            </a:r>
            <a:br>
              <a:rPr lang="en-US" sz="2000" dirty="0">
                <a:solidFill>
                  <a:schemeClr val="tx1"/>
                </a:solidFill>
              </a:rPr>
            </a:br>
            <a:r>
              <a:rPr lang="ar-IQ" sz="2000" dirty="0" smtClean="0">
                <a:solidFill>
                  <a:schemeClr val="tx1"/>
                </a:solidFill>
              </a:rPr>
              <a:t>  - مدى </a:t>
            </a:r>
            <a:r>
              <a:rPr lang="ar-IQ" sz="2000" dirty="0">
                <a:solidFill>
                  <a:schemeClr val="tx1"/>
                </a:solidFill>
              </a:rPr>
              <a:t>الاهتمام الذي يحمله المفاوض أو الطرف الأخر لتحقيق الأهداف الجوهرية من عملية التفاوض.</a:t>
            </a:r>
            <a:r>
              <a:rPr lang="en-US" sz="2000" dirty="0">
                <a:solidFill>
                  <a:schemeClr val="tx1"/>
                </a:solidFill>
              </a:rPr>
              <a:t/>
            </a:r>
            <a:br>
              <a:rPr lang="en-US" sz="2000" dirty="0">
                <a:solidFill>
                  <a:schemeClr val="tx1"/>
                </a:solidFill>
              </a:rPr>
            </a:br>
            <a:r>
              <a:rPr lang="ar-IQ" sz="2000" dirty="0" smtClean="0">
                <a:solidFill>
                  <a:schemeClr val="tx1"/>
                </a:solidFill>
              </a:rPr>
              <a:t>  - كم </a:t>
            </a:r>
            <a:r>
              <a:rPr lang="ar-IQ" sz="2000" dirty="0">
                <a:solidFill>
                  <a:schemeClr val="tx1"/>
                </a:solidFill>
              </a:rPr>
              <a:t>من الاهتمام يحمله المفاوض أو الطرف الأخر للعلاقات الحالية أو المستقبلية مع الطرف المقابل</a:t>
            </a:r>
            <a:r>
              <a:rPr lang="ar-IQ" sz="2000" dirty="0" smtClean="0">
                <a:solidFill>
                  <a:schemeClr val="tx1"/>
                </a:solidFill>
              </a:rPr>
              <a:t>.</a:t>
            </a:r>
            <a:r>
              <a:rPr lang="en-US" sz="2000" dirty="0">
                <a:solidFill>
                  <a:schemeClr val="tx1"/>
                </a:solidFill>
              </a:rPr>
              <a:t/>
            </a:r>
            <a:br>
              <a:rPr lang="en-US" sz="2000" dirty="0">
                <a:solidFill>
                  <a:schemeClr val="tx1"/>
                </a:solidFill>
              </a:rPr>
            </a:br>
            <a:r>
              <a:rPr lang="ar-IQ" sz="2000" dirty="0">
                <a:solidFill>
                  <a:schemeClr val="tx1"/>
                </a:solidFill>
              </a:rPr>
              <a:t>     ولابد ان نركز على أهمية التفكير المسبق بالاستراتيجيات التنافسية كبديل للاستراتيجيات التعاونية التي قد يفسر الطرف الأخر استخدامها من قبل المفاوض بأنها علامة،  فأن المفاوض الناجح لابد أن يراقب خصمه عبر مائدة التفاوض ،وأن يكون دائماً في حاله استعداد ليجد أي ثغرة في الدفاع وأي تحول في الإستراتيجية  .</a:t>
            </a:r>
          </a:p>
        </p:txBody>
      </p:sp>
    </p:spTree>
    <p:extLst>
      <p:ext uri="{BB962C8B-B14F-4D97-AF65-F5344CB8AC3E}">
        <p14:creationId xmlns:p14="http://schemas.microsoft.com/office/powerpoint/2010/main" val="391507688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0167" y="0"/>
            <a:ext cx="11741834" cy="1170433"/>
          </a:xfrm>
        </p:spPr>
        <p:txBody>
          <a:bodyPr/>
          <a:lstStyle/>
          <a:p>
            <a:pPr algn="r"/>
            <a:r>
              <a:rPr lang="ar-IQ" sz="2800" b="1" dirty="0" smtClean="0"/>
              <a:t>ثامناً </a:t>
            </a:r>
            <a:r>
              <a:rPr lang="ar-IQ" sz="2800" b="1" dirty="0"/>
              <a:t>: تقييم الاستراتيجيات التفاوضية المختارة</a:t>
            </a:r>
            <a:r>
              <a:rPr lang="en-US" sz="2800" dirty="0"/>
              <a:t/>
            </a:r>
            <a:br>
              <a:rPr lang="en-US" sz="2800" dirty="0"/>
            </a:br>
            <a:endParaRPr lang="ar-IQ" sz="2800" dirty="0"/>
          </a:p>
        </p:txBody>
      </p:sp>
      <p:sp>
        <p:nvSpPr>
          <p:cNvPr id="3" name="Subtitle 2"/>
          <p:cNvSpPr>
            <a:spLocks noGrp="1"/>
          </p:cNvSpPr>
          <p:nvPr>
            <p:ph type="subTitle" idx="1"/>
          </p:nvPr>
        </p:nvSpPr>
        <p:spPr>
          <a:xfrm>
            <a:off x="696036" y="975361"/>
            <a:ext cx="11495964" cy="5882640"/>
          </a:xfrm>
        </p:spPr>
        <p:txBody>
          <a:bodyPr>
            <a:normAutofit/>
          </a:bodyPr>
          <a:lstStyle/>
          <a:p>
            <a:pPr algn="r"/>
            <a:r>
              <a:rPr lang="ar-IQ" sz="2400" dirty="0" smtClean="0"/>
              <a:t> ويمكن </a:t>
            </a:r>
            <a:r>
              <a:rPr lang="ar-IQ" sz="2400" dirty="0"/>
              <a:t>تحديد أهداف تقييم الإستراتيجية التفاوضية المختارة كما يأتي:-                                                            </a:t>
            </a:r>
            <a:endParaRPr lang="en-US" sz="2400" dirty="0"/>
          </a:p>
          <a:p>
            <a:pPr marL="342900" lvl="0" indent="-342900" algn="r">
              <a:buFont typeface="+mj-lt"/>
              <a:buAutoNum type="arabicPeriod"/>
            </a:pPr>
            <a:r>
              <a:rPr lang="ar-IQ" sz="2400" dirty="0"/>
              <a:t>معرفة مدى ملائمة الاستراتيجيات المختارة للمبادئ والقيم التي يؤمن بها المفاوض أو أدارته، مع التأكد من أن الإستراتيجية المختارة تعكس الفلسفة التي يؤمن بها المفاوض وبالوقت ذاته فأنها تشجع المناخ المرغوب خلقة في المفاوضات.</a:t>
            </a:r>
            <a:endParaRPr lang="en-US" sz="2400" dirty="0"/>
          </a:p>
          <a:p>
            <a:pPr marL="342900" lvl="0" indent="-342900" algn="r">
              <a:buFont typeface="+mj-lt"/>
              <a:buAutoNum type="arabicPeriod"/>
            </a:pPr>
            <a:r>
              <a:rPr lang="ar-IQ" sz="2400" dirty="0"/>
              <a:t>محاولة التنبؤ بالاحتمالات التي يمكن أن تسفر فيها الاستراتيجيات المختارة عن رد فعل سلبي.</a:t>
            </a:r>
            <a:endParaRPr lang="en-US" sz="2400" dirty="0"/>
          </a:p>
          <a:p>
            <a:pPr marL="342900" lvl="0" indent="-342900" algn="r">
              <a:buFont typeface="+mj-lt"/>
              <a:buAutoNum type="arabicPeriod"/>
            </a:pPr>
            <a:r>
              <a:rPr lang="ar-IQ" sz="2400" dirty="0"/>
              <a:t>التعرف على مدى مشروعية الإستراتيجية المتعبة.</a:t>
            </a:r>
            <a:endParaRPr lang="en-US" sz="2400" dirty="0"/>
          </a:p>
          <a:p>
            <a:pPr marL="342900" lvl="0" indent="-342900" algn="r">
              <a:buFont typeface="+mj-lt"/>
              <a:buAutoNum type="arabicPeriod"/>
            </a:pPr>
            <a:r>
              <a:rPr lang="ar-IQ" sz="2400" dirty="0"/>
              <a:t>التعرف على مدى أمكانية إسهام الإستراتيجية المختارة في التوصل إلى تحقيق الصفقة أو في بناء حلول للمشكلة.</a:t>
            </a:r>
            <a:endParaRPr lang="en-US" sz="2400" dirty="0"/>
          </a:p>
          <a:p>
            <a:pPr marL="342900" lvl="0" indent="-342900" algn="r">
              <a:buFont typeface="+mj-lt"/>
              <a:buAutoNum type="arabicPeriod"/>
            </a:pPr>
            <a:r>
              <a:rPr lang="ar-IQ" sz="2400" dirty="0"/>
              <a:t>استنباط التكتيكات التي يتوجب استخدامها وبما يتلاءم مع الإستراتيجية المختارة، مع التخطيط للتوقيتات التي سوف تستخدم فيها تلك التكتيكات .</a:t>
            </a:r>
            <a:endParaRPr lang="en-US" sz="2400" dirty="0"/>
          </a:p>
          <a:p>
            <a:endParaRPr lang="ar-IQ" dirty="0"/>
          </a:p>
        </p:txBody>
      </p:sp>
    </p:spTree>
    <p:extLst>
      <p:ext uri="{BB962C8B-B14F-4D97-AF65-F5344CB8AC3E}">
        <p14:creationId xmlns:p14="http://schemas.microsoft.com/office/powerpoint/2010/main" val="219143355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0"/>
            <a:ext cx="11514666" cy="1296537"/>
          </a:xfrm>
        </p:spPr>
        <p:txBody>
          <a:bodyPr>
            <a:normAutofit fontScale="90000"/>
          </a:bodyPr>
          <a:lstStyle/>
          <a:p>
            <a:pPr algn="r"/>
            <a:r>
              <a:rPr lang="ar-IQ" sz="2700" b="1" dirty="0" smtClean="0"/>
              <a:t>تاسعاً: </a:t>
            </a:r>
            <a:r>
              <a:rPr lang="ar-IQ" sz="2700" b="1" dirty="0"/>
              <a:t>أنواع الاستراتيجيات التفاوضية </a:t>
            </a:r>
            <a:r>
              <a:rPr lang="en-US" sz="2700" dirty="0" smtClean="0"/>
              <a:t/>
            </a:r>
            <a:br>
              <a:rPr lang="en-US" sz="2700" dirty="0" smtClean="0"/>
            </a:br>
            <a:r>
              <a:rPr lang="ar-IQ" sz="2700" dirty="0"/>
              <a:t>عرض موجز لوجهات نظر كتاب الإدارة فيما يتعلق </a:t>
            </a:r>
            <a:r>
              <a:rPr lang="ar-IQ" sz="2700" dirty="0" smtClean="0"/>
              <a:t>باستراتيجيات التفاوض </a:t>
            </a:r>
            <a:r>
              <a:rPr lang="ar-IQ" sz="2700" dirty="0"/>
              <a:t>الرئيسة</a:t>
            </a:r>
            <a:r>
              <a:rPr lang="en-US" dirty="0"/>
              <a:t/>
            </a:r>
            <a:br>
              <a:rPr lang="en-US" dirty="0"/>
            </a:br>
            <a:endParaRPr lang="ar-IQ"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739595607"/>
              </p:ext>
            </p:extLst>
          </p:nvPr>
        </p:nvGraphicFramePr>
        <p:xfrm>
          <a:off x="-1" y="1296534"/>
          <a:ext cx="12192001" cy="5561465"/>
        </p:xfrm>
        <a:graphic>
          <a:graphicData uri="http://schemas.openxmlformats.org/drawingml/2006/table">
            <a:tbl>
              <a:tblPr rtl="1" firstRow="1" firstCol="1" bandRow="1">
                <a:tableStyleId>{5C22544A-7EE6-4342-B048-85BDC9FD1C3A}</a:tableStyleId>
              </a:tblPr>
              <a:tblGrid>
                <a:gridCol w="4228867">
                  <a:extLst>
                    <a:ext uri="{9D8B030D-6E8A-4147-A177-3AD203B41FA5}">
                      <a16:colId xmlns:a16="http://schemas.microsoft.com/office/drawing/2014/main" xmlns="" val="20000"/>
                    </a:ext>
                  </a:extLst>
                </a:gridCol>
                <a:gridCol w="1751724">
                  <a:extLst>
                    <a:ext uri="{9D8B030D-6E8A-4147-A177-3AD203B41FA5}">
                      <a16:colId xmlns:a16="http://schemas.microsoft.com/office/drawing/2014/main" xmlns="" val="20001"/>
                    </a:ext>
                  </a:extLst>
                </a:gridCol>
                <a:gridCol w="1566248">
                  <a:extLst>
                    <a:ext uri="{9D8B030D-6E8A-4147-A177-3AD203B41FA5}">
                      <a16:colId xmlns:a16="http://schemas.microsoft.com/office/drawing/2014/main" xmlns="" val="20002"/>
                    </a:ext>
                  </a:extLst>
                </a:gridCol>
                <a:gridCol w="1566248">
                  <a:extLst>
                    <a:ext uri="{9D8B030D-6E8A-4147-A177-3AD203B41FA5}">
                      <a16:colId xmlns:a16="http://schemas.microsoft.com/office/drawing/2014/main" xmlns="" val="20003"/>
                    </a:ext>
                  </a:extLst>
                </a:gridCol>
                <a:gridCol w="1566248">
                  <a:extLst>
                    <a:ext uri="{9D8B030D-6E8A-4147-A177-3AD203B41FA5}">
                      <a16:colId xmlns:a16="http://schemas.microsoft.com/office/drawing/2014/main" xmlns="" val="20004"/>
                    </a:ext>
                  </a:extLst>
                </a:gridCol>
                <a:gridCol w="1512666">
                  <a:extLst>
                    <a:ext uri="{9D8B030D-6E8A-4147-A177-3AD203B41FA5}">
                      <a16:colId xmlns:a16="http://schemas.microsoft.com/office/drawing/2014/main" xmlns="" val="20005"/>
                    </a:ext>
                  </a:extLst>
                </a:gridCol>
              </a:tblGrid>
              <a:tr h="620647">
                <a:tc>
                  <a:txBody>
                    <a:bodyPr/>
                    <a:lstStyle/>
                    <a:p>
                      <a:pPr algn="just" rtl="1">
                        <a:lnSpc>
                          <a:spcPct val="115000"/>
                        </a:lnSpc>
                        <a:spcAft>
                          <a:spcPts val="0"/>
                        </a:spcAft>
                      </a:pPr>
                      <a:r>
                        <a:rPr lang="ar-IQ" sz="1200" dirty="0">
                          <a:effectLst/>
                        </a:rPr>
                        <a:t>             الاستراتيجيات</a:t>
                      </a:r>
                      <a:endParaRPr lang="en-US" sz="800" dirty="0">
                        <a:effectLst/>
                      </a:endParaRPr>
                    </a:p>
                    <a:p>
                      <a:pPr algn="just" rtl="1">
                        <a:lnSpc>
                          <a:spcPct val="115000"/>
                        </a:lnSpc>
                        <a:spcAft>
                          <a:spcPts val="0"/>
                        </a:spcAft>
                      </a:pPr>
                      <a:r>
                        <a:rPr lang="ar-IQ" sz="1200" dirty="0">
                          <a:effectLst/>
                        </a:rPr>
                        <a:t>المساهمون</a:t>
                      </a:r>
                      <a:endParaRPr lang="en-US" sz="800" dirty="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tc>
                  <a:txBody>
                    <a:bodyPr/>
                    <a:lstStyle/>
                    <a:p>
                      <a:pPr algn="just" rtl="1">
                        <a:lnSpc>
                          <a:spcPct val="115000"/>
                        </a:lnSpc>
                        <a:spcAft>
                          <a:spcPts val="0"/>
                        </a:spcAft>
                      </a:pPr>
                      <a:r>
                        <a:rPr lang="ar-IQ" sz="1200" dirty="0">
                          <a:effectLst/>
                        </a:rPr>
                        <a:t>التعاون </a:t>
                      </a:r>
                      <a:endParaRPr lang="en-US" sz="800" dirty="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tc>
                  <a:txBody>
                    <a:bodyPr/>
                    <a:lstStyle/>
                    <a:p>
                      <a:pPr algn="just" rtl="1">
                        <a:lnSpc>
                          <a:spcPct val="115000"/>
                        </a:lnSpc>
                        <a:spcAft>
                          <a:spcPts val="0"/>
                        </a:spcAft>
                      </a:pPr>
                      <a:r>
                        <a:rPr lang="ar-IQ" sz="1200">
                          <a:effectLst/>
                        </a:rPr>
                        <a:t>التنافس</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tc>
                  <a:txBody>
                    <a:bodyPr/>
                    <a:lstStyle/>
                    <a:p>
                      <a:pPr algn="just" rtl="1">
                        <a:lnSpc>
                          <a:spcPct val="115000"/>
                        </a:lnSpc>
                        <a:spcAft>
                          <a:spcPts val="0"/>
                        </a:spcAft>
                      </a:pPr>
                      <a:r>
                        <a:rPr lang="ar-IQ" sz="1200">
                          <a:effectLst/>
                        </a:rPr>
                        <a:t> المساومة </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tc>
                  <a:txBody>
                    <a:bodyPr/>
                    <a:lstStyle/>
                    <a:p>
                      <a:pPr algn="just" rtl="1">
                        <a:lnSpc>
                          <a:spcPct val="115000"/>
                        </a:lnSpc>
                        <a:spcAft>
                          <a:spcPts val="0"/>
                        </a:spcAft>
                      </a:pPr>
                      <a:r>
                        <a:rPr lang="ar-IQ" sz="1200">
                          <a:effectLst/>
                        </a:rPr>
                        <a:t>التوفيقية</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tc>
                  <a:txBody>
                    <a:bodyPr/>
                    <a:lstStyle/>
                    <a:p>
                      <a:pPr algn="just" rtl="1">
                        <a:lnSpc>
                          <a:spcPct val="115000"/>
                        </a:lnSpc>
                        <a:spcAft>
                          <a:spcPts val="0"/>
                        </a:spcAft>
                      </a:pPr>
                      <a:r>
                        <a:rPr lang="ar-IQ" sz="1200">
                          <a:effectLst/>
                        </a:rPr>
                        <a:t>التجنب </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extLst>
                  <a:ext uri="{0D108BD9-81ED-4DB2-BD59-A6C34878D82A}">
                    <a16:rowId xmlns:a16="http://schemas.microsoft.com/office/drawing/2014/main" xmlns="" val="10000"/>
                  </a:ext>
                </a:extLst>
              </a:tr>
              <a:tr h="375635">
                <a:tc>
                  <a:txBody>
                    <a:bodyPr/>
                    <a:lstStyle/>
                    <a:p>
                      <a:pPr algn="ctr" rtl="1">
                        <a:lnSpc>
                          <a:spcPct val="115000"/>
                        </a:lnSpc>
                        <a:spcAft>
                          <a:spcPts val="0"/>
                        </a:spcAft>
                      </a:pPr>
                      <a:r>
                        <a:rPr lang="en-US" sz="1100">
                          <a:effectLst/>
                        </a:rPr>
                        <a:t>Walton &amp; mckersie , 1965 </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tc>
                  <a:txBody>
                    <a:bodyPr/>
                    <a:lstStyle/>
                    <a:p>
                      <a:pPr algn="just" rtl="1">
                        <a:lnSpc>
                          <a:spcPct val="115000"/>
                        </a:lnSpc>
                        <a:spcAft>
                          <a:spcPts val="0"/>
                        </a:spcAft>
                      </a:pPr>
                      <a:r>
                        <a:rPr lang="en-US" sz="1200">
                          <a:effectLst/>
                          <a:sym typeface="Wingdings 2" panose="05020102010507070707" pitchFamily="18" charset="2"/>
                        </a:rPr>
                        <a:t></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tc>
                  <a:txBody>
                    <a:bodyPr/>
                    <a:lstStyle/>
                    <a:p>
                      <a:pPr algn="just" rtl="1">
                        <a:lnSpc>
                          <a:spcPct val="115000"/>
                        </a:lnSpc>
                        <a:spcAft>
                          <a:spcPts val="0"/>
                        </a:spcAft>
                      </a:pPr>
                      <a:r>
                        <a:rPr lang="en-US" sz="1200">
                          <a:effectLst/>
                          <a:sym typeface="Wingdings 2" panose="05020102010507070707" pitchFamily="18" charset="2"/>
                        </a:rPr>
                        <a:t></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tc>
                  <a:txBody>
                    <a:bodyPr/>
                    <a:lstStyle/>
                    <a:p>
                      <a:pPr algn="just" rtl="1">
                        <a:lnSpc>
                          <a:spcPct val="115000"/>
                        </a:lnSpc>
                        <a:spcAft>
                          <a:spcPts val="0"/>
                        </a:spcAft>
                      </a:pPr>
                      <a:r>
                        <a:rPr lang="en-US" sz="1200">
                          <a:effectLst/>
                          <a:sym typeface="Wingdings 2" panose="05020102010507070707" pitchFamily="18" charset="2"/>
                        </a:rPr>
                        <a:t></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tc>
                  <a:txBody>
                    <a:bodyPr/>
                    <a:lstStyle/>
                    <a:p>
                      <a:pPr algn="just" rtl="1">
                        <a:lnSpc>
                          <a:spcPct val="115000"/>
                        </a:lnSpc>
                        <a:spcAft>
                          <a:spcPts val="0"/>
                        </a:spcAft>
                      </a:pPr>
                      <a:r>
                        <a:rPr lang="ar-IQ" sz="1200">
                          <a:effectLst/>
                        </a:rPr>
                        <a:t> </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tc>
                  <a:txBody>
                    <a:bodyPr/>
                    <a:lstStyle/>
                    <a:p>
                      <a:pPr algn="just" rtl="1">
                        <a:lnSpc>
                          <a:spcPct val="115000"/>
                        </a:lnSpc>
                        <a:spcAft>
                          <a:spcPts val="0"/>
                        </a:spcAft>
                      </a:pPr>
                      <a:r>
                        <a:rPr lang="en-US" sz="1200">
                          <a:effectLst/>
                        </a:rPr>
                        <a:t> </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extLst>
                  <a:ext uri="{0D108BD9-81ED-4DB2-BD59-A6C34878D82A}">
                    <a16:rowId xmlns:a16="http://schemas.microsoft.com/office/drawing/2014/main" xmlns="" val="10001"/>
                  </a:ext>
                </a:extLst>
              </a:tr>
              <a:tr h="231934">
                <a:tc>
                  <a:txBody>
                    <a:bodyPr/>
                    <a:lstStyle/>
                    <a:p>
                      <a:pPr algn="ctr" rtl="1">
                        <a:lnSpc>
                          <a:spcPct val="115000"/>
                        </a:lnSpc>
                        <a:spcAft>
                          <a:spcPts val="0"/>
                        </a:spcAft>
                      </a:pPr>
                      <a:r>
                        <a:rPr lang="en-US" sz="1200">
                          <a:effectLst/>
                        </a:rPr>
                        <a:t>Thomas 1976</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tc>
                  <a:txBody>
                    <a:bodyPr/>
                    <a:lstStyle/>
                    <a:p>
                      <a:pPr algn="just" rtl="1">
                        <a:lnSpc>
                          <a:spcPct val="115000"/>
                        </a:lnSpc>
                        <a:spcAft>
                          <a:spcPts val="0"/>
                        </a:spcAft>
                      </a:pPr>
                      <a:r>
                        <a:rPr lang="en-US" sz="1200">
                          <a:effectLst/>
                          <a:sym typeface="Wingdings 2" panose="05020102010507070707" pitchFamily="18" charset="2"/>
                        </a:rPr>
                        <a:t></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tc>
                  <a:txBody>
                    <a:bodyPr/>
                    <a:lstStyle/>
                    <a:p>
                      <a:pPr algn="just" rtl="1">
                        <a:lnSpc>
                          <a:spcPct val="115000"/>
                        </a:lnSpc>
                        <a:spcAft>
                          <a:spcPts val="0"/>
                        </a:spcAft>
                      </a:pPr>
                      <a:r>
                        <a:rPr lang="en-US" sz="1200">
                          <a:effectLst/>
                          <a:sym typeface="Wingdings 2" panose="05020102010507070707" pitchFamily="18" charset="2"/>
                        </a:rPr>
                        <a:t></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tc>
                  <a:txBody>
                    <a:bodyPr/>
                    <a:lstStyle/>
                    <a:p>
                      <a:pPr algn="just" rtl="1">
                        <a:lnSpc>
                          <a:spcPct val="115000"/>
                        </a:lnSpc>
                        <a:spcAft>
                          <a:spcPts val="0"/>
                        </a:spcAft>
                      </a:pPr>
                      <a:r>
                        <a:rPr lang="en-US" sz="1200">
                          <a:effectLst/>
                          <a:sym typeface="Wingdings 2" panose="05020102010507070707" pitchFamily="18" charset="2"/>
                        </a:rPr>
                        <a:t></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tc>
                  <a:txBody>
                    <a:bodyPr/>
                    <a:lstStyle/>
                    <a:p>
                      <a:pPr algn="just" rtl="1">
                        <a:lnSpc>
                          <a:spcPct val="115000"/>
                        </a:lnSpc>
                        <a:spcAft>
                          <a:spcPts val="0"/>
                        </a:spcAft>
                      </a:pPr>
                      <a:r>
                        <a:rPr lang="en-US" sz="1200">
                          <a:effectLst/>
                          <a:sym typeface="Wingdings 2" panose="05020102010507070707" pitchFamily="18" charset="2"/>
                        </a:rPr>
                        <a:t></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tc>
                  <a:txBody>
                    <a:bodyPr/>
                    <a:lstStyle/>
                    <a:p>
                      <a:pPr algn="just" rtl="1">
                        <a:lnSpc>
                          <a:spcPct val="115000"/>
                        </a:lnSpc>
                        <a:spcAft>
                          <a:spcPts val="0"/>
                        </a:spcAft>
                      </a:pPr>
                      <a:r>
                        <a:rPr lang="en-US" sz="1200">
                          <a:effectLst/>
                          <a:sym typeface="Wingdings 2" panose="05020102010507070707" pitchFamily="18" charset="2"/>
                        </a:rPr>
                        <a:t></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extLst>
                  <a:ext uri="{0D108BD9-81ED-4DB2-BD59-A6C34878D82A}">
                    <a16:rowId xmlns:a16="http://schemas.microsoft.com/office/drawing/2014/main" xmlns="" val="10002"/>
                  </a:ext>
                </a:extLst>
              </a:tr>
              <a:tr h="231934">
                <a:tc>
                  <a:txBody>
                    <a:bodyPr/>
                    <a:lstStyle/>
                    <a:p>
                      <a:pPr algn="ctr" rtl="1">
                        <a:lnSpc>
                          <a:spcPct val="115000"/>
                        </a:lnSpc>
                        <a:spcAft>
                          <a:spcPts val="0"/>
                        </a:spcAft>
                      </a:pPr>
                      <a:r>
                        <a:rPr lang="en-US" sz="1200">
                          <a:effectLst/>
                        </a:rPr>
                        <a:t>Johnston ,1981</a:t>
                      </a:r>
                      <a:r>
                        <a:rPr lang="ar-IQ" sz="1200">
                          <a:effectLst/>
                        </a:rPr>
                        <a:t>            </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tc>
                  <a:txBody>
                    <a:bodyPr/>
                    <a:lstStyle/>
                    <a:p>
                      <a:pPr algn="just" rtl="0">
                        <a:lnSpc>
                          <a:spcPct val="115000"/>
                        </a:lnSpc>
                        <a:spcAft>
                          <a:spcPts val="0"/>
                        </a:spcAft>
                      </a:pPr>
                      <a:r>
                        <a:rPr lang="en-US" sz="1200">
                          <a:effectLst/>
                          <a:sym typeface="Wingdings 2" panose="05020102010507070707" pitchFamily="18" charset="2"/>
                        </a:rPr>
                        <a:t></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tc>
                  <a:txBody>
                    <a:bodyPr/>
                    <a:lstStyle/>
                    <a:p>
                      <a:pPr algn="just" rtl="1">
                        <a:lnSpc>
                          <a:spcPct val="115000"/>
                        </a:lnSpc>
                        <a:spcAft>
                          <a:spcPts val="0"/>
                        </a:spcAft>
                      </a:pPr>
                      <a:r>
                        <a:rPr lang="en-US" sz="1200">
                          <a:effectLst/>
                          <a:sym typeface="Wingdings 2" panose="05020102010507070707" pitchFamily="18" charset="2"/>
                        </a:rPr>
                        <a:t></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tc>
                  <a:txBody>
                    <a:bodyPr/>
                    <a:lstStyle/>
                    <a:p>
                      <a:pPr algn="just" rtl="1">
                        <a:lnSpc>
                          <a:spcPct val="115000"/>
                        </a:lnSpc>
                        <a:spcAft>
                          <a:spcPts val="0"/>
                        </a:spcAft>
                      </a:pPr>
                      <a:r>
                        <a:rPr lang="en-US" sz="1200">
                          <a:effectLst/>
                        </a:rPr>
                        <a:t> </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tc>
                  <a:txBody>
                    <a:bodyPr/>
                    <a:lstStyle/>
                    <a:p>
                      <a:pPr algn="just" rtl="1">
                        <a:lnSpc>
                          <a:spcPct val="115000"/>
                        </a:lnSpc>
                        <a:spcAft>
                          <a:spcPts val="0"/>
                        </a:spcAft>
                      </a:pPr>
                      <a:r>
                        <a:rPr lang="en-US" sz="1200">
                          <a:effectLst/>
                          <a:sym typeface="Wingdings 2" panose="05020102010507070707" pitchFamily="18" charset="2"/>
                        </a:rPr>
                        <a:t></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tc>
                  <a:txBody>
                    <a:bodyPr/>
                    <a:lstStyle/>
                    <a:p>
                      <a:pPr algn="just" rtl="1">
                        <a:lnSpc>
                          <a:spcPct val="115000"/>
                        </a:lnSpc>
                        <a:spcAft>
                          <a:spcPts val="0"/>
                        </a:spcAft>
                      </a:pPr>
                      <a:r>
                        <a:rPr lang="en-US" sz="1200">
                          <a:effectLst/>
                        </a:rPr>
                        <a:t> </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extLst>
                  <a:ext uri="{0D108BD9-81ED-4DB2-BD59-A6C34878D82A}">
                    <a16:rowId xmlns:a16="http://schemas.microsoft.com/office/drawing/2014/main" xmlns="" val="10003"/>
                  </a:ext>
                </a:extLst>
              </a:tr>
              <a:tr h="409760">
                <a:tc>
                  <a:txBody>
                    <a:bodyPr/>
                    <a:lstStyle/>
                    <a:p>
                      <a:pPr algn="ctr" rtl="1">
                        <a:lnSpc>
                          <a:spcPct val="115000"/>
                        </a:lnSpc>
                        <a:spcAft>
                          <a:spcPts val="0"/>
                        </a:spcAft>
                      </a:pPr>
                      <a:r>
                        <a:rPr lang="en-US" sz="1200">
                          <a:effectLst/>
                        </a:rPr>
                        <a:t>Rangaswamy,at al ,1989</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tc>
                  <a:txBody>
                    <a:bodyPr/>
                    <a:lstStyle/>
                    <a:p>
                      <a:pPr algn="just" rtl="1">
                        <a:lnSpc>
                          <a:spcPct val="115000"/>
                        </a:lnSpc>
                        <a:spcAft>
                          <a:spcPts val="0"/>
                        </a:spcAft>
                      </a:pPr>
                      <a:r>
                        <a:rPr lang="en-US" sz="1200">
                          <a:effectLst/>
                          <a:sym typeface="Wingdings 2" panose="05020102010507070707" pitchFamily="18" charset="2"/>
                        </a:rPr>
                        <a:t></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tc>
                  <a:txBody>
                    <a:bodyPr/>
                    <a:lstStyle/>
                    <a:p>
                      <a:pPr algn="just" rtl="1">
                        <a:lnSpc>
                          <a:spcPct val="115000"/>
                        </a:lnSpc>
                        <a:spcAft>
                          <a:spcPts val="0"/>
                        </a:spcAft>
                      </a:pPr>
                      <a:r>
                        <a:rPr lang="en-US" sz="1200">
                          <a:effectLst/>
                          <a:sym typeface="Wingdings 2" panose="05020102010507070707" pitchFamily="18" charset="2"/>
                        </a:rPr>
                        <a:t></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tc>
                  <a:txBody>
                    <a:bodyPr/>
                    <a:lstStyle/>
                    <a:p>
                      <a:pPr algn="just" rtl="1">
                        <a:lnSpc>
                          <a:spcPct val="115000"/>
                        </a:lnSpc>
                        <a:spcAft>
                          <a:spcPts val="0"/>
                        </a:spcAft>
                      </a:pPr>
                      <a:r>
                        <a:rPr lang="en-US" sz="1200">
                          <a:effectLst/>
                          <a:sym typeface="Wingdings 2" panose="05020102010507070707" pitchFamily="18" charset="2"/>
                        </a:rPr>
                        <a:t></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tc>
                  <a:txBody>
                    <a:bodyPr/>
                    <a:lstStyle/>
                    <a:p>
                      <a:pPr algn="just" rtl="1">
                        <a:lnSpc>
                          <a:spcPct val="115000"/>
                        </a:lnSpc>
                        <a:spcAft>
                          <a:spcPts val="0"/>
                        </a:spcAft>
                      </a:pPr>
                      <a:r>
                        <a:rPr lang="ar-IQ" sz="1200">
                          <a:effectLst/>
                        </a:rPr>
                        <a:t> </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tc>
                  <a:txBody>
                    <a:bodyPr/>
                    <a:lstStyle/>
                    <a:p>
                      <a:pPr algn="just" rtl="1">
                        <a:lnSpc>
                          <a:spcPct val="115000"/>
                        </a:lnSpc>
                        <a:spcAft>
                          <a:spcPts val="0"/>
                        </a:spcAft>
                      </a:pPr>
                      <a:r>
                        <a:rPr lang="ar-IQ" sz="1200">
                          <a:effectLst/>
                        </a:rPr>
                        <a:t> </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extLst>
                  <a:ext uri="{0D108BD9-81ED-4DB2-BD59-A6C34878D82A}">
                    <a16:rowId xmlns:a16="http://schemas.microsoft.com/office/drawing/2014/main" xmlns="" val="10004"/>
                  </a:ext>
                </a:extLst>
              </a:tr>
              <a:tr h="409760">
                <a:tc>
                  <a:txBody>
                    <a:bodyPr/>
                    <a:lstStyle/>
                    <a:p>
                      <a:pPr algn="ctr" rtl="1">
                        <a:lnSpc>
                          <a:spcPct val="115000"/>
                        </a:lnSpc>
                        <a:spcAft>
                          <a:spcPts val="0"/>
                        </a:spcAft>
                      </a:pPr>
                      <a:r>
                        <a:rPr lang="en-US" sz="1200">
                          <a:effectLst/>
                        </a:rPr>
                        <a:t>Carnaval &amp; Pruitt ,1992</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tc>
                  <a:txBody>
                    <a:bodyPr/>
                    <a:lstStyle/>
                    <a:p>
                      <a:pPr algn="just" rtl="1">
                        <a:lnSpc>
                          <a:spcPct val="115000"/>
                        </a:lnSpc>
                        <a:spcAft>
                          <a:spcPts val="0"/>
                        </a:spcAft>
                      </a:pPr>
                      <a:r>
                        <a:rPr lang="ar-IQ" sz="1200">
                          <a:effectLst/>
                        </a:rPr>
                        <a:t> </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tc>
                  <a:txBody>
                    <a:bodyPr/>
                    <a:lstStyle/>
                    <a:p>
                      <a:pPr algn="just" rtl="0">
                        <a:lnSpc>
                          <a:spcPct val="115000"/>
                        </a:lnSpc>
                        <a:spcAft>
                          <a:spcPts val="0"/>
                        </a:spcAft>
                      </a:pPr>
                      <a:r>
                        <a:rPr lang="en-US" sz="1200">
                          <a:effectLst/>
                          <a:sym typeface="Wingdings 2" panose="05020102010507070707" pitchFamily="18" charset="2"/>
                        </a:rPr>
                        <a:t></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tc>
                  <a:txBody>
                    <a:bodyPr/>
                    <a:lstStyle/>
                    <a:p>
                      <a:pPr algn="just" rtl="0">
                        <a:lnSpc>
                          <a:spcPct val="115000"/>
                        </a:lnSpc>
                        <a:spcAft>
                          <a:spcPts val="0"/>
                        </a:spcAft>
                      </a:pPr>
                      <a:r>
                        <a:rPr lang="en-US" sz="1200">
                          <a:effectLst/>
                          <a:sym typeface="Wingdings 2" panose="05020102010507070707" pitchFamily="18" charset="2"/>
                        </a:rPr>
                        <a:t></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tc>
                  <a:txBody>
                    <a:bodyPr/>
                    <a:lstStyle/>
                    <a:p>
                      <a:pPr algn="just" rtl="0">
                        <a:lnSpc>
                          <a:spcPct val="115000"/>
                        </a:lnSpc>
                        <a:spcAft>
                          <a:spcPts val="0"/>
                        </a:spcAft>
                      </a:pPr>
                      <a:r>
                        <a:rPr lang="en-US" sz="1200">
                          <a:effectLst/>
                          <a:sym typeface="Wingdings 2" panose="05020102010507070707" pitchFamily="18" charset="2"/>
                        </a:rPr>
                        <a:t></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tc>
                  <a:txBody>
                    <a:bodyPr/>
                    <a:lstStyle/>
                    <a:p>
                      <a:pPr algn="just" rtl="1">
                        <a:lnSpc>
                          <a:spcPct val="115000"/>
                        </a:lnSpc>
                        <a:spcAft>
                          <a:spcPts val="0"/>
                        </a:spcAft>
                      </a:pPr>
                      <a:r>
                        <a:rPr lang="en-US" sz="1200">
                          <a:effectLst/>
                        </a:rPr>
                        <a:t> </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extLst>
                  <a:ext uri="{0D108BD9-81ED-4DB2-BD59-A6C34878D82A}">
                    <a16:rowId xmlns:a16="http://schemas.microsoft.com/office/drawing/2014/main" xmlns="" val="10005"/>
                  </a:ext>
                </a:extLst>
              </a:tr>
              <a:tr h="231934">
                <a:tc>
                  <a:txBody>
                    <a:bodyPr/>
                    <a:lstStyle/>
                    <a:p>
                      <a:pPr algn="ctr" rtl="1">
                        <a:lnSpc>
                          <a:spcPct val="115000"/>
                        </a:lnSpc>
                        <a:spcAft>
                          <a:spcPts val="0"/>
                        </a:spcAft>
                      </a:pPr>
                      <a:r>
                        <a:rPr lang="en-US" sz="1200">
                          <a:effectLst/>
                        </a:rPr>
                        <a:t>Walton et al 1994   </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tc>
                  <a:txBody>
                    <a:bodyPr/>
                    <a:lstStyle/>
                    <a:p>
                      <a:pPr algn="just" rtl="1">
                        <a:lnSpc>
                          <a:spcPct val="115000"/>
                        </a:lnSpc>
                        <a:spcAft>
                          <a:spcPts val="0"/>
                        </a:spcAft>
                      </a:pPr>
                      <a:r>
                        <a:rPr lang="en-US" sz="1200">
                          <a:effectLst/>
                          <a:sym typeface="Wingdings 2" panose="05020102010507070707" pitchFamily="18" charset="2"/>
                        </a:rPr>
                        <a:t></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tc>
                  <a:txBody>
                    <a:bodyPr/>
                    <a:lstStyle/>
                    <a:p>
                      <a:pPr algn="just" rtl="0">
                        <a:lnSpc>
                          <a:spcPct val="115000"/>
                        </a:lnSpc>
                        <a:spcAft>
                          <a:spcPts val="0"/>
                        </a:spcAft>
                      </a:pPr>
                      <a:r>
                        <a:rPr lang="en-US" sz="1200">
                          <a:effectLst/>
                          <a:sym typeface="Wingdings 2" panose="05020102010507070707" pitchFamily="18" charset="2"/>
                        </a:rPr>
                        <a:t></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tc>
                  <a:txBody>
                    <a:bodyPr/>
                    <a:lstStyle/>
                    <a:p>
                      <a:pPr algn="just" rtl="1">
                        <a:lnSpc>
                          <a:spcPct val="115000"/>
                        </a:lnSpc>
                        <a:spcAft>
                          <a:spcPts val="0"/>
                        </a:spcAft>
                      </a:pPr>
                      <a:r>
                        <a:rPr lang="ar-IQ" sz="1200">
                          <a:effectLst/>
                        </a:rPr>
                        <a:t> </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tc>
                  <a:txBody>
                    <a:bodyPr/>
                    <a:lstStyle/>
                    <a:p>
                      <a:pPr algn="just" rtl="1">
                        <a:lnSpc>
                          <a:spcPct val="115000"/>
                        </a:lnSpc>
                        <a:spcAft>
                          <a:spcPts val="0"/>
                        </a:spcAft>
                      </a:pPr>
                      <a:r>
                        <a:rPr lang="ar-IQ" sz="1200">
                          <a:effectLst/>
                        </a:rPr>
                        <a:t> </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tc>
                  <a:txBody>
                    <a:bodyPr/>
                    <a:lstStyle/>
                    <a:p>
                      <a:pPr algn="just" rtl="0">
                        <a:lnSpc>
                          <a:spcPct val="115000"/>
                        </a:lnSpc>
                        <a:spcAft>
                          <a:spcPts val="0"/>
                        </a:spcAft>
                      </a:pPr>
                      <a:r>
                        <a:rPr lang="en-US" sz="1200">
                          <a:effectLst/>
                          <a:sym typeface="Wingdings 2" panose="05020102010507070707" pitchFamily="18" charset="2"/>
                        </a:rPr>
                        <a:t></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extLst>
                  <a:ext uri="{0D108BD9-81ED-4DB2-BD59-A6C34878D82A}">
                    <a16:rowId xmlns:a16="http://schemas.microsoft.com/office/drawing/2014/main" xmlns="" val="10006"/>
                  </a:ext>
                </a:extLst>
              </a:tr>
              <a:tr h="231934">
                <a:tc>
                  <a:txBody>
                    <a:bodyPr/>
                    <a:lstStyle/>
                    <a:p>
                      <a:pPr algn="ctr" rtl="1">
                        <a:lnSpc>
                          <a:spcPct val="115000"/>
                        </a:lnSpc>
                        <a:spcAft>
                          <a:spcPts val="0"/>
                        </a:spcAft>
                      </a:pPr>
                      <a:r>
                        <a:rPr lang="en-US" sz="1200">
                          <a:effectLst/>
                        </a:rPr>
                        <a:t>Pruitt, 1998</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tc>
                  <a:txBody>
                    <a:bodyPr/>
                    <a:lstStyle/>
                    <a:p>
                      <a:pPr algn="just" rtl="1">
                        <a:lnSpc>
                          <a:spcPct val="115000"/>
                        </a:lnSpc>
                        <a:spcAft>
                          <a:spcPts val="0"/>
                        </a:spcAft>
                      </a:pPr>
                      <a:r>
                        <a:rPr lang="en-US" sz="1200">
                          <a:effectLst/>
                          <a:sym typeface="Wingdings 2" panose="05020102010507070707" pitchFamily="18" charset="2"/>
                        </a:rPr>
                        <a:t></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tc>
                  <a:txBody>
                    <a:bodyPr/>
                    <a:lstStyle/>
                    <a:p>
                      <a:pPr algn="just" rtl="0">
                        <a:lnSpc>
                          <a:spcPct val="115000"/>
                        </a:lnSpc>
                        <a:spcAft>
                          <a:spcPts val="0"/>
                        </a:spcAft>
                      </a:pPr>
                      <a:r>
                        <a:rPr lang="en-US" sz="1200">
                          <a:effectLst/>
                          <a:sym typeface="Wingdings 2" panose="05020102010507070707" pitchFamily="18" charset="2"/>
                        </a:rPr>
                        <a:t></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tc>
                  <a:txBody>
                    <a:bodyPr/>
                    <a:lstStyle/>
                    <a:p>
                      <a:pPr algn="just" rtl="0">
                        <a:lnSpc>
                          <a:spcPct val="115000"/>
                        </a:lnSpc>
                        <a:spcAft>
                          <a:spcPts val="0"/>
                        </a:spcAft>
                      </a:pPr>
                      <a:r>
                        <a:rPr lang="en-US" sz="1200">
                          <a:effectLst/>
                          <a:sym typeface="Wingdings 2" panose="05020102010507070707" pitchFamily="18" charset="2"/>
                        </a:rPr>
                        <a:t></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tc>
                  <a:txBody>
                    <a:bodyPr/>
                    <a:lstStyle/>
                    <a:p>
                      <a:pPr algn="just" rtl="1">
                        <a:lnSpc>
                          <a:spcPct val="115000"/>
                        </a:lnSpc>
                        <a:spcAft>
                          <a:spcPts val="0"/>
                        </a:spcAft>
                      </a:pPr>
                      <a:r>
                        <a:rPr lang="en-US" sz="1200">
                          <a:effectLst/>
                          <a:sym typeface="Wingdings 2" panose="05020102010507070707" pitchFamily="18" charset="2"/>
                        </a:rPr>
                        <a:t></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tc>
                  <a:txBody>
                    <a:bodyPr/>
                    <a:lstStyle/>
                    <a:p>
                      <a:pPr algn="just" rtl="0">
                        <a:lnSpc>
                          <a:spcPct val="115000"/>
                        </a:lnSpc>
                        <a:spcAft>
                          <a:spcPts val="0"/>
                        </a:spcAft>
                      </a:pPr>
                      <a:r>
                        <a:rPr lang="en-US" sz="1200">
                          <a:effectLst/>
                          <a:sym typeface="Wingdings 2" panose="05020102010507070707" pitchFamily="18" charset="2"/>
                        </a:rPr>
                        <a:t></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extLst>
                  <a:ext uri="{0D108BD9-81ED-4DB2-BD59-A6C34878D82A}">
                    <a16:rowId xmlns:a16="http://schemas.microsoft.com/office/drawing/2014/main" xmlns="" val="10007"/>
                  </a:ext>
                </a:extLst>
              </a:tr>
              <a:tr h="231934">
                <a:tc>
                  <a:txBody>
                    <a:bodyPr/>
                    <a:lstStyle/>
                    <a:p>
                      <a:pPr algn="ctr" rtl="1">
                        <a:lnSpc>
                          <a:spcPct val="115000"/>
                        </a:lnSpc>
                        <a:spcAft>
                          <a:spcPts val="0"/>
                        </a:spcAft>
                      </a:pPr>
                      <a:r>
                        <a:rPr lang="en-US" sz="1200">
                          <a:effectLst/>
                        </a:rPr>
                        <a:t>Molloy, 1999 </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tc>
                  <a:txBody>
                    <a:bodyPr/>
                    <a:lstStyle/>
                    <a:p>
                      <a:pPr algn="just" rtl="1">
                        <a:lnSpc>
                          <a:spcPct val="115000"/>
                        </a:lnSpc>
                        <a:spcAft>
                          <a:spcPts val="0"/>
                        </a:spcAft>
                      </a:pPr>
                      <a:r>
                        <a:rPr lang="en-US" sz="1200">
                          <a:effectLst/>
                          <a:sym typeface="Wingdings 2" panose="05020102010507070707" pitchFamily="18" charset="2"/>
                        </a:rPr>
                        <a:t></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tc>
                  <a:txBody>
                    <a:bodyPr/>
                    <a:lstStyle/>
                    <a:p>
                      <a:pPr algn="just" rtl="1">
                        <a:lnSpc>
                          <a:spcPct val="115000"/>
                        </a:lnSpc>
                        <a:spcAft>
                          <a:spcPts val="0"/>
                        </a:spcAft>
                      </a:pPr>
                      <a:r>
                        <a:rPr lang="en-US" sz="1200">
                          <a:effectLst/>
                          <a:sym typeface="Wingdings 2" panose="05020102010507070707" pitchFamily="18" charset="2"/>
                        </a:rPr>
                        <a:t></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tc>
                  <a:txBody>
                    <a:bodyPr/>
                    <a:lstStyle/>
                    <a:p>
                      <a:pPr algn="just" rtl="1">
                        <a:lnSpc>
                          <a:spcPct val="115000"/>
                        </a:lnSpc>
                        <a:spcAft>
                          <a:spcPts val="0"/>
                        </a:spcAft>
                      </a:pPr>
                      <a:r>
                        <a:rPr lang="en-US" sz="1200">
                          <a:effectLst/>
                          <a:sym typeface="Wingdings 2" panose="05020102010507070707" pitchFamily="18" charset="2"/>
                        </a:rPr>
                        <a:t></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tc>
                  <a:txBody>
                    <a:bodyPr/>
                    <a:lstStyle/>
                    <a:p>
                      <a:pPr algn="just" rtl="1">
                        <a:lnSpc>
                          <a:spcPct val="115000"/>
                        </a:lnSpc>
                        <a:spcAft>
                          <a:spcPts val="0"/>
                        </a:spcAft>
                      </a:pPr>
                      <a:r>
                        <a:rPr lang="en-US" sz="1200">
                          <a:effectLst/>
                          <a:sym typeface="Wingdings 2" panose="05020102010507070707" pitchFamily="18" charset="2"/>
                        </a:rPr>
                        <a:t></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tc>
                  <a:txBody>
                    <a:bodyPr/>
                    <a:lstStyle/>
                    <a:p>
                      <a:pPr algn="just" rtl="1">
                        <a:lnSpc>
                          <a:spcPct val="115000"/>
                        </a:lnSpc>
                        <a:spcAft>
                          <a:spcPts val="0"/>
                        </a:spcAft>
                      </a:pPr>
                      <a:r>
                        <a:rPr lang="ar-IQ" sz="1200">
                          <a:effectLst/>
                        </a:rPr>
                        <a:t> </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extLst>
                  <a:ext uri="{0D108BD9-81ED-4DB2-BD59-A6C34878D82A}">
                    <a16:rowId xmlns:a16="http://schemas.microsoft.com/office/drawing/2014/main" xmlns="" val="10008"/>
                  </a:ext>
                </a:extLst>
              </a:tr>
              <a:tr h="231934">
                <a:tc>
                  <a:txBody>
                    <a:bodyPr/>
                    <a:lstStyle/>
                    <a:p>
                      <a:pPr algn="ctr" rtl="1">
                        <a:lnSpc>
                          <a:spcPct val="115000"/>
                        </a:lnSpc>
                        <a:spcAft>
                          <a:spcPts val="0"/>
                        </a:spcAft>
                      </a:pPr>
                      <a:r>
                        <a:rPr lang="en-US" sz="1200">
                          <a:effectLst/>
                        </a:rPr>
                        <a:t>Pat M 2001</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tc>
                  <a:txBody>
                    <a:bodyPr/>
                    <a:lstStyle/>
                    <a:p>
                      <a:pPr algn="just" rtl="1">
                        <a:lnSpc>
                          <a:spcPct val="115000"/>
                        </a:lnSpc>
                        <a:spcAft>
                          <a:spcPts val="0"/>
                        </a:spcAft>
                      </a:pPr>
                      <a:r>
                        <a:rPr lang="en-US" sz="1200">
                          <a:effectLst/>
                          <a:sym typeface="Wingdings 2" panose="05020102010507070707" pitchFamily="18" charset="2"/>
                        </a:rPr>
                        <a:t></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tc>
                  <a:txBody>
                    <a:bodyPr/>
                    <a:lstStyle/>
                    <a:p>
                      <a:pPr algn="just" rtl="1">
                        <a:lnSpc>
                          <a:spcPct val="115000"/>
                        </a:lnSpc>
                        <a:spcAft>
                          <a:spcPts val="0"/>
                        </a:spcAft>
                      </a:pPr>
                      <a:r>
                        <a:rPr lang="en-US" sz="1200">
                          <a:effectLst/>
                          <a:sym typeface="Wingdings 2" panose="05020102010507070707" pitchFamily="18" charset="2"/>
                        </a:rPr>
                        <a:t></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tc>
                  <a:txBody>
                    <a:bodyPr/>
                    <a:lstStyle/>
                    <a:p>
                      <a:pPr algn="just" rtl="1">
                        <a:lnSpc>
                          <a:spcPct val="115000"/>
                        </a:lnSpc>
                        <a:spcAft>
                          <a:spcPts val="0"/>
                        </a:spcAft>
                      </a:pPr>
                      <a:r>
                        <a:rPr lang="en-US" sz="1200">
                          <a:effectLst/>
                          <a:sym typeface="Wingdings 2" panose="05020102010507070707" pitchFamily="18" charset="2"/>
                        </a:rPr>
                        <a:t></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tc>
                  <a:txBody>
                    <a:bodyPr/>
                    <a:lstStyle/>
                    <a:p>
                      <a:pPr algn="just" rtl="1">
                        <a:lnSpc>
                          <a:spcPct val="115000"/>
                        </a:lnSpc>
                        <a:spcAft>
                          <a:spcPts val="0"/>
                        </a:spcAft>
                      </a:pPr>
                      <a:r>
                        <a:rPr lang="en-US" sz="1200">
                          <a:effectLst/>
                          <a:sym typeface="Wingdings 2" panose="05020102010507070707" pitchFamily="18" charset="2"/>
                        </a:rPr>
                        <a:t></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tc>
                  <a:txBody>
                    <a:bodyPr/>
                    <a:lstStyle/>
                    <a:p>
                      <a:pPr algn="just" rtl="1">
                        <a:lnSpc>
                          <a:spcPct val="115000"/>
                        </a:lnSpc>
                        <a:spcAft>
                          <a:spcPts val="0"/>
                        </a:spcAft>
                      </a:pPr>
                      <a:r>
                        <a:rPr lang="en-US" sz="1200">
                          <a:effectLst/>
                          <a:sym typeface="Wingdings 2" panose="05020102010507070707" pitchFamily="18" charset="2"/>
                        </a:rPr>
                        <a:t></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extLst>
                  <a:ext uri="{0D108BD9-81ED-4DB2-BD59-A6C34878D82A}">
                    <a16:rowId xmlns:a16="http://schemas.microsoft.com/office/drawing/2014/main" xmlns="" val="10009"/>
                  </a:ext>
                </a:extLst>
              </a:tr>
              <a:tr h="231934">
                <a:tc>
                  <a:txBody>
                    <a:bodyPr/>
                    <a:lstStyle/>
                    <a:p>
                      <a:pPr algn="ctr" rtl="1">
                        <a:lnSpc>
                          <a:spcPct val="115000"/>
                        </a:lnSpc>
                        <a:spcAft>
                          <a:spcPts val="0"/>
                        </a:spcAft>
                      </a:pPr>
                      <a:r>
                        <a:rPr lang="en-US" sz="1200">
                          <a:effectLst/>
                        </a:rPr>
                        <a:t>Olssonr ,2001 </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tc>
                  <a:txBody>
                    <a:bodyPr/>
                    <a:lstStyle/>
                    <a:p>
                      <a:pPr algn="just" rtl="1">
                        <a:lnSpc>
                          <a:spcPct val="115000"/>
                        </a:lnSpc>
                        <a:spcAft>
                          <a:spcPts val="0"/>
                        </a:spcAft>
                      </a:pPr>
                      <a:r>
                        <a:rPr lang="en-US" sz="1200">
                          <a:effectLst/>
                          <a:sym typeface="Wingdings 2" panose="05020102010507070707" pitchFamily="18" charset="2"/>
                        </a:rPr>
                        <a:t></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tc>
                  <a:txBody>
                    <a:bodyPr/>
                    <a:lstStyle/>
                    <a:p>
                      <a:pPr algn="just" rtl="0">
                        <a:lnSpc>
                          <a:spcPct val="115000"/>
                        </a:lnSpc>
                        <a:spcAft>
                          <a:spcPts val="0"/>
                        </a:spcAft>
                      </a:pPr>
                      <a:r>
                        <a:rPr lang="en-US" sz="1200">
                          <a:effectLst/>
                          <a:sym typeface="Wingdings 2" panose="05020102010507070707" pitchFamily="18" charset="2"/>
                        </a:rPr>
                        <a:t></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tc>
                  <a:txBody>
                    <a:bodyPr/>
                    <a:lstStyle/>
                    <a:p>
                      <a:pPr algn="just" rtl="0">
                        <a:lnSpc>
                          <a:spcPct val="115000"/>
                        </a:lnSpc>
                        <a:spcAft>
                          <a:spcPts val="0"/>
                        </a:spcAft>
                      </a:pPr>
                      <a:r>
                        <a:rPr lang="en-US" sz="1200">
                          <a:effectLst/>
                          <a:sym typeface="Wingdings 2" panose="05020102010507070707" pitchFamily="18" charset="2"/>
                        </a:rPr>
                        <a:t></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tc>
                  <a:txBody>
                    <a:bodyPr/>
                    <a:lstStyle/>
                    <a:p>
                      <a:pPr algn="just" rtl="0">
                        <a:lnSpc>
                          <a:spcPct val="115000"/>
                        </a:lnSpc>
                        <a:spcAft>
                          <a:spcPts val="0"/>
                        </a:spcAft>
                      </a:pPr>
                      <a:r>
                        <a:rPr lang="en-US" sz="1200">
                          <a:effectLst/>
                          <a:sym typeface="Wingdings 2" panose="05020102010507070707" pitchFamily="18" charset="2"/>
                        </a:rPr>
                        <a:t></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tc>
                  <a:txBody>
                    <a:bodyPr/>
                    <a:lstStyle/>
                    <a:p>
                      <a:pPr algn="just" rtl="0">
                        <a:lnSpc>
                          <a:spcPct val="115000"/>
                        </a:lnSpc>
                        <a:spcAft>
                          <a:spcPts val="0"/>
                        </a:spcAft>
                      </a:pPr>
                      <a:r>
                        <a:rPr lang="en-US" sz="1200">
                          <a:effectLst/>
                          <a:sym typeface="Wingdings 2" panose="05020102010507070707" pitchFamily="18" charset="2"/>
                        </a:rPr>
                        <a:t></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extLst>
                  <a:ext uri="{0D108BD9-81ED-4DB2-BD59-A6C34878D82A}">
                    <a16:rowId xmlns:a16="http://schemas.microsoft.com/office/drawing/2014/main" xmlns="" val="10010"/>
                  </a:ext>
                </a:extLst>
              </a:tr>
              <a:tr h="375635">
                <a:tc>
                  <a:txBody>
                    <a:bodyPr/>
                    <a:lstStyle/>
                    <a:p>
                      <a:pPr algn="ctr" rtl="1">
                        <a:lnSpc>
                          <a:spcPct val="115000"/>
                        </a:lnSpc>
                        <a:spcAft>
                          <a:spcPts val="0"/>
                        </a:spcAft>
                      </a:pPr>
                      <a:r>
                        <a:rPr lang="en-US" sz="1100">
                          <a:effectLst/>
                        </a:rPr>
                        <a:t>Schawarz &amp; Peutsch ,2001</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tc>
                  <a:txBody>
                    <a:bodyPr/>
                    <a:lstStyle/>
                    <a:p>
                      <a:pPr algn="just" rtl="1">
                        <a:lnSpc>
                          <a:spcPct val="115000"/>
                        </a:lnSpc>
                        <a:spcAft>
                          <a:spcPts val="0"/>
                        </a:spcAft>
                      </a:pPr>
                      <a:r>
                        <a:rPr lang="en-US" sz="1200">
                          <a:effectLst/>
                          <a:sym typeface="Wingdings 2" panose="05020102010507070707" pitchFamily="18" charset="2"/>
                        </a:rPr>
                        <a:t></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tc>
                  <a:txBody>
                    <a:bodyPr/>
                    <a:lstStyle/>
                    <a:p>
                      <a:pPr algn="just" rtl="0">
                        <a:lnSpc>
                          <a:spcPct val="115000"/>
                        </a:lnSpc>
                        <a:spcAft>
                          <a:spcPts val="0"/>
                        </a:spcAft>
                      </a:pPr>
                      <a:r>
                        <a:rPr lang="en-US" sz="1200">
                          <a:effectLst/>
                          <a:sym typeface="Wingdings 2" panose="05020102010507070707" pitchFamily="18" charset="2"/>
                        </a:rPr>
                        <a:t></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tc>
                  <a:txBody>
                    <a:bodyPr/>
                    <a:lstStyle/>
                    <a:p>
                      <a:pPr algn="just" rtl="0">
                        <a:lnSpc>
                          <a:spcPct val="115000"/>
                        </a:lnSpc>
                        <a:spcAft>
                          <a:spcPts val="0"/>
                        </a:spcAft>
                      </a:pPr>
                      <a:r>
                        <a:rPr lang="en-US" sz="1200">
                          <a:effectLst/>
                          <a:sym typeface="Wingdings 2" panose="05020102010507070707" pitchFamily="18" charset="2"/>
                        </a:rPr>
                        <a:t></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tc>
                  <a:txBody>
                    <a:bodyPr/>
                    <a:lstStyle/>
                    <a:p>
                      <a:pPr algn="just" rtl="0">
                        <a:lnSpc>
                          <a:spcPct val="115000"/>
                        </a:lnSpc>
                        <a:spcAft>
                          <a:spcPts val="0"/>
                        </a:spcAft>
                      </a:pPr>
                      <a:r>
                        <a:rPr lang="en-US" sz="1200">
                          <a:effectLst/>
                          <a:sym typeface="Wingdings 2" panose="05020102010507070707" pitchFamily="18" charset="2"/>
                        </a:rPr>
                        <a:t></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tc>
                  <a:txBody>
                    <a:bodyPr/>
                    <a:lstStyle/>
                    <a:p>
                      <a:pPr algn="just" rtl="0">
                        <a:lnSpc>
                          <a:spcPct val="115000"/>
                        </a:lnSpc>
                        <a:spcAft>
                          <a:spcPts val="0"/>
                        </a:spcAft>
                      </a:pPr>
                      <a:r>
                        <a:rPr lang="en-US" sz="1200">
                          <a:effectLst/>
                          <a:sym typeface="Wingdings 2" panose="05020102010507070707" pitchFamily="18" charset="2"/>
                        </a:rPr>
                        <a:t></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extLst>
                  <a:ext uri="{0D108BD9-81ED-4DB2-BD59-A6C34878D82A}">
                    <a16:rowId xmlns:a16="http://schemas.microsoft.com/office/drawing/2014/main" xmlns="" val="10011"/>
                  </a:ext>
                </a:extLst>
              </a:tr>
              <a:tr h="231934">
                <a:tc>
                  <a:txBody>
                    <a:bodyPr/>
                    <a:lstStyle/>
                    <a:p>
                      <a:pPr algn="ctr" rtl="1">
                        <a:lnSpc>
                          <a:spcPct val="115000"/>
                        </a:lnSpc>
                        <a:spcAft>
                          <a:spcPts val="0"/>
                        </a:spcAft>
                      </a:pPr>
                      <a:r>
                        <a:rPr lang="en-US" sz="1200">
                          <a:effectLst/>
                        </a:rPr>
                        <a:t>Mc Guire,2004</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tc>
                  <a:txBody>
                    <a:bodyPr/>
                    <a:lstStyle/>
                    <a:p>
                      <a:pPr algn="just" rtl="1">
                        <a:lnSpc>
                          <a:spcPct val="115000"/>
                        </a:lnSpc>
                        <a:spcAft>
                          <a:spcPts val="0"/>
                        </a:spcAft>
                      </a:pPr>
                      <a:r>
                        <a:rPr lang="en-US" sz="1200">
                          <a:effectLst/>
                          <a:sym typeface="Wingdings 2" panose="05020102010507070707" pitchFamily="18" charset="2"/>
                        </a:rPr>
                        <a:t></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tc>
                  <a:txBody>
                    <a:bodyPr/>
                    <a:lstStyle/>
                    <a:p>
                      <a:pPr algn="just" rtl="0">
                        <a:lnSpc>
                          <a:spcPct val="115000"/>
                        </a:lnSpc>
                        <a:spcAft>
                          <a:spcPts val="0"/>
                        </a:spcAft>
                      </a:pPr>
                      <a:r>
                        <a:rPr lang="en-US" sz="1200">
                          <a:effectLst/>
                          <a:sym typeface="Wingdings 2" panose="05020102010507070707" pitchFamily="18" charset="2"/>
                        </a:rPr>
                        <a:t></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tc>
                  <a:txBody>
                    <a:bodyPr/>
                    <a:lstStyle/>
                    <a:p>
                      <a:pPr algn="just" rtl="0">
                        <a:lnSpc>
                          <a:spcPct val="115000"/>
                        </a:lnSpc>
                        <a:spcAft>
                          <a:spcPts val="0"/>
                        </a:spcAft>
                      </a:pPr>
                      <a:r>
                        <a:rPr lang="en-US" sz="1200">
                          <a:effectLst/>
                          <a:sym typeface="Wingdings 2" panose="05020102010507070707" pitchFamily="18" charset="2"/>
                        </a:rPr>
                        <a:t></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tc>
                  <a:txBody>
                    <a:bodyPr/>
                    <a:lstStyle/>
                    <a:p>
                      <a:pPr algn="just" rtl="0">
                        <a:lnSpc>
                          <a:spcPct val="115000"/>
                        </a:lnSpc>
                        <a:spcAft>
                          <a:spcPts val="0"/>
                        </a:spcAft>
                      </a:pPr>
                      <a:r>
                        <a:rPr lang="en-US" sz="1200">
                          <a:effectLst/>
                          <a:sym typeface="Wingdings 2" panose="05020102010507070707" pitchFamily="18" charset="2"/>
                        </a:rPr>
                        <a:t></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tc>
                  <a:txBody>
                    <a:bodyPr/>
                    <a:lstStyle/>
                    <a:p>
                      <a:pPr algn="just" rtl="0">
                        <a:lnSpc>
                          <a:spcPct val="115000"/>
                        </a:lnSpc>
                        <a:spcAft>
                          <a:spcPts val="0"/>
                        </a:spcAft>
                      </a:pPr>
                      <a:r>
                        <a:rPr lang="en-US" sz="1200">
                          <a:effectLst/>
                          <a:sym typeface="Wingdings 2" panose="05020102010507070707" pitchFamily="18" charset="2"/>
                        </a:rPr>
                        <a:t></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extLst>
                  <a:ext uri="{0D108BD9-81ED-4DB2-BD59-A6C34878D82A}">
                    <a16:rowId xmlns:a16="http://schemas.microsoft.com/office/drawing/2014/main" xmlns="" val="10012"/>
                  </a:ext>
                </a:extLst>
              </a:tr>
              <a:tr h="409760">
                <a:tc>
                  <a:txBody>
                    <a:bodyPr/>
                    <a:lstStyle/>
                    <a:p>
                      <a:pPr algn="ctr" rtl="1">
                        <a:lnSpc>
                          <a:spcPct val="115000"/>
                        </a:lnSpc>
                        <a:spcAft>
                          <a:spcPts val="0"/>
                        </a:spcAft>
                      </a:pPr>
                      <a:r>
                        <a:rPr lang="en-US" sz="1200">
                          <a:effectLst/>
                        </a:rPr>
                        <a:t>Shell 2006                       </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tc>
                  <a:txBody>
                    <a:bodyPr/>
                    <a:lstStyle/>
                    <a:p>
                      <a:pPr algn="just" rtl="1">
                        <a:lnSpc>
                          <a:spcPct val="115000"/>
                        </a:lnSpc>
                        <a:spcAft>
                          <a:spcPts val="0"/>
                        </a:spcAft>
                      </a:pPr>
                      <a:r>
                        <a:rPr lang="en-US" sz="1200">
                          <a:effectLst/>
                          <a:sym typeface="Wingdings 2" panose="05020102010507070707" pitchFamily="18" charset="2"/>
                        </a:rPr>
                        <a:t></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tc>
                  <a:txBody>
                    <a:bodyPr/>
                    <a:lstStyle/>
                    <a:p>
                      <a:pPr algn="just" rtl="0">
                        <a:lnSpc>
                          <a:spcPct val="115000"/>
                        </a:lnSpc>
                        <a:spcAft>
                          <a:spcPts val="0"/>
                        </a:spcAft>
                      </a:pPr>
                      <a:r>
                        <a:rPr lang="en-US" sz="1200">
                          <a:effectLst/>
                          <a:sym typeface="Wingdings 2" panose="05020102010507070707" pitchFamily="18" charset="2"/>
                        </a:rPr>
                        <a:t></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tc>
                  <a:txBody>
                    <a:bodyPr/>
                    <a:lstStyle/>
                    <a:p>
                      <a:pPr algn="just" rtl="0">
                        <a:lnSpc>
                          <a:spcPct val="115000"/>
                        </a:lnSpc>
                        <a:spcAft>
                          <a:spcPts val="0"/>
                        </a:spcAft>
                      </a:pPr>
                      <a:r>
                        <a:rPr lang="en-US" sz="1200">
                          <a:effectLst/>
                          <a:sym typeface="Wingdings 2" panose="05020102010507070707" pitchFamily="18" charset="2"/>
                        </a:rPr>
                        <a:t></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tc>
                  <a:txBody>
                    <a:bodyPr/>
                    <a:lstStyle/>
                    <a:p>
                      <a:pPr algn="just" rtl="0">
                        <a:lnSpc>
                          <a:spcPct val="115000"/>
                        </a:lnSpc>
                        <a:spcAft>
                          <a:spcPts val="0"/>
                        </a:spcAft>
                      </a:pPr>
                      <a:r>
                        <a:rPr lang="en-US" sz="1200">
                          <a:effectLst/>
                          <a:sym typeface="Wingdings 2" panose="05020102010507070707" pitchFamily="18" charset="2"/>
                        </a:rPr>
                        <a:t></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tc>
                  <a:txBody>
                    <a:bodyPr/>
                    <a:lstStyle/>
                    <a:p>
                      <a:pPr algn="just" rtl="0">
                        <a:lnSpc>
                          <a:spcPct val="115000"/>
                        </a:lnSpc>
                        <a:spcAft>
                          <a:spcPts val="0"/>
                        </a:spcAft>
                      </a:pPr>
                      <a:r>
                        <a:rPr lang="en-US" sz="1200">
                          <a:effectLst/>
                          <a:sym typeface="Wingdings 2" panose="05020102010507070707" pitchFamily="18" charset="2"/>
                        </a:rPr>
                        <a:t></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extLst>
                  <a:ext uri="{0D108BD9-81ED-4DB2-BD59-A6C34878D82A}">
                    <a16:rowId xmlns:a16="http://schemas.microsoft.com/office/drawing/2014/main" xmlns="" val="10013"/>
                  </a:ext>
                </a:extLst>
              </a:tr>
              <a:tr h="408994">
                <a:tc>
                  <a:txBody>
                    <a:bodyPr/>
                    <a:lstStyle/>
                    <a:p>
                      <a:pPr algn="ctr" rtl="1">
                        <a:lnSpc>
                          <a:spcPct val="115000"/>
                        </a:lnSpc>
                        <a:spcAft>
                          <a:spcPts val="0"/>
                        </a:spcAft>
                      </a:pPr>
                      <a:r>
                        <a:rPr lang="en-US" sz="1200">
                          <a:effectLst/>
                        </a:rPr>
                        <a:t>Hiam,2008 &amp; Alexander </a:t>
                      </a:r>
                      <a:r>
                        <a:rPr lang="ar-IQ" sz="1200">
                          <a:effectLst/>
                        </a:rPr>
                        <a:t>      </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tc>
                  <a:txBody>
                    <a:bodyPr/>
                    <a:lstStyle/>
                    <a:p>
                      <a:pPr algn="just" rtl="0">
                        <a:lnSpc>
                          <a:spcPct val="115000"/>
                        </a:lnSpc>
                        <a:spcAft>
                          <a:spcPts val="0"/>
                        </a:spcAft>
                      </a:pPr>
                      <a:r>
                        <a:rPr lang="en-US" sz="1200">
                          <a:effectLst/>
                          <a:sym typeface="Wingdings 2" panose="05020102010507070707" pitchFamily="18" charset="2"/>
                        </a:rPr>
                        <a:t></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tc>
                  <a:txBody>
                    <a:bodyPr/>
                    <a:lstStyle/>
                    <a:p>
                      <a:pPr algn="just" rtl="1">
                        <a:lnSpc>
                          <a:spcPct val="115000"/>
                        </a:lnSpc>
                        <a:spcAft>
                          <a:spcPts val="0"/>
                        </a:spcAft>
                      </a:pPr>
                      <a:r>
                        <a:rPr lang="en-US" sz="1200">
                          <a:effectLst/>
                          <a:sym typeface="Wingdings 2" panose="05020102010507070707" pitchFamily="18" charset="2"/>
                        </a:rPr>
                        <a:t></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tc>
                  <a:txBody>
                    <a:bodyPr/>
                    <a:lstStyle/>
                    <a:p>
                      <a:pPr algn="just" rtl="0">
                        <a:lnSpc>
                          <a:spcPct val="115000"/>
                        </a:lnSpc>
                        <a:spcAft>
                          <a:spcPts val="0"/>
                        </a:spcAft>
                      </a:pPr>
                      <a:r>
                        <a:rPr lang="en-US" sz="1200">
                          <a:effectLst/>
                          <a:sym typeface="Wingdings 2" panose="05020102010507070707" pitchFamily="18" charset="2"/>
                        </a:rPr>
                        <a:t></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tc>
                  <a:txBody>
                    <a:bodyPr/>
                    <a:lstStyle/>
                    <a:p>
                      <a:pPr algn="just" rtl="0">
                        <a:lnSpc>
                          <a:spcPct val="115000"/>
                        </a:lnSpc>
                        <a:spcAft>
                          <a:spcPts val="0"/>
                        </a:spcAft>
                      </a:pPr>
                      <a:r>
                        <a:rPr lang="en-US" sz="1200">
                          <a:effectLst/>
                          <a:sym typeface="Wingdings 2" panose="05020102010507070707" pitchFamily="18" charset="2"/>
                        </a:rPr>
                        <a:t></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tc>
                  <a:txBody>
                    <a:bodyPr/>
                    <a:lstStyle/>
                    <a:p>
                      <a:pPr algn="just" rtl="0">
                        <a:lnSpc>
                          <a:spcPct val="115000"/>
                        </a:lnSpc>
                        <a:spcAft>
                          <a:spcPts val="0"/>
                        </a:spcAft>
                      </a:pPr>
                      <a:r>
                        <a:rPr lang="en-US" sz="1200">
                          <a:effectLst/>
                          <a:sym typeface="Wingdings 2" panose="05020102010507070707" pitchFamily="18" charset="2"/>
                        </a:rPr>
                        <a:t></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extLst>
                  <a:ext uri="{0D108BD9-81ED-4DB2-BD59-A6C34878D82A}">
                    <a16:rowId xmlns:a16="http://schemas.microsoft.com/office/drawing/2014/main" xmlns="" val="10014"/>
                  </a:ext>
                </a:extLst>
              </a:tr>
              <a:tr h="231934">
                <a:tc>
                  <a:txBody>
                    <a:bodyPr/>
                    <a:lstStyle/>
                    <a:p>
                      <a:pPr algn="ctr" rtl="1">
                        <a:lnSpc>
                          <a:spcPct val="115000"/>
                        </a:lnSpc>
                        <a:spcAft>
                          <a:spcPts val="0"/>
                        </a:spcAft>
                      </a:pPr>
                      <a:r>
                        <a:rPr lang="en-US" sz="1200">
                          <a:effectLst/>
                        </a:rPr>
                        <a:t>Dogra,2010</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tc>
                  <a:txBody>
                    <a:bodyPr/>
                    <a:lstStyle/>
                    <a:p>
                      <a:pPr algn="just" rtl="1">
                        <a:lnSpc>
                          <a:spcPct val="115000"/>
                        </a:lnSpc>
                        <a:spcAft>
                          <a:spcPts val="0"/>
                        </a:spcAft>
                      </a:pPr>
                      <a:r>
                        <a:rPr lang="en-US" sz="1200">
                          <a:effectLst/>
                          <a:sym typeface="Wingdings 2" panose="05020102010507070707" pitchFamily="18" charset="2"/>
                        </a:rPr>
                        <a:t></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tc>
                  <a:txBody>
                    <a:bodyPr/>
                    <a:lstStyle/>
                    <a:p>
                      <a:pPr algn="just" rtl="0">
                        <a:lnSpc>
                          <a:spcPct val="115000"/>
                        </a:lnSpc>
                        <a:spcAft>
                          <a:spcPts val="0"/>
                        </a:spcAft>
                      </a:pPr>
                      <a:r>
                        <a:rPr lang="en-US" sz="1200">
                          <a:effectLst/>
                          <a:sym typeface="Wingdings 2" panose="05020102010507070707" pitchFamily="18" charset="2"/>
                        </a:rPr>
                        <a:t></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tc>
                  <a:txBody>
                    <a:bodyPr/>
                    <a:lstStyle/>
                    <a:p>
                      <a:pPr algn="just" rtl="0">
                        <a:lnSpc>
                          <a:spcPct val="115000"/>
                        </a:lnSpc>
                        <a:spcAft>
                          <a:spcPts val="0"/>
                        </a:spcAft>
                      </a:pPr>
                      <a:r>
                        <a:rPr lang="en-US" sz="1200">
                          <a:effectLst/>
                          <a:sym typeface="Wingdings 2" panose="05020102010507070707" pitchFamily="18" charset="2"/>
                        </a:rPr>
                        <a:t></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tc>
                  <a:txBody>
                    <a:bodyPr/>
                    <a:lstStyle/>
                    <a:p>
                      <a:pPr algn="just" rtl="0">
                        <a:lnSpc>
                          <a:spcPct val="115000"/>
                        </a:lnSpc>
                        <a:spcAft>
                          <a:spcPts val="0"/>
                        </a:spcAft>
                      </a:pPr>
                      <a:r>
                        <a:rPr lang="en-US" sz="1200">
                          <a:effectLst/>
                          <a:sym typeface="Wingdings 2" panose="05020102010507070707" pitchFamily="18" charset="2"/>
                        </a:rPr>
                        <a:t></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tc>
                  <a:txBody>
                    <a:bodyPr/>
                    <a:lstStyle/>
                    <a:p>
                      <a:pPr algn="just" rtl="0">
                        <a:lnSpc>
                          <a:spcPct val="115000"/>
                        </a:lnSpc>
                        <a:spcAft>
                          <a:spcPts val="0"/>
                        </a:spcAft>
                      </a:pPr>
                      <a:r>
                        <a:rPr lang="en-US" sz="1200">
                          <a:effectLst/>
                          <a:sym typeface="Wingdings 2" panose="05020102010507070707" pitchFamily="18" charset="2"/>
                        </a:rPr>
                        <a:t></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extLst>
                  <a:ext uri="{0D108BD9-81ED-4DB2-BD59-A6C34878D82A}">
                    <a16:rowId xmlns:a16="http://schemas.microsoft.com/office/drawing/2014/main" xmlns="" val="10015"/>
                  </a:ext>
                </a:extLst>
              </a:tr>
              <a:tr h="231934">
                <a:tc>
                  <a:txBody>
                    <a:bodyPr/>
                    <a:lstStyle/>
                    <a:p>
                      <a:pPr algn="ctr" rtl="1">
                        <a:lnSpc>
                          <a:spcPct val="115000"/>
                        </a:lnSpc>
                        <a:spcAft>
                          <a:spcPts val="0"/>
                        </a:spcAft>
                      </a:pPr>
                      <a:r>
                        <a:rPr lang="en-US" sz="1200" dirty="0" err="1">
                          <a:effectLst/>
                        </a:rPr>
                        <a:t>Winbolt</a:t>
                      </a:r>
                      <a:r>
                        <a:rPr lang="en-US" sz="1200" dirty="0">
                          <a:effectLst/>
                        </a:rPr>
                        <a:t> ,2010</a:t>
                      </a:r>
                      <a:endParaRPr lang="en-US" sz="800" dirty="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tc>
                  <a:txBody>
                    <a:bodyPr/>
                    <a:lstStyle/>
                    <a:p>
                      <a:pPr algn="just" rtl="1">
                        <a:lnSpc>
                          <a:spcPct val="115000"/>
                        </a:lnSpc>
                        <a:spcAft>
                          <a:spcPts val="0"/>
                        </a:spcAft>
                      </a:pPr>
                      <a:r>
                        <a:rPr lang="en-US" sz="1200">
                          <a:effectLst/>
                          <a:sym typeface="Wingdings 2" panose="05020102010507070707" pitchFamily="18" charset="2"/>
                        </a:rPr>
                        <a:t></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tc>
                  <a:txBody>
                    <a:bodyPr/>
                    <a:lstStyle/>
                    <a:p>
                      <a:pPr algn="just" rtl="1">
                        <a:lnSpc>
                          <a:spcPct val="115000"/>
                        </a:lnSpc>
                        <a:spcAft>
                          <a:spcPts val="0"/>
                        </a:spcAft>
                      </a:pPr>
                      <a:r>
                        <a:rPr lang="en-US" sz="1200">
                          <a:effectLst/>
                          <a:sym typeface="Wingdings 2" panose="05020102010507070707" pitchFamily="18" charset="2"/>
                        </a:rPr>
                        <a:t></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tc>
                  <a:txBody>
                    <a:bodyPr/>
                    <a:lstStyle/>
                    <a:p>
                      <a:pPr algn="just" rtl="1">
                        <a:lnSpc>
                          <a:spcPct val="115000"/>
                        </a:lnSpc>
                        <a:spcAft>
                          <a:spcPts val="0"/>
                        </a:spcAft>
                      </a:pPr>
                      <a:r>
                        <a:rPr lang="en-US" sz="1200">
                          <a:effectLst/>
                          <a:sym typeface="Wingdings 2" panose="05020102010507070707" pitchFamily="18" charset="2"/>
                        </a:rPr>
                        <a:t></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tc>
                  <a:txBody>
                    <a:bodyPr/>
                    <a:lstStyle/>
                    <a:p>
                      <a:pPr algn="just" rtl="1">
                        <a:lnSpc>
                          <a:spcPct val="115000"/>
                        </a:lnSpc>
                        <a:spcAft>
                          <a:spcPts val="0"/>
                        </a:spcAft>
                      </a:pPr>
                      <a:r>
                        <a:rPr lang="en-US" sz="1200">
                          <a:effectLst/>
                          <a:sym typeface="Wingdings 2" panose="05020102010507070707" pitchFamily="18" charset="2"/>
                        </a:rPr>
                        <a:t></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tc>
                  <a:txBody>
                    <a:bodyPr/>
                    <a:lstStyle/>
                    <a:p>
                      <a:pPr algn="just" rtl="1">
                        <a:lnSpc>
                          <a:spcPct val="115000"/>
                        </a:lnSpc>
                        <a:spcAft>
                          <a:spcPts val="0"/>
                        </a:spcAft>
                      </a:pPr>
                      <a:r>
                        <a:rPr lang="en-US" sz="1200">
                          <a:effectLst/>
                          <a:sym typeface="Wingdings 2" panose="05020102010507070707" pitchFamily="18" charset="2"/>
                        </a:rPr>
                        <a:t></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extLst>
                  <a:ext uri="{0D108BD9-81ED-4DB2-BD59-A6C34878D82A}">
                    <a16:rowId xmlns:a16="http://schemas.microsoft.com/office/drawing/2014/main" xmlns="" val="10016"/>
                  </a:ext>
                </a:extLst>
              </a:tr>
              <a:tr h="231934">
                <a:tc>
                  <a:txBody>
                    <a:bodyPr/>
                    <a:lstStyle/>
                    <a:p>
                      <a:pPr algn="l" rtl="1">
                        <a:lnSpc>
                          <a:spcPct val="115000"/>
                        </a:lnSpc>
                        <a:spcAft>
                          <a:spcPts val="0"/>
                        </a:spcAft>
                      </a:pPr>
                      <a:r>
                        <a:rPr lang="ar-IQ" sz="1200">
                          <a:effectLst/>
                        </a:rPr>
                        <a:t> </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tc>
                  <a:txBody>
                    <a:bodyPr/>
                    <a:lstStyle/>
                    <a:p>
                      <a:pPr algn="just" rtl="1">
                        <a:lnSpc>
                          <a:spcPct val="115000"/>
                        </a:lnSpc>
                        <a:spcAft>
                          <a:spcPts val="0"/>
                        </a:spcAft>
                      </a:pPr>
                      <a:r>
                        <a:rPr lang="ar-IQ" sz="1200">
                          <a:effectLst/>
                        </a:rPr>
                        <a:t> </a:t>
                      </a:r>
                      <a:r>
                        <a:rPr lang="en-US" sz="1200">
                          <a:effectLst/>
                        </a:rPr>
                        <a:t>18</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tc>
                  <a:txBody>
                    <a:bodyPr/>
                    <a:lstStyle/>
                    <a:p>
                      <a:pPr algn="just" rtl="1">
                        <a:lnSpc>
                          <a:spcPct val="115000"/>
                        </a:lnSpc>
                        <a:spcAft>
                          <a:spcPts val="0"/>
                        </a:spcAft>
                      </a:pPr>
                      <a:r>
                        <a:rPr lang="en-US" sz="1200">
                          <a:effectLst/>
                        </a:rPr>
                        <a:t>19</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tc>
                  <a:txBody>
                    <a:bodyPr/>
                    <a:lstStyle/>
                    <a:p>
                      <a:pPr algn="just" rtl="1">
                        <a:lnSpc>
                          <a:spcPct val="115000"/>
                        </a:lnSpc>
                        <a:spcAft>
                          <a:spcPts val="0"/>
                        </a:spcAft>
                      </a:pPr>
                      <a:r>
                        <a:rPr lang="en-US" sz="1200" dirty="0">
                          <a:effectLst/>
                        </a:rPr>
                        <a:t>14</a:t>
                      </a:r>
                      <a:endParaRPr lang="en-US" sz="800" dirty="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tc>
                  <a:txBody>
                    <a:bodyPr/>
                    <a:lstStyle/>
                    <a:p>
                      <a:pPr algn="just" rtl="1">
                        <a:lnSpc>
                          <a:spcPct val="115000"/>
                        </a:lnSpc>
                        <a:spcAft>
                          <a:spcPts val="0"/>
                        </a:spcAft>
                      </a:pPr>
                      <a:r>
                        <a:rPr lang="en-US" sz="1200">
                          <a:effectLst/>
                        </a:rPr>
                        <a:t>13</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tc>
                  <a:txBody>
                    <a:bodyPr/>
                    <a:lstStyle/>
                    <a:p>
                      <a:pPr algn="just" rtl="1">
                        <a:lnSpc>
                          <a:spcPct val="115000"/>
                        </a:lnSpc>
                        <a:spcAft>
                          <a:spcPts val="0"/>
                        </a:spcAft>
                      </a:pPr>
                      <a:r>
                        <a:rPr lang="en-US" sz="1200" dirty="0">
                          <a:effectLst/>
                        </a:rPr>
                        <a:t>11</a:t>
                      </a:r>
                      <a:endParaRPr lang="en-US" sz="800" dirty="0">
                        <a:effectLst/>
                        <a:latin typeface="Calibri" panose="020F0502020204030204" pitchFamily="34" charset="0"/>
                        <a:ea typeface="Times New Roman" panose="02020603050405020304" pitchFamily="18" charset="0"/>
                        <a:cs typeface="Arial" panose="020B0604020202020204" pitchFamily="34" charset="0"/>
                      </a:endParaRPr>
                    </a:p>
                  </a:txBody>
                  <a:tcPr marL="57099" marR="57099" marT="0" marB="0"/>
                </a:tc>
                <a:extLst>
                  <a:ext uri="{0D108BD9-81ED-4DB2-BD59-A6C34878D82A}">
                    <a16:rowId xmlns:a16="http://schemas.microsoft.com/office/drawing/2014/main" xmlns="" val="10017"/>
                  </a:ext>
                </a:extLst>
              </a:tr>
            </a:tbl>
          </a:graphicData>
        </a:graphic>
      </p:graphicFrame>
    </p:spTree>
    <p:extLst>
      <p:ext uri="{BB962C8B-B14F-4D97-AF65-F5344CB8AC3E}">
        <p14:creationId xmlns:p14="http://schemas.microsoft.com/office/powerpoint/2010/main" val="10216732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51379" y="0"/>
            <a:ext cx="10540621" cy="1214651"/>
          </a:xfrm>
        </p:spPr>
        <p:txBody>
          <a:bodyPr>
            <a:normAutofit fontScale="90000"/>
          </a:bodyPr>
          <a:lstStyle/>
          <a:p>
            <a:pPr algn="r"/>
            <a:r>
              <a:rPr lang="ar-IQ" sz="3100" b="1" dirty="0" smtClean="0"/>
              <a:t> أهم </a:t>
            </a:r>
            <a:r>
              <a:rPr lang="ar-IQ" sz="3100" b="1" dirty="0"/>
              <a:t>الاستراتيجيات التفاوضية المختارة </a:t>
            </a:r>
            <a:r>
              <a:rPr lang="en-US" sz="3100" dirty="0"/>
              <a:t/>
            </a:r>
            <a:br>
              <a:rPr lang="en-US" sz="3100" dirty="0"/>
            </a:br>
            <a:r>
              <a:rPr lang="ar-IQ" sz="3100" dirty="0"/>
              <a:t>وكما موضح في الشكل أدناه أهم الاستراتيجيات </a:t>
            </a:r>
            <a:r>
              <a:rPr lang="ar-IQ" sz="3100" dirty="0" smtClean="0"/>
              <a:t>التفاوضية </a:t>
            </a:r>
            <a:r>
              <a:rPr lang="ar-IQ" sz="3100" dirty="0"/>
              <a:t>:- </a:t>
            </a:r>
            <a:r>
              <a:rPr lang="en-US" dirty="0"/>
              <a:t/>
            </a:r>
            <a:br>
              <a:rPr lang="en-US" dirty="0"/>
            </a:br>
            <a:endParaRPr lang="ar-IQ" dirty="0"/>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442950" y="1575055"/>
            <a:ext cx="9253182" cy="5016814"/>
          </a:xfrm>
        </p:spPr>
      </p:pic>
    </p:spTree>
    <p:extLst>
      <p:ext uri="{BB962C8B-B14F-4D97-AF65-F5344CB8AC3E}">
        <p14:creationId xmlns:p14="http://schemas.microsoft.com/office/powerpoint/2010/main" val="150328277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982639"/>
          </a:xfrm>
        </p:spPr>
        <p:txBody>
          <a:bodyPr/>
          <a:lstStyle/>
          <a:p>
            <a:pPr algn="r"/>
            <a:r>
              <a:rPr lang="ar-IQ" dirty="0" smtClean="0"/>
              <a:t>ا- الاستراتيجية التعاونية</a:t>
            </a:r>
            <a:endParaRPr lang="ar-IQ" dirty="0"/>
          </a:p>
        </p:txBody>
      </p:sp>
      <p:sp>
        <p:nvSpPr>
          <p:cNvPr id="3" name="Content Placeholder 2"/>
          <p:cNvSpPr>
            <a:spLocks noGrp="1"/>
          </p:cNvSpPr>
          <p:nvPr>
            <p:ph sz="half" idx="1"/>
          </p:nvPr>
        </p:nvSpPr>
        <p:spPr>
          <a:xfrm>
            <a:off x="548640" y="723329"/>
            <a:ext cx="5742977" cy="6134670"/>
          </a:xfrm>
        </p:spPr>
        <p:txBody>
          <a:bodyPr>
            <a:normAutofit/>
          </a:bodyPr>
          <a:lstStyle/>
          <a:p>
            <a:pPr marL="0" indent="0">
              <a:lnSpc>
                <a:spcPct val="150000"/>
              </a:lnSpc>
              <a:buNone/>
            </a:pPr>
            <a:r>
              <a:rPr lang="ar-IQ" dirty="0" smtClean="0"/>
              <a:t>   </a:t>
            </a:r>
            <a:r>
              <a:rPr lang="ar-IQ" dirty="0" smtClean="0">
                <a:solidFill>
                  <a:srgbClr val="FF0000"/>
                </a:solidFill>
              </a:rPr>
              <a:t>حالات </a:t>
            </a:r>
            <a:r>
              <a:rPr lang="ar-IQ" dirty="0">
                <a:solidFill>
                  <a:srgbClr val="FF0000"/>
                </a:solidFill>
              </a:rPr>
              <a:t>استخدام هذه الإستراتيجية كما يمكن عرضها.   </a:t>
            </a:r>
            <a:endParaRPr lang="en-US" dirty="0">
              <a:solidFill>
                <a:srgbClr val="FF0000"/>
              </a:solidFill>
            </a:endParaRPr>
          </a:p>
          <a:p>
            <a:pPr>
              <a:lnSpc>
                <a:spcPct val="150000"/>
              </a:lnSpc>
              <a:buFont typeface="+mj-lt"/>
              <a:buAutoNum type="arabicPeriod"/>
            </a:pPr>
            <a:r>
              <a:rPr lang="ar-IQ" dirty="0" smtClean="0"/>
              <a:t> </a:t>
            </a:r>
            <a:r>
              <a:rPr lang="ar-IQ" dirty="0"/>
              <a:t>للبحث عن حل تكاملي عندما تكون مجموعة اهتمامات الفريقين جداً مهمة في أن تساوم.         </a:t>
            </a:r>
          </a:p>
          <a:p>
            <a:pPr>
              <a:lnSpc>
                <a:spcPct val="150000"/>
              </a:lnSpc>
              <a:buFont typeface="+mj-lt"/>
              <a:buAutoNum type="arabicPeriod"/>
            </a:pPr>
            <a:r>
              <a:rPr lang="ar-IQ" dirty="0" smtClean="0"/>
              <a:t> </a:t>
            </a:r>
            <a:r>
              <a:rPr lang="ar-IQ" dirty="0"/>
              <a:t>عندما يكون هدف المفاوض أن يتعلم مثلاً اختبار فرضياته، أو فهم وجهات نظر الطرف الأخر والتعلم منه. </a:t>
            </a:r>
            <a:endParaRPr lang="ar-IQ" dirty="0" smtClean="0"/>
          </a:p>
          <a:p>
            <a:pPr>
              <a:lnSpc>
                <a:spcPct val="150000"/>
              </a:lnSpc>
              <a:buFont typeface="+mj-lt"/>
              <a:buAutoNum type="arabicPeriod"/>
            </a:pPr>
            <a:r>
              <a:rPr lang="ar-IQ" dirty="0"/>
              <a:t> دمج التصورات مع تصورات أناس آخرين من ذوي وجهات نظر مختلفة في المشكلة.                                                                                                                      </a:t>
            </a:r>
            <a:endParaRPr lang="ar-IQ" dirty="0" smtClean="0"/>
          </a:p>
          <a:p>
            <a:pPr>
              <a:lnSpc>
                <a:spcPct val="150000"/>
              </a:lnSpc>
              <a:buFont typeface="+mj-lt"/>
              <a:buAutoNum type="arabicPeriod"/>
            </a:pPr>
            <a:r>
              <a:rPr lang="ar-IQ" dirty="0" smtClean="0"/>
              <a:t> </a:t>
            </a:r>
            <a:r>
              <a:rPr lang="ar-IQ" dirty="0"/>
              <a:t>الحصول على التزام من خلال دمج اهتمامات الآخرين مع المفاوض وبنائها ضمن قرار متلازم.                            </a:t>
            </a:r>
            <a:endParaRPr lang="ar-IQ" dirty="0" smtClean="0"/>
          </a:p>
          <a:p>
            <a:pPr>
              <a:lnSpc>
                <a:spcPct val="150000"/>
              </a:lnSpc>
              <a:buFont typeface="+mj-lt"/>
              <a:buAutoNum type="arabicPeriod"/>
            </a:pPr>
            <a:r>
              <a:rPr lang="ar-IQ" dirty="0" smtClean="0"/>
              <a:t> </a:t>
            </a:r>
            <a:r>
              <a:rPr lang="ar-IQ" dirty="0"/>
              <a:t>العمل من خلال المشاعر القوية والتي تتداخل ضمن العلاقات الشخصية.                                      </a:t>
            </a:r>
          </a:p>
        </p:txBody>
      </p:sp>
      <p:sp>
        <p:nvSpPr>
          <p:cNvPr id="4" name="Content Placeholder 3"/>
          <p:cNvSpPr>
            <a:spLocks noGrp="1"/>
          </p:cNvSpPr>
          <p:nvPr>
            <p:ph sz="half" idx="2"/>
          </p:nvPr>
        </p:nvSpPr>
        <p:spPr>
          <a:xfrm>
            <a:off x="6291619" y="723330"/>
            <a:ext cx="5900382" cy="6134669"/>
          </a:xfrm>
        </p:spPr>
        <p:txBody>
          <a:bodyPr>
            <a:normAutofit/>
          </a:bodyPr>
          <a:lstStyle/>
          <a:p>
            <a:pPr marL="0" indent="0">
              <a:buNone/>
            </a:pPr>
            <a:r>
              <a:rPr lang="ar-IQ" dirty="0"/>
              <a:t>وتعرف بأنها الإستراتيجية التي تتشارك فيها كل الأطراف في التعاون لحل المشكلات القائمة في جهد غايته بلوغ صيغة حل ترضي جميع الإطراف، كما يمكن تعريفها بأنها تلك ألاستراتيجيه التي يتعاون فيها المتفاوض في محاولة منه لحل مشكله مشتركه أو للوصول إلى نتيجة مرضيه بصورة متبادلة </a:t>
            </a:r>
            <a:r>
              <a:rPr lang="ar-IQ" dirty="0" smtClean="0"/>
              <a:t>.</a:t>
            </a:r>
          </a:p>
          <a:p>
            <a:pPr marL="0" indent="0">
              <a:buNone/>
            </a:pPr>
            <a:endParaRPr lang="ar-IQ" dirty="0">
              <a:solidFill>
                <a:srgbClr val="FF0000"/>
              </a:solidFill>
            </a:endParaRPr>
          </a:p>
          <a:p>
            <a:pPr marL="0" indent="0">
              <a:buNone/>
            </a:pPr>
            <a:r>
              <a:rPr lang="ar-IQ" dirty="0">
                <a:solidFill>
                  <a:srgbClr val="FF0000"/>
                </a:solidFill>
              </a:rPr>
              <a:t> وفي هذا الاتجاه بين إمكانية خلق جو تعاوني من خلال:-</a:t>
            </a:r>
            <a:endParaRPr lang="en-US" dirty="0">
              <a:solidFill>
                <a:srgbClr val="FF0000"/>
              </a:solidFill>
            </a:endParaRPr>
          </a:p>
          <a:p>
            <a:pPr>
              <a:buFont typeface="+mj-lt"/>
              <a:buAutoNum type="arabicPeriod"/>
            </a:pPr>
            <a:r>
              <a:rPr lang="ar-IQ" dirty="0" smtClean="0"/>
              <a:t> </a:t>
            </a:r>
            <a:r>
              <a:rPr lang="ar-IQ" dirty="0"/>
              <a:t>التأكد من أن الطرف الأخر له الرغبة في مشاركة حاجاته وأهدافه.</a:t>
            </a:r>
            <a:endParaRPr lang="en-US" dirty="0"/>
          </a:p>
          <a:p>
            <a:pPr>
              <a:buFont typeface="+mj-lt"/>
              <a:buAutoNum type="arabicPeriod"/>
            </a:pPr>
            <a:r>
              <a:rPr lang="ar-IQ" dirty="0" smtClean="0"/>
              <a:t>تحفيز </a:t>
            </a:r>
            <a:r>
              <a:rPr lang="ar-IQ" dirty="0"/>
              <a:t>مشاركة المعلومات.</a:t>
            </a:r>
            <a:endParaRPr lang="en-US" dirty="0"/>
          </a:p>
          <a:p>
            <a:pPr>
              <a:buFont typeface="+mj-lt"/>
              <a:buAutoNum type="arabicPeriod"/>
            </a:pPr>
            <a:r>
              <a:rPr lang="ar-IQ" dirty="0" smtClean="0"/>
              <a:t> </a:t>
            </a:r>
            <a:r>
              <a:rPr lang="ar-IQ" dirty="0"/>
              <a:t>عرض الكثير من البدائل.</a:t>
            </a:r>
            <a:endParaRPr lang="en-US" dirty="0"/>
          </a:p>
          <a:p>
            <a:pPr>
              <a:buFont typeface="+mj-lt"/>
              <a:buAutoNum type="arabicPeriod"/>
            </a:pPr>
            <a:r>
              <a:rPr lang="ar-IQ" dirty="0" smtClean="0"/>
              <a:t> </a:t>
            </a:r>
            <a:r>
              <a:rPr lang="ar-IQ" dirty="0"/>
              <a:t>الإصرار على أتباع الأسلوب التعاوني قبل مناقشته الحلول.</a:t>
            </a:r>
            <a:endParaRPr lang="en-US" dirty="0"/>
          </a:p>
          <a:p>
            <a:pPr>
              <a:buFont typeface="+mj-lt"/>
              <a:buAutoNum type="arabicPeriod"/>
            </a:pPr>
            <a:r>
              <a:rPr lang="ar-IQ" dirty="0" smtClean="0"/>
              <a:t> </a:t>
            </a:r>
            <a:r>
              <a:rPr lang="ar-IQ" dirty="0"/>
              <a:t>رفض التفاعل عندما تكون المشاعر غاضبة.</a:t>
            </a:r>
            <a:endParaRPr lang="en-US" dirty="0"/>
          </a:p>
          <a:p>
            <a:pPr>
              <a:buFont typeface="+mj-lt"/>
              <a:buAutoNum type="arabicPeriod"/>
            </a:pPr>
            <a:r>
              <a:rPr lang="ar-IQ" dirty="0" smtClean="0"/>
              <a:t> </a:t>
            </a:r>
            <a:r>
              <a:rPr lang="ar-IQ" dirty="0"/>
              <a:t>تبني مدخلاً  خلاقا ً لحل المشكلة.</a:t>
            </a:r>
          </a:p>
          <a:p>
            <a:endParaRPr lang="ar-IQ" dirty="0"/>
          </a:p>
        </p:txBody>
      </p:sp>
    </p:spTree>
    <p:extLst>
      <p:ext uri="{BB962C8B-B14F-4D97-AF65-F5344CB8AC3E}">
        <p14:creationId xmlns:p14="http://schemas.microsoft.com/office/powerpoint/2010/main" val="298678914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1570" y="2702256"/>
            <a:ext cx="6005015" cy="4155741"/>
          </a:xfrm>
          <a:prstGeom prst="rect">
            <a:avLst/>
          </a:prstGeom>
        </p:spPr>
      </p:pic>
      <p:sp>
        <p:nvSpPr>
          <p:cNvPr id="3" name="Content Placeholder 2"/>
          <p:cNvSpPr>
            <a:spLocks noGrp="1"/>
          </p:cNvSpPr>
          <p:nvPr>
            <p:ph sz="half" idx="1"/>
          </p:nvPr>
        </p:nvSpPr>
        <p:spPr>
          <a:xfrm>
            <a:off x="2589212" y="-1"/>
            <a:ext cx="4313864" cy="6857999"/>
          </a:xfrm>
        </p:spPr>
        <p:txBody>
          <a:bodyPr>
            <a:normAutofit/>
          </a:bodyPr>
          <a:lstStyle/>
          <a:p>
            <a:r>
              <a:rPr lang="ar-IQ" dirty="0"/>
              <a:t> ونود ان نبين إن الاستخدام المفرط لاستراتيجيه التعاون يمكن أن يؤدي إلى استهلاك وقت زائد عن الحاجة لاسيما في مجال مناقشة القضايا البديهية وضعف حجم المسؤولية فضلاً عن عبء زائد عن العمل. أما قلة استخدام هذه الإستراتيجية فيمكن أن ينتج عنه استخدام حلول ثابتة سريعة وضعف التزام أعضاء الطرف المتفاوض معه .                                                                             </a:t>
            </a:r>
          </a:p>
        </p:txBody>
      </p:sp>
      <p:sp>
        <p:nvSpPr>
          <p:cNvPr id="4" name="Content Placeholder 3"/>
          <p:cNvSpPr>
            <a:spLocks noGrp="1"/>
          </p:cNvSpPr>
          <p:nvPr>
            <p:ph sz="half" idx="2"/>
          </p:nvPr>
        </p:nvSpPr>
        <p:spPr>
          <a:xfrm>
            <a:off x="7190746" y="0"/>
            <a:ext cx="5001254" cy="6857999"/>
          </a:xfrm>
        </p:spPr>
        <p:txBody>
          <a:bodyPr>
            <a:normAutofit/>
          </a:bodyPr>
          <a:lstStyle/>
          <a:p>
            <a:pPr marL="0" indent="0">
              <a:buNone/>
            </a:pPr>
            <a:r>
              <a:rPr lang="ar-IQ" dirty="0"/>
              <a:t> </a:t>
            </a:r>
            <a:r>
              <a:rPr lang="ar-IQ" dirty="0" smtClean="0"/>
              <a:t>     </a:t>
            </a:r>
            <a:r>
              <a:rPr lang="ar-IQ" dirty="0" smtClean="0">
                <a:solidFill>
                  <a:srgbClr val="FF0000"/>
                </a:solidFill>
              </a:rPr>
              <a:t>الخصائص </a:t>
            </a:r>
            <a:r>
              <a:rPr lang="ar-IQ" dirty="0">
                <a:solidFill>
                  <a:srgbClr val="FF0000"/>
                </a:solidFill>
              </a:rPr>
              <a:t>التي تميزت بها  الإستراتيجية  التعاونية :-                                                                                                                                    </a:t>
            </a:r>
            <a:r>
              <a:rPr lang="ar-IQ" dirty="0"/>
              <a:t>أ-   السلوك التفاوضي للطرفين يهدف إلى متابعه الأهداف المشتركة .                                                          ب-  ظهور الثقة والانفتاح في التعبير عن الأفكار والمشاعر والإصغاء الفعال .                                              ج-  هناك معرفه دقيقه لحاجات كل طرف ويفهمها الطرف الأخر ويعتني بها  .                                               د-   في ظل هذه الإستراتيجية يمكن التنبؤ بسلوك أطراف التفاوض الذي يتصف بشكل عام بالمرونة وعدم المفاجأة .</a:t>
            </a:r>
            <a:endParaRPr lang="en-US" dirty="0"/>
          </a:p>
          <a:p>
            <a:pPr marL="0" indent="0">
              <a:buNone/>
            </a:pPr>
            <a:r>
              <a:rPr lang="ar-IQ" dirty="0"/>
              <a:t>ه- المشاركة في المعلومات واعتماد المصداقية بينهما إلى جانب الاحترام المتبادل حاله ملحوظة من قبل الأطراف التفاوضية .     </a:t>
            </a:r>
            <a:endParaRPr lang="en-US" dirty="0"/>
          </a:p>
          <a:p>
            <a:pPr marL="0" indent="0">
              <a:buNone/>
            </a:pPr>
            <a:r>
              <a:rPr lang="ar-IQ" dirty="0"/>
              <a:t>و- سعي أطراف التفاوض بجهد وتواصل إلى الوصول إلى طريقه مناسبة لتحقيق مصالح الأطراف الأخرى .               </a:t>
            </a:r>
            <a:endParaRPr lang="ar-IQ" dirty="0" smtClean="0"/>
          </a:p>
          <a:p>
            <a:pPr marL="0" indent="0">
              <a:buNone/>
            </a:pPr>
            <a:r>
              <a:rPr lang="ar-IQ" dirty="0" smtClean="0"/>
              <a:t> </a:t>
            </a:r>
            <a:r>
              <a:rPr lang="ar-IQ" dirty="0"/>
              <a:t>ز- عدم ممانعة أطراف التفاوض من الاستعانة بالاختصاصيين إذ ما اعترض المفاوضات أية صعوبات فنيه .    </a:t>
            </a:r>
          </a:p>
        </p:txBody>
      </p:sp>
    </p:spTree>
    <p:extLst>
      <p:ext uri="{BB962C8B-B14F-4D97-AF65-F5344CB8AC3E}">
        <p14:creationId xmlns:p14="http://schemas.microsoft.com/office/powerpoint/2010/main" val="28107593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938"/>
            <a:ext cx="2811017" cy="1318161"/>
          </a:xfrm>
          <a:prstGeom prst="rect">
            <a:avLst/>
          </a:prstGeom>
        </p:spPr>
      </p:pic>
      <p:sp>
        <p:nvSpPr>
          <p:cNvPr id="2" name="Title 1"/>
          <p:cNvSpPr>
            <a:spLocks noGrp="1"/>
          </p:cNvSpPr>
          <p:nvPr>
            <p:ph type="title"/>
          </p:nvPr>
        </p:nvSpPr>
        <p:spPr>
          <a:xfrm>
            <a:off x="2592925" y="0"/>
            <a:ext cx="9599075" cy="1104405"/>
          </a:xfrm>
        </p:spPr>
        <p:txBody>
          <a:bodyPr/>
          <a:lstStyle/>
          <a:p>
            <a:pPr algn="r"/>
            <a:r>
              <a:rPr lang="ar-IQ" b="1" dirty="0" smtClean="0"/>
              <a:t>المحور الاول : التفاوض</a:t>
            </a:r>
            <a:endParaRPr lang="ar-IQ" b="1" dirty="0"/>
          </a:p>
        </p:txBody>
      </p:sp>
      <p:sp>
        <p:nvSpPr>
          <p:cNvPr id="3" name="Content Placeholder 2"/>
          <p:cNvSpPr>
            <a:spLocks noGrp="1"/>
          </p:cNvSpPr>
          <p:nvPr>
            <p:ph idx="1"/>
          </p:nvPr>
        </p:nvSpPr>
        <p:spPr>
          <a:xfrm>
            <a:off x="320040" y="1194790"/>
            <a:ext cx="11871960" cy="5533902"/>
          </a:xfrm>
        </p:spPr>
        <p:txBody>
          <a:bodyPr>
            <a:normAutofit/>
          </a:bodyPr>
          <a:lstStyle/>
          <a:p>
            <a:pPr marL="0" indent="0" algn="justLow">
              <a:buNone/>
            </a:pPr>
            <a:r>
              <a:rPr lang="ar-IQ" sz="2400" dirty="0">
                <a:solidFill>
                  <a:schemeClr val="tx1"/>
                </a:solidFill>
              </a:rPr>
              <a:t/>
            </a:r>
            <a:br>
              <a:rPr lang="ar-IQ" sz="2400" dirty="0">
                <a:solidFill>
                  <a:schemeClr val="tx1"/>
                </a:solidFill>
              </a:rPr>
            </a:br>
            <a:r>
              <a:rPr lang="ar-IQ" sz="4000" dirty="0">
                <a:solidFill>
                  <a:schemeClr val="tx1"/>
                </a:solidFill>
              </a:rPr>
              <a:t> تعريف التفاوض :- </a:t>
            </a:r>
            <a:r>
              <a:rPr lang="ar-IQ" sz="4000" dirty="0" smtClean="0">
                <a:solidFill>
                  <a:schemeClr val="tx1"/>
                </a:solidFill>
              </a:rPr>
              <a:t>التفاوض </a:t>
            </a:r>
            <a:r>
              <a:rPr lang="ar-IQ" sz="4000" dirty="0">
                <a:solidFill>
                  <a:schemeClr val="tx1"/>
                </a:solidFill>
              </a:rPr>
              <a:t>بأنه العصا السحرية التي تستطيع أن تجمع فرقاء الأمس على مائدة مفاوضات اليوم من أجل الوصول إلى أفضل الحلول التي ترضي جميع الأطراف والخروج من دائرة النزاع بأقل التكاليف وأدنى المخاطر ومن ثم يصبح فرقاء الأمس هم أصدقاء اليوم، ويعد الخاسر في التفاوض فائزاً بعكس المنازعات والمعارك فالفائز فيها خاسراً، لأن مشكلته لم يتم حلها نهائياً.</a:t>
            </a:r>
            <a:endParaRPr lang="ar-IQ" sz="2400" dirty="0">
              <a:solidFill>
                <a:schemeClr val="tx1"/>
              </a:solidFill>
            </a:endParaRPr>
          </a:p>
        </p:txBody>
      </p:sp>
    </p:spTree>
    <p:extLst>
      <p:ext uri="{BB962C8B-B14F-4D97-AF65-F5344CB8AC3E}">
        <p14:creationId xmlns:p14="http://schemas.microsoft.com/office/powerpoint/2010/main" val="131842105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4" y="0"/>
            <a:ext cx="9599076" cy="764275"/>
          </a:xfrm>
        </p:spPr>
        <p:txBody>
          <a:bodyPr>
            <a:normAutofit fontScale="90000"/>
          </a:bodyPr>
          <a:lstStyle/>
          <a:p>
            <a:pPr algn="r"/>
            <a:r>
              <a:rPr lang="ar-IQ" b="1" dirty="0" smtClean="0"/>
              <a:t>2- الإستراتيجية </a:t>
            </a:r>
            <a:r>
              <a:rPr lang="ar-IQ" b="1" dirty="0"/>
              <a:t>التنافسية</a:t>
            </a:r>
            <a:r>
              <a:rPr lang="en-US" dirty="0"/>
              <a:t/>
            </a:r>
            <a:br>
              <a:rPr lang="en-US" dirty="0"/>
            </a:br>
            <a:endParaRPr lang="ar-IQ" dirty="0"/>
          </a:p>
        </p:txBody>
      </p:sp>
      <p:sp>
        <p:nvSpPr>
          <p:cNvPr id="3" name="Content Placeholder 2"/>
          <p:cNvSpPr>
            <a:spLocks noGrp="1"/>
          </p:cNvSpPr>
          <p:nvPr>
            <p:ph sz="half" idx="1"/>
          </p:nvPr>
        </p:nvSpPr>
        <p:spPr>
          <a:xfrm>
            <a:off x="365760" y="914400"/>
            <a:ext cx="5461834" cy="5943600"/>
          </a:xfrm>
        </p:spPr>
        <p:txBody>
          <a:bodyPr>
            <a:normAutofit/>
          </a:bodyPr>
          <a:lstStyle/>
          <a:p>
            <a:pPr marL="0" indent="0">
              <a:buNone/>
            </a:pPr>
            <a:r>
              <a:rPr lang="ar-IQ" dirty="0" smtClean="0">
                <a:solidFill>
                  <a:srgbClr val="FF0000"/>
                </a:solidFill>
              </a:rPr>
              <a:t>خصائص </a:t>
            </a:r>
            <a:r>
              <a:rPr lang="ar-IQ" dirty="0">
                <a:solidFill>
                  <a:srgbClr val="FF0000"/>
                </a:solidFill>
              </a:rPr>
              <a:t>هذه الإستراتيجية وهي:- </a:t>
            </a:r>
            <a:r>
              <a:rPr lang="ar-IQ" dirty="0"/>
              <a:t> </a:t>
            </a:r>
            <a:endParaRPr lang="en-US" dirty="0"/>
          </a:p>
          <a:p>
            <a:pPr>
              <a:buFont typeface="+mj-lt"/>
              <a:buAutoNum type="arabicPeriod"/>
            </a:pPr>
            <a:r>
              <a:rPr lang="ar-IQ" dirty="0"/>
              <a:t>أ- يسعى كل طرف إلى تحقيق أقصى قدر ممكن من الربح والمردود المقصود من المفاوضات.                </a:t>
            </a:r>
            <a:r>
              <a:rPr lang="ar-IQ" dirty="0" smtClean="0"/>
              <a:t>      </a:t>
            </a:r>
            <a:r>
              <a:rPr lang="ar-IQ" dirty="0"/>
              <a:t>ب- يكتم كل طرف عن الطرف الأخر المعلومات والبيانات والمشاعر والأحاسيس وعدم الانفتاح أو الثقة  بالطرف الأخر.  </a:t>
            </a:r>
            <a:endParaRPr lang="en-US" dirty="0"/>
          </a:p>
          <a:p>
            <a:pPr>
              <a:buFont typeface="+mj-lt"/>
              <a:buAutoNum type="arabicPeriod"/>
            </a:pPr>
            <a:r>
              <a:rPr lang="ar-IQ" dirty="0"/>
              <a:t>ج- كل طرف من أطراف التفاوض يدرك حاجته بدقه ولكن لا يعبر عنها بوضوح للطرف المقابل.                                                                                                                      د- يظهر التطرف في السلوك العدواني لدى بعض أطراف التفاوض لمنع الأطراف الأخرى من تحقيق أهدافها.</a:t>
            </a:r>
            <a:endParaRPr lang="en-US" dirty="0"/>
          </a:p>
          <a:p>
            <a:pPr marL="0" indent="0">
              <a:buNone/>
            </a:pPr>
            <a:r>
              <a:rPr lang="ar-IQ" dirty="0"/>
              <a:t>      </a:t>
            </a:r>
            <a:r>
              <a:rPr lang="ar-IQ" dirty="0" smtClean="0"/>
              <a:t> </a:t>
            </a:r>
            <a:endParaRPr lang="en-US" dirty="0"/>
          </a:p>
        </p:txBody>
      </p:sp>
      <p:sp>
        <p:nvSpPr>
          <p:cNvPr id="4" name="Content Placeholder 3"/>
          <p:cNvSpPr>
            <a:spLocks noGrp="1"/>
          </p:cNvSpPr>
          <p:nvPr>
            <p:ph sz="half" idx="2"/>
          </p:nvPr>
        </p:nvSpPr>
        <p:spPr>
          <a:xfrm>
            <a:off x="5827594" y="764275"/>
            <a:ext cx="6364405" cy="5950424"/>
          </a:xfrm>
        </p:spPr>
        <p:txBody>
          <a:bodyPr>
            <a:normAutofit/>
          </a:bodyPr>
          <a:lstStyle/>
          <a:p>
            <a:pPr marL="0" indent="0">
              <a:buNone/>
            </a:pPr>
            <a:r>
              <a:rPr lang="ar-IQ" dirty="0" smtClean="0"/>
              <a:t>       </a:t>
            </a:r>
            <a:r>
              <a:rPr lang="ar-IQ" dirty="0"/>
              <a:t>تعرف هذه الإستراتيجية بأنها تلك التي تركز على فرض رغبة أحد الطرفين على الطرف الأخر وعندها يقوم المفاوض بالتركيز على موقفه  متجاهلاً وجهات النظر للطرف الأخر مع وجود حد أدنى من التعاون ، ويكون هدفها كسب النتيجة حتى ولو كان ذلك على حساب خسارة الطرف الخصم. </a:t>
            </a:r>
            <a:endParaRPr lang="ar-IQ" dirty="0" smtClean="0"/>
          </a:p>
          <a:p>
            <a:pPr marL="0" indent="0">
              <a:buNone/>
            </a:pPr>
            <a:r>
              <a:rPr lang="ar-IQ" dirty="0">
                <a:solidFill>
                  <a:srgbClr val="FF0000"/>
                </a:solidFill>
              </a:rPr>
              <a:t> </a:t>
            </a:r>
            <a:r>
              <a:rPr lang="ar-IQ" dirty="0" smtClean="0">
                <a:solidFill>
                  <a:srgbClr val="FF0000"/>
                </a:solidFill>
              </a:rPr>
              <a:t> مجالات </a:t>
            </a:r>
            <a:r>
              <a:rPr lang="ar-IQ" dirty="0">
                <a:solidFill>
                  <a:srgbClr val="FF0000"/>
                </a:solidFill>
              </a:rPr>
              <a:t>استخدام إستراتيجية التنافس بما يأتي:-   </a:t>
            </a:r>
            <a:endParaRPr lang="en-US" dirty="0">
              <a:solidFill>
                <a:srgbClr val="FF0000"/>
              </a:solidFill>
            </a:endParaRPr>
          </a:p>
          <a:p>
            <a:pPr marL="0" indent="0">
              <a:lnSpc>
                <a:spcPct val="150000"/>
              </a:lnSpc>
              <a:buNone/>
            </a:pPr>
            <a:r>
              <a:rPr lang="ar-IQ" dirty="0"/>
              <a:t>1- عندما يكون العمل الحاسم والسريع حيوياً لوجود ضغط وقت .  </a:t>
            </a:r>
            <a:endParaRPr lang="en-US" dirty="0"/>
          </a:p>
          <a:p>
            <a:pPr marL="0" indent="0">
              <a:lnSpc>
                <a:spcPct val="150000"/>
              </a:lnSpc>
              <a:buNone/>
            </a:pPr>
            <a:r>
              <a:rPr lang="ar-IQ" dirty="0"/>
              <a:t>2- عندما تطبق إجراءات العمل غير الاعتيادية مثل تقليل الكلف، وفرض قواعد غير اعتيادية.                                                                     </a:t>
            </a:r>
            <a:r>
              <a:rPr lang="ar-IQ" dirty="0" smtClean="0"/>
              <a:t>                                       </a:t>
            </a:r>
            <a:r>
              <a:rPr lang="ar-IQ" dirty="0"/>
              <a:t>3- عندما يكون التفاوض في القضايا حيوياً ويحقق منافع للشركة وعند ما يعرف المفاوض أنه على حق          </a:t>
            </a:r>
            <a:endParaRPr lang="ar-IQ" dirty="0" smtClean="0"/>
          </a:p>
          <a:p>
            <a:pPr marL="0" indent="0">
              <a:lnSpc>
                <a:spcPct val="150000"/>
              </a:lnSpc>
              <a:buNone/>
            </a:pPr>
            <a:r>
              <a:rPr lang="ar-IQ" dirty="0" smtClean="0"/>
              <a:t>4- </a:t>
            </a:r>
            <a:r>
              <a:rPr lang="ar-IQ" dirty="0"/>
              <a:t>حماية المفاوض من أولئك الأشخاص الراغبين باستغلال السلوك غير التنافسي . </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1623" y="4270203"/>
            <a:ext cx="5170109" cy="2444496"/>
          </a:xfrm>
          <a:prstGeom prst="rect">
            <a:avLst/>
          </a:prstGeom>
        </p:spPr>
      </p:pic>
    </p:spTree>
    <p:extLst>
      <p:ext uri="{BB962C8B-B14F-4D97-AF65-F5344CB8AC3E}">
        <p14:creationId xmlns:p14="http://schemas.microsoft.com/office/powerpoint/2010/main" val="42794409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906825" y="641445"/>
            <a:ext cx="9602787" cy="5712593"/>
          </a:xfrm>
        </p:spPr>
        <p:txBody>
          <a:bodyPr>
            <a:normAutofit fontScale="92500" lnSpcReduction="10000"/>
          </a:bodyPr>
          <a:lstStyle/>
          <a:p>
            <a:pPr algn="r"/>
            <a:r>
              <a:rPr lang="ar-IQ" sz="2800" dirty="0"/>
              <a:t> </a:t>
            </a:r>
            <a:r>
              <a:rPr lang="ar-IQ" sz="2800" dirty="0">
                <a:solidFill>
                  <a:srgbClr val="FF0000"/>
                </a:solidFill>
              </a:rPr>
              <a:t>وفي هذا المجال أن الإفراط في استخدام هذه الإستراتيجية يؤدي </a:t>
            </a:r>
            <a:r>
              <a:rPr lang="ar-IQ" sz="2800" dirty="0" smtClean="0">
                <a:solidFill>
                  <a:srgbClr val="FF0000"/>
                </a:solidFill>
              </a:rPr>
              <a:t>إلى:-</a:t>
            </a:r>
          </a:p>
          <a:p>
            <a:pPr algn="r"/>
            <a:r>
              <a:rPr lang="ar-IQ" sz="2800" dirty="0" smtClean="0"/>
              <a:t>1-  </a:t>
            </a:r>
            <a:r>
              <a:rPr lang="ar-IQ" sz="2800" dirty="0"/>
              <a:t>النقص في التغذية العكسية والى تقليل التعلم، وارتكاب أخطاء في مجال تنفيذ المهمة من خلال حجب المعلومات المطلوبة، </a:t>
            </a:r>
            <a:endParaRPr lang="ar-IQ" sz="2800" dirty="0" smtClean="0"/>
          </a:p>
          <a:p>
            <a:pPr algn="r"/>
            <a:r>
              <a:rPr lang="ar-IQ" sz="2800" dirty="0" smtClean="0"/>
              <a:t>2-  التوتر </a:t>
            </a:r>
            <a:r>
              <a:rPr lang="ar-IQ" sz="2800" dirty="0"/>
              <a:t>المستمر والغضب أو الانفعال العصبي وفقدان </a:t>
            </a:r>
            <a:r>
              <a:rPr lang="ar-IQ" sz="2800" dirty="0" smtClean="0"/>
              <a:t>الأعصاب </a:t>
            </a:r>
          </a:p>
          <a:p>
            <a:pPr marL="457200" indent="-457200" algn="r">
              <a:buFont typeface="Arial" panose="020B0604020202020204" pitchFamily="34" charset="0"/>
              <a:buChar char="•"/>
            </a:pPr>
            <a:r>
              <a:rPr lang="ar-IQ" sz="2800" dirty="0" smtClean="0"/>
              <a:t> </a:t>
            </a:r>
            <a:r>
              <a:rPr lang="ar-IQ" sz="2800" dirty="0"/>
              <a:t>أما قلة استخدامها فأن بعض الأشخاص ذوي السلوكيات الظاهرة تبدأ بتسويغ تلك السلوكيات وتفترض بأن تقديم التنازلات يعد وكأنه شرط من شروط العمل على حل المشكلة، والتهديد بالانفصال عن التفاوض فضلاً عن أطلاق التهجمات الشخصية . </a:t>
            </a:r>
            <a:endParaRPr lang="ar-IQ" sz="2800" dirty="0" smtClean="0"/>
          </a:p>
          <a:p>
            <a:pPr marL="457200" indent="-457200" algn="r">
              <a:buFont typeface="Arial" panose="020B0604020202020204" pitchFamily="34" charset="0"/>
              <a:buChar char="•"/>
            </a:pPr>
            <a:r>
              <a:rPr lang="ar-IQ" sz="2800" dirty="0" smtClean="0"/>
              <a:t>ولغرض </a:t>
            </a:r>
            <a:r>
              <a:rPr lang="ar-IQ" sz="2800" dirty="0"/>
              <a:t>تطوير هذه الإستراتيجية فأن على المفاوض أن يطور قدرته على الجدال والنقاش وعلى استخدام موقعه ومركزه وكذلك الإصرار على وجهات نظرة ومشاعره فضلا عن تعلمه كيفيه طرح موقفة والتمسك به. </a:t>
            </a:r>
          </a:p>
          <a:p>
            <a:pPr algn="r"/>
            <a:endParaRPr lang="ar-IQ" dirty="0"/>
          </a:p>
        </p:txBody>
      </p:sp>
    </p:spTree>
    <p:extLst>
      <p:ext uri="{BB962C8B-B14F-4D97-AF65-F5344CB8AC3E}">
        <p14:creationId xmlns:p14="http://schemas.microsoft.com/office/powerpoint/2010/main" val="287466195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4" y="0"/>
            <a:ext cx="9599076" cy="1132764"/>
          </a:xfrm>
        </p:spPr>
        <p:txBody>
          <a:bodyPr/>
          <a:lstStyle/>
          <a:p>
            <a:pPr lvl="0" algn="r"/>
            <a:r>
              <a:rPr lang="ar-IQ" b="1" dirty="0" smtClean="0"/>
              <a:t>3- إستراتيجية </a:t>
            </a:r>
            <a:r>
              <a:rPr lang="ar-IQ" b="1" dirty="0"/>
              <a:t>المساومة</a:t>
            </a:r>
            <a:endParaRPr lang="en-US" dirty="0"/>
          </a:p>
        </p:txBody>
      </p:sp>
      <p:sp>
        <p:nvSpPr>
          <p:cNvPr id="3" name="Content Placeholder 2"/>
          <p:cNvSpPr>
            <a:spLocks noGrp="1"/>
          </p:cNvSpPr>
          <p:nvPr>
            <p:ph sz="half" idx="1"/>
          </p:nvPr>
        </p:nvSpPr>
        <p:spPr>
          <a:xfrm>
            <a:off x="759655" y="1026942"/>
            <a:ext cx="5458264" cy="5831058"/>
          </a:xfrm>
        </p:spPr>
        <p:txBody>
          <a:bodyPr>
            <a:normAutofit/>
          </a:bodyPr>
          <a:lstStyle/>
          <a:p>
            <a:pPr marL="0" indent="0">
              <a:buNone/>
            </a:pPr>
            <a:r>
              <a:rPr lang="ar-IQ" sz="2000" dirty="0">
                <a:solidFill>
                  <a:srgbClr val="FF0000"/>
                </a:solidFill>
              </a:rPr>
              <a:t>ويمكن استخدامات إستراتيجية المساومة كما يأتي:-  </a:t>
            </a:r>
            <a:endParaRPr lang="en-US" sz="2000" dirty="0">
              <a:solidFill>
                <a:srgbClr val="FF0000"/>
              </a:solidFill>
            </a:endParaRPr>
          </a:p>
          <a:p>
            <a:pPr marL="0" indent="0">
              <a:buNone/>
            </a:pPr>
            <a:r>
              <a:rPr lang="ar-IQ" sz="2000" dirty="0"/>
              <a:t>1- عندما تكون الأهداف مهمة بصورة معتدلة ولا تستحق الجهد أو العرقلة المحتملة التي عادة ما تنتج عن الأنماط الحازمة.</a:t>
            </a:r>
            <a:endParaRPr lang="en-US" sz="2000" dirty="0"/>
          </a:p>
          <a:p>
            <a:pPr marL="0" indent="0">
              <a:buNone/>
            </a:pPr>
            <a:r>
              <a:rPr lang="ar-IQ" sz="2000" dirty="0"/>
              <a:t>2- عندما يكون الخصمان من ذوي القوة المتساوية وملتزمين بقوة بالأهداف المتعارضة.                                                 3- لتحقيق حلول مؤقتة لقضايا معقدة.                                                                                                            4- للوصول إلى حلول مناسبة تحت ظروف ضغط الوقت.                                                              5-  تعد نمط سائد عندما تفشل كل من الإستراتيجية التعاونية والاستراتيجي التنافسية في تحقيق النتائج المطلوبة في التفاوض.</a:t>
            </a:r>
            <a:endParaRPr lang="en-US" sz="2000" dirty="0"/>
          </a:p>
          <a:p>
            <a:endParaRPr lang="ar-IQ" dirty="0"/>
          </a:p>
        </p:txBody>
      </p:sp>
      <p:sp>
        <p:nvSpPr>
          <p:cNvPr id="4" name="Content Placeholder 3"/>
          <p:cNvSpPr>
            <a:spLocks noGrp="1"/>
          </p:cNvSpPr>
          <p:nvPr>
            <p:ph sz="half" idx="2"/>
          </p:nvPr>
        </p:nvSpPr>
        <p:spPr>
          <a:xfrm>
            <a:off x="6541477" y="1132764"/>
            <a:ext cx="5650523" cy="5725236"/>
          </a:xfrm>
        </p:spPr>
        <p:txBody>
          <a:bodyPr>
            <a:normAutofit/>
          </a:bodyPr>
          <a:lstStyle/>
          <a:p>
            <a:pPr algn="justLow"/>
            <a:r>
              <a:rPr lang="ar-IQ" sz="2000" dirty="0"/>
              <a:t> عرفت بأنها تلك الإستراتيجية التي يتمثل هدفها في أيجاد أرضية وسطى أو التخلي عن بعض اهتمامات المفاوض، والتعبير عن الالتزام باهتمامات الطرف الأخر</a:t>
            </a:r>
            <a:r>
              <a:rPr lang="ar-IQ" sz="2000" dirty="0" smtClean="0"/>
              <a:t>،</a:t>
            </a:r>
          </a:p>
          <a:p>
            <a:pPr algn="justLow"/>
            <a:r>
              <a:rPr lang="ar-IQ" sz="2000" dirty="0" smtClean="0"/>
              <a:t> </a:t>
            </a:r>
            <a:r>
              <a:rPr lang="ar-IQ" sz="2000" dirty="0"/>
              <a:t>وهذه الإستراتيجية عادة ما تكون معتدلة من حيث الإصرار وكذلك معتدلة من حيث التعاون ، وأن الذين يستخدمون هذه الإستراتيجية يمكن أن يكونوا مقيدين عندما يكون هناك وقت محدد لإتمام الصفقة ولكن هؤلاء المفاوضين يكونون على عجلة في عملية التفاوض ويقدمون التنازلات بسرعة كبيرة وبصورة غير ضرورية، أن المفاوضين متحمسين لغلق الصفقة من خلال عمل ما هو منصف وعادل لكل الأطراف المشتركين في التفاوض ، والمفاوض المتبع لهذه الإستراتيجية يكون حازماً ومتعاوناً بالوقت ذاته ولكن ليس بذلك المقدار الكبير .</a:t>
            </a:r>
          </a:p>
        </p:txBody>
      </p:sp>
    </p:spTree>
    <p:extLst>
      <p:ext uri="{BB962C8B-B14F-4D97-AF65-F5344CB8AC3E}">
        <p14:creationId xmlns:p14="http://schemas.microsoft.com/office/powerpoint/2010/main" val="412119956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1519311" y="740897"/>
            <a:ext cx="5243088" cy="5969391"/>
          </a:xfrm>
        </p:spPr>
        <p:txBody>
          <a:bodyPr>
            <a:normAutofit fontScale="92500" lnSpcReduction="10000"/>
          </a:bodyPr>
          <a:lstStyle/>
          <a:p>
            <a:r>
              <a:rPr lang="ar-IQ" dirty="0" smtClean="0"/>
              <a:t>أما </a:t>
            </a:r>
            <a:r>
              <a:rPr lang="ar-IQ" dirty="0"/>
              <a:t>قلة استخدام استراتيجيه المساومة فيؤدي إلى مجابهات غير ضرورية، وصراع متكرر الحدوث في ذات القضية</a:t>
            </a:r>
            <a:r>
              <a:rPr lang="ar-IQ" dirty="0" smtClean="0"/>
              <a:t>،</a:t>
            </a:r>
          </a:p>
          <a:p>
            <a:pPr algn="justLow"/>
            <a:r>
              <a:rPr lang="ar-IQ" dirty="0" smtClean="0"/>
              <a:t> </a:t>
            </a:r>
            <a:r>
              <a:rPr lang="ar-IQ" dirty="0"/>
              <a:t>ان قيام المفاوض على وفق هذه الاستراتيجية بحل القضايا  بسرعة وكفاءة من خلال البحث عن قسمه عادلة ومتساوية بين موقفي طرفي التفاوض، وأن الأساس في استراتيجيه المساومة الفاعلة يتمثل في ان كلا الطرفين يتصفان بالمرونة ويكونان راغبين بالوصول إلى أتفاق مرضي لقضيتهم الرئيسة </a:t>
            </a:r>
            <a:r>
              <a:rPr lang="ar-IQ" dirty="0" smtClean="0"/>
              <a:t> </a:t>
            </a:r>
            <a:endParaRPr lang="en-US" dirty="0"/>
          </a:p>
        </p:txBody>
      </p:sp>
      <p:sp>
        <p:nvSpPr>
          <p:cNvPr id="4" name="Content Placeholder 3"/>
          <p:cNvSpPr>
            <a:spLocks noGrp="1"/>
          </p:cNvSpPr>
          <p:nvPr>
            <p:ph sz="half" idx="2"/>
          </p:nvPr>
        </p:nvSpPr>
        <p:spPr>
          <a:xfrm>
            <a:off x="7190746" y="-1"/>
            <a:ext cx="5001253" cy="6710289"/>
          </a:xfrm>
        </p:spPr>
        <p:txBody>
          <a:bodyPr>
            <a:normAutofit fontScale="92500" lnSpcReduction="10000"/>
          </a:bodyPr>
          <a:lstStyle/>
          <a:p>
            <a:pPr marL="0" indent="0">
              <a:lnSpc>
                <a:spcPct val="150000"/>
              </a:lnSpc>
              <a:buNone/>
            </a:pPr>
            <a:r>
              <a:rPr lang="ar-IQ" dirty="0"/>
              <a:t> </a:t>
            </a:r>
            <a:r>
              <a:rPr lang="ar-IQ" dirty="0" smtClean="0"/>
              <a:t> </a:t>
            </a:r>
            <a:r>
              <a:rPr lang="ar-IQ" dirty="0" smtClean="0">
                <a:solidFill>
                  <a:srgbClr val="FF0000"/>
                </a:solidFill>
              </a:rPr>
              <a:t>ونبين </a:t>
            </a:r>
            <a:r>
              <a:rPr lang="ar-IQ" dirty="0">
                <a:solidFill>
                  <a:srgbClr val="FF0000"/>
                </a:solidFill>
              </a:rPr>
              <a:t>مجموعة من النقاط تعطي هذه الإستراتيجية نجاحا وفاعليه:-   </a:t>
            </a:r>
            <a:endParaRPr lang="en-US" dirty="0">
              <a:solidFill>
                <a:srgbClr val="FF0000"/>
              </a:solidFill>
            </a:endParaRPr>
          </a:p>
          <a:p>
            <a:pPr marL="0" indent="0">
              <a:lnSpc>
                <a:spcPct val="150000"/>
              </a:lnSpc>
              <a:buNone/>
            </a:pPr>
            <a:r>
              <a:rPr lang="ar-IQ" dirty="0" smtClean="0"/>
              <a:t>1- أن المساومة الحقيقة تشتمل على الأمانة والمعقولية.                                                                                    2- طرح موقف افتتاحي فيه مبالغ بهدف الحفاظ على مجال تساومي أكبر كلما أمكن ذلك.                                                 3- أن أفضل حالات عمل هذه الإستراتيجية  تكمن عندما تكون هناك درجة من الثقة بين طرفي التفاوض وتكون هناك حقائق حول الحاجات الواقعية لكلا الطرفين قد فهمت بصورة متبادلة. </a:t>
            </a:r>
          </a:p>
          <a:p>
            <a:pPr marL="0" indent="0">
              <a:buNone/>
            </a:pPr>
            <a:r>
              <a:rPr lang="ar-IQ" dirty="0" smtClean="0"/>
              <a:t>  </a:t>
            </a:r>
            <a:r>
              <a:rPr lang="ar-IQ" dirty="0">
                <a:solidFill>
                  <a:srgbClr val="FF0000"/>
                </a:solidFill>
              </a:rPr>
              <a:t>والافراط في استخدام إستراتيجية المساومة يؤدي إلى:-</a:t>
            </a:r>
            <a:endParaRPr lang="en-US" dirty="0">
              <a:solidFill>
                <a:srgbClr val="FF0000"/>
              </a:solidFill>
            </a:endParaRPr>
          </a:p>
          <a:p>
            <a:pPr lvl="0" algn="justLow"/>
            <a:r>
              <a:rPr lang="ar-IQ" dirty="0"/>
              <a:t>خسارة الأهداف بعيدة المدى، ونقص الثقة، وخلق بيئة متهكمة ينظر أليها بأنها تفتقر إلى القيم القوية.</a:t>
            </a:r>
            <a:endParaRPr lang="en-US" dirty="0"/>
          </a:p>
          <a:p>
            <a:pPr lvl="0" algn="justLow"/>
            <a:r>
              <a:rPr lang="ar-IQ" dirty="0"/>
              <a:t>تقديم المزيد من التنازلات بهدف الحفاظ على سعادة الآخرين من غير أيجاد حل لقضية التفاوض الأصلية . </a:t>
            </a:r>
            <a:endParaRPr lang="en-US" dirty="0"/>
          </a:p>
          <a:p>
            <a:pPr marL="0" indent="0">
              <a:lnSpc>
                <a:spcPct val="150000"/>
              </a:lnSpc>
              <a:buNone/>
            </a:pPr>
            <a:r>
              <a:rPr lang="ar-IQ" dirty="0" smtClean="0"/>
              <a:t>                                                                                                                                                                                                                                                                                                                                                                                                                                                                                                                                                                                                                                                                                                                                                                                                                                                                                                                                                                                                                                                                                                                                                                                                                                                                                                                                                                                                                                                                                                                                                                                                                                                                                                                                                                                                                                                                                                                                                                                                                                                                                                                                                                              </a:t>
            </a:r>
            <a:endParaRPr lang="ar-IQ" dirty="0"/>
          </a:p>
        </p:txBody>
      </p:sp>
      <p:pic>
        <p:nvPicPr>
          <p:cNvPr id="1026" name="Picture 2" descr="نتيجة بحث الصور عن ‪The bargaining strateg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3085" y="3462528"/>
            <a:ext cx="5808675" cy="32477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0732604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89212" y="1"/>
            <a:ext cx="9602788" cy="887104"/>
          </a:xfrm>
        </p:spPr>
        <p:txBody>
          <a:bodyPr>
            <a:normAutofit fontScale="90000"/>
          </a:bodyPr>
          <a:lstStyle/>
          <a:p>
            <a:pPr algn="r"/>
            <a:r>
              <a:rPr lang="ar-IQ" b="1" dirty="0" smtClean="0"/>
              <a:t>4-الإستراتيجية </a:t>
            </a:r>
            <a:r>
              <a:rPr lang="ar-IQ" b="1" dirty="0"/>
              <a:t>التوفيقية</a:t>
            </a:r>
            <a:r>
              <a:rPr lang="en-US" dirty="0"/>
              <a:t/>
            </a:r>
            <a:br>
              <a:rPr lang="en-US" dirty="0"/>
            </a:br>
            <a:endParaRPr lang="ar-IQ"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6032310" cy="1270659"/>
          </a:xfrm>
          <a:prstGeom prst="rect">
            <a:avLst/>
          </a:prstGeom>
        </p:spPr>
      </p:pic>
      <p:sp>
        <p:nvSpPr>
          <p:cNvPr id="3" name="Content Placeholder 2"/>
          <p:cNvSpPr>
            <a:spLocks noGrp="1"/>
          </p:cNvSpPr>
          <p:nvPr>
            <p:ph sz="half" idx="1"/>
          </p:nvPr>
        </p:nvSpPr>
        <p:spPr>
          <a:xfrm>
            <a:off x="245660" y="887105"/>
            <a:ext cx="5786650" cy="5970894"/>
          </a:xfrm>
        </p:spPr>
        <p:txBody>
          <a:bodyPr>
            <a:normAutofit lnSpcReduction="10000"/>
          </a:bodyPr>
          <a:lstStyle/>
          <a:p>
            <a:pPr marL="0" indent="0">
              <a:buNone/>
            </a:pPr>
            <a:r>
              <a:rPr lang="ar-IQ" dirty="0" smtClean="0"/>
              <a:t> </a:t>
            </a:r>
          </a:p>
          <a:p>
            <a:pPr marL="0" indent="0">
              <a:buNone/>
            </a:pPr>
            <a:r>
              <a:rPr lang="ar-IQ" dirty="0" smtClean="0">
                <a:solidFill>
                  <a:srgbClr val="FF0000"/>
                </a:solidFill>
              </a:rPr>
              <a:t>وفي </a:t>
            </a:r>
            <a:r>
              <a:rPr lang="ar-IQ" dirty="0">
                <a:solidFill>
                  <a:srgbClr val="FF0000"/>
                </a:solidFill>
              </a:rPr>
              <a:t>هذا المجال يمكن الاشارة الى مجموعة من النقاط  تفيد المفاوض في استخدام هذه الاستراتيجية وهي </a:t>
            </a:r>
            <a:r>
              <a:rPr lang="ar-IQ" dirty="0"/>
              <a:t>:-</a:t>
            </a:r>
            <a:endParaRPr lang="en-US" dirty="0"/>
          </a:p>
          <a:p>
            <a:pPr lvl="0">
              <a:buFont typeface="+mj-lt"/>
              <a:buAutoNum type="arabicPeriod"/>
            </a:pPr>
            <a:r>
              <a:rPr lang="ar-IQ" dirty="0"/>
              <a:t>أن لا يكون مسرعاً كثيراً في استخدام الإستراتيجية التوفيقية.</a:t>
            </a:r>
            <a:endParaRPr lang="en-US" dirty="0"/>
          </a:p>
          <a:p>
            <a:pPr lvl="0">
              <a:buFont typeface="+mj-lt"/>
              <a:buAutoNum type="arabicPeriod"/>
            </a:pPr>
            <a:r>
              <a:rPr lang="ar-IQ" dirty="0"/>
              <a:t>الامتناع عن استخدام عبارات مثل إن هذه (القضية لا تمثل اهتماما بالنسبة لي، أو عبارات كل ما تريد).</a:t>
            </a:r>
            <a:endParaRPr lang="en-US" dirty="0"/>
          </a:p>
          <a:p>
            <a:pPr lvl="0">
              <a:buFont typeface="+mj-lt"/>
              <a:buAutoNum type="arabicPeriod"/>
            </a:pPr>
            <a:r>
              <a:rPr lang="ar-IQ" dirty="0"/>
              <a:t>بهدف تحقيق الشعور الجيد لكلا الطرفين عن النتيجة فينبغي للمفاوض أن يشعر بأنه قد قام بصنع قرار استباقي ليسمح بتلبية حاجات الطرف الأخر.</a:t>
            </a:r>
            <a:endParaRPr lang="en-US" dirty="0"/>
          </a:p>
          <a:p>
            <a:pPr lvl="0">
              <a:buFont typeface="+mj-lt"/>
              <a:buAutoNum type="arabicPeriod"/>
            </a:pPr>
            <a:r>
              <a:rPr lang="ar-IQ" dirty="0"/>
              <a:t>ينبغي للطرف الأخر أن يعترف بأن المفاوض قد تخلى عن شيء ما ذي قيمة بهدف الوصول إلى اتفاق ،إذ إن مثل هكذا تصرف سيسمح بعد المفاوض متعاوناً بدلاً من كونه ضعيفاً.</a:t>
            </a:r>
            <a:endParaRPr lang="en-US" dirty="0"/>
          </a:p>
          <a:p>
            <a:pPr lvl="0">
              <a:buFont typeface="+mj-lt"/>
              <a:buAutoNum type="arabicPeriod"/>
            </a:pPr>
            <a:r>
              <a:rPr lang="ar-IQ" dirty="0"/>
              <a:t>أن على المفاوض أن يعبد الطريق  للطلب من الطرف الأخر في أن يكون مستجيباً لحاجاته  في الحالات المستقبلية.</a:t>
            </a:r>
          </a:p>
        </p:txBody>
      </p:sp>
      <p:sp>
        <p:nvSpPr>
          <p:cNvPr id="4" name="Content Placeholder 3"/>
          <p:cNvSpPr>
            <a:spLocks noGrp="1"/>
          </p:cNvSpPr>
          <p:nvPr>
            <p:ph sz="half" idx="2"/>
          </p:nvPr>
        </p:nvSpPr>
        <p:spPr>
          <a:xfrm>
            <a:off x="6032310" y="887104"/>
            <a:ext cx="5472301" cy="5970895"/>
          </a:xfrm>
        </p:spPr>
        <p:txBody>
          <a:bodyPr>
            <a:normAutofit lnSpcReduction="10000"/>
          </a:bodyPr>
          <a:lstStyle/>
          <a:p>
            <a:pPr algn="justLow"/>
            <a:r>
              <a:rPr lang="ar-IQ" dirty="0"/>
              <a:t> ولقد عرفت تلك الإستراتيجية التي يتخلى بموجبها المفاوض عن اهتماماته بهدف إشباع اهتمامات الطرف الأخر، وتتصف هذه الإستراتيجية كونها منخفضة الإصرار </a:t>
            </a:r>
            <a:r>
              <a:rPr lang="ar-IQ" dirty="0" smtClean="0"/>
              <a:t>إلا </a:t>
            </a:r>
            <a:r>
              <a:rPr lang="ar-IQ" dirty="0"/>
              <a:t>أنها مرتفعة التعاون ويتجلى </a:t>
            </a:r>
            <a:r>
              <a:rPr lang="ar-IQ"/>
              <a:t>هدفها </a:t>
            </a:r>
            <a:r>
              <a:rPr lang="ar-IQ" smtClean="0"/>
              <a:t>بالتنازل. </a:t>
            </a:r>
            <a:endParaRPr lang="ar-IQ" dirty="0" smtClean="0"/>
          </a:p>
          <a:p>
            <a:pPr marL="0" indent="0">
              <a:buNone/>
            </a:pPr>
            <a:r>
              <a:rPr lang="ar-IQ" dirty="0">
                <a:solidFill>
                  <a:srgbClr val="FF0000"/>
                </a:solidFill>
              </a:rPr>
              <a:t> </a:t>
            </a:r>
            <a:r>
              <a:rPr lang="ar-IQ" dirty="0" smtClean="0">
                <a:solidFill>
                  <a:srgbClr val="FF0000"/>
                </a:solidFill>
              </a:rPr>
              <a:t> حالات </a:t>
            </a:r>
            <a:r>
              <a:rPr lang="ar-IQ" dirty="0">
                <a:solidFill>
                  <a:srgbClr val="FF0000"/>
                </a:solidFill>
              </a:rPr>
              <a:t>استخدام الإستراتيجية التوفيقية </a:t>
            </a:r>
            <a:r>
              <a:rPr lang="en-US" dirty="0">
                <a:solidFill>
                  <a:srgbClr val="FF0000"/>
                </a:solidFill>
              </a:rPr>
              <a:t>  :</a:t>
            </a:r>
          </a:p>
          <a:p>
            <a:pPr lvl="0">
              <a:buFont typeface="+mj-lt"/>
              <a:buAutoNum type="arabicPeriod"/>
            </a:pPr>
            <a:r>
              <a:rPr lang="ar-IQ" dirty="0">
                <a:solidFill>
                  <a:schemeClr val="tx1"/>
                </a:solidFill>
              </a:rPr>
              <a:t>عندما يدرك المفاوض أنه على خطأ أو انه أقل تجربه أو معرفة.</a:t>
            </a:r>
            <a:endParaRPr lang="en-US" dirty="0">
              <a:solidFill>
                <a:schemeClr val="tx1"/>
              </a:solidFill>
            </a:endParaRPr>
          </a:p>
          <a:p>
            <a:pPr lvl="0">
              <a:buFont typeface="+mj-lt"/>
              <a:buAutoNum type="arabicPeriod"/>
            </a:pPr>
            <a:r>
              <a:rPr lang="ar-IQ" dirty="0">
                <a:solidFill>
                  <a:schemeClr val="tx1"/>
                </a:solidFill>
              </a:rPr>
              <a:t>عندما تكون القضية المطلوب التفاوض بشأنها ذات أهمية أكبر بالنسبة للطرف الأخر والسعي إلى إشباع حاجات الطرف الأخر بحسن نية والحفاظ على علاقات تعاونية.</a:t>
            </a:r>
            <a:endParaRPr lang="en-US" dirty="0">
              <a:solidFill>
                <a:schemeClr val="tx1"/>
              </a:solidFill>
            </a:endParaRPr>
          </a:p>
          <a:p>
            <a:pPr lvl="0">
              <a:buFont typeface="+mj-lt"/>
              <a:buAutoNum type="arabicPeriod"/>
            </a:pPr>
            <a:r>
              <a:rPr lang="ar-IQ" dirty="0">
                <a:solidFill>
                  <a:schemeClr val="tx1"/>
                </a:solidFill>
              </a:rPr>
              <a:t>بناء ارصده اجتماعية لقضايا لاحقة ذات أهمية بالنسبة للمفاوض.</a:t>
            </a:r>
            <a:endParaRPr lang="en-US" dirty="0">
              <a:solidFill>
                <a:schemeClr val="tx1"/>
              </a:solidFill>
            </a:endParaRPr>
          </a:p>
          <a:p>
            <a:pPr lvl="0">
              <a:buFont typeface="+mj-lt"/>
              <a:buAutoNum type="arabicPeriod"/>
            </a:pPr>
            <a:r>
              <a:rPr lang="ar-IQ" dirty="0">
                <a:solidFill>
                  <a:schemeClr val="tx1"/>
                </a:solidFill>
              </a:rPr>
              <a:t>عندما تكون المنافسة المستمرة تؤدي فقط إلى تدمير قضية المفاوض.</a:t>
            </a:r>
            <a:endParaRPr lang="en-US" dirty="0">
              <a:solidFill>
                <a:schemeClr val="tx1"/>
              </a:solidFill>
            </a:endParaRPr>
          </a:p>
          <a:p>
            <a:pPr lvl="0">
              <a:buFont typeface="+mj-lt"/>
              <a:buAutoNum type="arabicPeriod"/>
            </a:pPr>
            <a:r>
              <a:rPr lang="ar-IQ" dirty="0">
                <a:solidFill>
                  <a:schemeClr val="tx1"/>
                </a:solidFill>
              </a:rPr>
              <a:t>عندما يكون الإبقاء على الانسجام وتجنب النزاعات مهماً بصورة خاصة.</a:t>
            </a:r>
            <a:endParaRPr lang="en-US" dirty="0">
              <a:solidFill>
                <a:schemeClr val="tx1"/>
              </a:solidFill>
            </a:endParaRPr>
          </a:p>
          <a:p>
            <a:pPr>
              <a:buFont typeface="+mj-lt"/>
              <a:buAutoNum type="arabicPeriod"/>
            </a:pPr>
            <a:r>
              <a:rPr lang="ar-IQ" dirty="0" smtClean="0">
                <a:solidFill>
                  <a:schemeClr val="tx1"/>
                </a:solidFill>
              </a:rPr>
              <a:t>يساعد </a:t>
            </a:r>
            <a:r>
              <a:rPr lang="ar-IQ" dirty="0">
                <a:solidFill>
                  <a:schemeClr val="tx1"/>
                </a:solidFill>
              </a:rPr>
              <a:t>المفاوض في التطوير الإداري للمرؤوسين من خلال السماح لهم بممارسة التعلم من أخطائهم الخاصة.</a:t>
            </a:r>
          </a:p>
        </p:txBody>
      </p:sp>
    </p:spTree>
    <p:extLst>
      <p:ext uri="{BB962C8B-B14F-4D97-AF65-F5344CB8AC3E}">
        <p14:creationId xmlns:p14="http://schemas.microsoft.com/office/powerpoint/2010/main" val="70182443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a:r>
              <a:rPr lang="ar-IQ" dirty="0">
                <a:solidFill>
                  <a:srgbClr val="FF0000"/>
                </a:solidFill>
              </a:rPr>
              <a:t>أ</a:t>
            </a:r>
            <a:r>
              <a:rPr lang="ar-IQ" dirty="0" smtClean="0">
                <a:solidFill>
                  <a:srgbClr val="FF0000"/>
                </a:solidFill>
              </a:rPr>
              <a:t>ن </a:t>
            </a:r>
            <a:r>
              <a:rPr lang="ar-IQ" dirty="0">
                <a:solidFill>
                  <a:srgbClr val="FF0000"/>
                </a:solidFill>
              </a:rPr>
              <a:t>الإفراط في استخدام الاستراتيجية </a:t>
            </a:r>
            <a:r>
              <a:rPr lang="ar-IQ" dirty="0" smtClean="0">
                <a:solidFill>
                  <a:srgbClr val="FF0000"/>
                </a:solidFill>
              </a:rPr>
              <a:t>التوفيقية </a:t>
            </a:r>
            <a:r>
              <a:rPr lang="ar-IQ" dirty="0">
                <a:solidFill>
                  <a:srgbClr val="FF0000"/>
                </a:solidFill>
              </a:rPr>
              <a:t>يؤدي الى الاتي:-</a:t>
            </a:r>
            <a:r>
              <a:rPr lang="en-US" dirty="0"/>
              <a:t/>
            </a:r>
            <a:br>
              <a:rPr lang="en-US" dirty="0"/>
            </a:br>
            <a:endParaRPr lang="ar-IQ" dirty="0"/>
          </a:p>
        </p:txBody>
      </p:sp>
      <p:sp>
        <p:nvSpPr>
          <p:cNvPr id="3" name="Content Placeholder 2"/>
          <p:cNvSpPr>
            <a:spLocks noGrp="1"/>
          </p:cNvSpPr>
          <p:nvPr>
            <p:ph sz="half" idx="1"/>
          </p:nvPr>
        </p:nvSpPr>
        <p:spPr>
          <a:xfrm>
            <a:off x="2060812" y="2133600"/>
            <a:ext cx="9580728" cy="4724400"/>
          </a:xfrm>
        </p:spPr>
        <p:txBody>
          <a:bodyPr>
            <a:noAutofit/>
          </a:bodyPr>
          <a:lstStyle/>
          <a:p>
            <a:pPr lvl="0"/>
            <a:r>
              <a:rPr lang="ar-IQ" sz="2400" dirty="0" smtClean="0">
                <a:solidFill>
                  <a:schemeClr val="tx1"/>
                </a:solidFill>
              </a:rPr>
              <a:t>أن </a:t>
            </a:r>
            <a:r>
              <a:rPr lang="ar-IQ" sz="2400" dirty="0">
                <a:solidFill>
                  <a:schemeClr val="tx1"/>
                </a:solidFill>
              </a:rPr>
              <a:t>الاستخدام المفرط لهذه الإستراتيجية ينتج عنه أفكار تلقى القليل من الاهتمام، والتأثير المقيد مقيد، وفقدان الإسهام والفوضوية.</a:t>
            </a:r>
            <a:endParaRPr lang="en-US" sz="2400" dirty="0">
              <a:solidFill>
                <a:schemeClr val="tx1"/>
              </a:solidFill>
            </a:endParaRPr>
          </a:p>
          <a:p>
            <a:pPr lvl="0"/>
            <a:r>
              <a:rPr lang="ar-IQ" sz="2400" dirty="0">
                <a:solidFill>
                  <a:schemeClr val="tx1"/>
                </a:solidFill>
              </a:rPr>
              <a:t>أن المفاوضين المفرطين في استخدام الإستراتيجية التوفيقية يظهرون عجزاً في القدرة على التغيير وعادة ًما يبينون القلق بشأن حالات عدم التأكد المستقبلية.</a:t>
            </a:r>
            <a:endParaRPr lang="en-US" sz="2400" dirty="0">
              <a:solidFill>
                <a:schemeClr val="tx1"/>
              </a:solidFill>
            </a:endParaRPr>
          </a:p>
          <a:p>
            <a:pPr lvl="0"/>
            <a:r>
              <a:rPr lang="ar-IQ" sz="2400" dirty="0">
                <a:solidFill>
                  <a:schemeClr val="tx1"/>
                </a:solidFill>
              </a:rPr>
              <a:t> أما قله استخدام هذه الإستراتيجية فيمكن أن ينتج عنها نقصاً في الوئام، وقله المعنويات، وعدم القدرة على تقديم التنازلات.</a:t>
            </a:r>
            <a:endParaRPr lang="en-US" sz="2400" dirty="0">
              <a:solidFill>
                <a:schemeClr val="tx1"/>
              </a:solidFill>
            </a:endParaRPr>
          </a:p>
          <a:p>
            <a:pPr lvl="0"/>
            <a:r>
              <a:rPr lang="ar-IQ" sz="2400" dirty="0">
                <a:solidFill>
                  <a:schemeClr val="tx1"/>
                </a:solidFill>
              </a:rPr>
              <a:t>وعند قلة استخدام هذه الإستراتيجية فأن المفاوض ربما يظهر لامبالاة كطريقة لعدم مواجهه الغضب أو الألم ويسعى إلى طرح عبارات تخفي في طياتها أسئلة مبطنه وذات معاني مزدوجة .</a:t>
            </a:r>
          </a:p>
        </p:txBody>
      </p:sp>
    </p:spTree>
    <p:extLst>
      <p:ext uri="{BB962C8B-B14F-4D97-AF65-F5344CB8AC3E}">
        <p14:creationId xmlns:p14="http://schemas.microsoft.com/office/powerpoint/2010/main" val="408780862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4" y="0"/>
            <a:ext cx="8911687" cy="1905000"/>
          </a:xfrm>
        </p:spPr>
        <p:txBody>
          <a:bodyPr/>
          <a:lstStyle/>
          <a:p>
            <a:pPr algn="r"/>
            <a:r>
              <a:rPr lang="ar-IQ" b="1" dirty="0" smtClean="0"/>
              <a:t>5- استراتيجيه </a:t>
            </a:r>
            <a:r>
              <a:rPr lang="ar-IQ" b="1" dirty="0"/>
              <a:t>التجنب</a:t>
            </a:r>
            <a:r>
              <a:rPr lang="en-US" dirty="0"/>
              <a:t/>
            </a:r>
            <a:br>
              <a:rPr lang="en-US" dirty="0"/>
            </a:br>
            <a:endParaRPr lang="ar-IQ" dirty="0"/>
          </a:p>
        </p:txBody>
      </p:sp>
      <p:sp>
        <p:nvSpPr>
          <p:cNvPr id="3" name="Content Placeholder 2"/>
          <p:cNvSpPr>
            <a:spLocks noGrp="1"/>
          </p:cNvSpPr>
          <p:nvPr>
            <p:ph sz="half" idx="1"/>
          </p:nvPr>
        </p:nvSpPr>
        <p:spPr>
          <a:xfrm>
            <a:off x="504967" y="900752"/>
            <a:ext cx="6685779" cy="5957248"/>
          </a:xfrm>
        </p:spPr>
        <p:txBody>
          <a:bodyPr>
            <a:noAutofit/>
          </a:bodyPr>
          <a:lstStyle/>
          <a:p>
            <a:pPr marL="0" indent="0">
              <a:buNone/>
            </a:pPr>
            <a:r>
              <a:rPr lang="ar-IQ" sz="2000" dirty="0" smtClean="0"/>
              <a:t>      </a:t>
            </a:r>
            <a:r>
              <a:rPr lang="ar-IQ" sz="2000" dirty="0">
                <a:solidFill>
                  <a:srgbClr val="FF0000"/>
                </a:solidFill>
              </a:rPr>
              <a:t>وفي استخدامات إستراتيجية التجنب يذكر لآتي:-</a:t>
            </a:r>
            <a:endParaRPr lang="en-US" sz="2000" dirty="0">
              <a:solidFill>
                <a:srgbClr val="FF0000"/>
              </a:solidFill>
            </a:endParaRPr>
          </a:p>
          <a:p>
            <a:pPr lvl="0"/>
            <a:r>
              <a:rPr lang="ar-IQ" sz="2000" dirty="0"/>
              <a:t>عندما تكون القضية بديهية وذات أهمية عابرة، أو عندما تضغط القضايا الأكثر أهمية.</a:t>
            </a:r>
            <a:endParaRPr lang="en-US" sz="2000" dirty="0"/>
          </a:p>
          <a:p>
            <a:pPr lvl="0"/>
            <a:r>
              <a:rPr lang="ar-IQ" sz="2000" dirty="0"/>
              <a:t>عندما يدرك المفاوض بأن ليس هناك فرصة لإشباع اهتماماته.</a:t>
            </a:r>
            <a:endParaRPr lang="en-US" sz="2000" dirty="0"/>
          </a:p>
          <a:p>
            <a:pPr lvl="0"/>
            <a:r>
              <a:rPr lang="ar-IQ" sz="2000" dirty="0"/>
              <a:t>عندما يكون هناك ضرر محتمل لمواجهه المفاوضات أكثر وزناً من الفوائد الناتجة عن حل القضية.</a:t>
            </a:r>
            <a:endParaRPr lang="en-US" sz="2000" dirty="0"/>
          </a:p>
          <a:p>
            <a:pPr lvl="0"/>
            <a:r>
              <a:rPr lang="ar-IQ" sz="2000" dirty="0"/>
              <a:t>لتسمح للآخرين في أن يهدؤوا من روعهم بهدف تقليل التوترات ولإعادة الركون إلى وجهه النظر والهدوء.</a:t>
            </a:r>
            <a:endParaRPr lang="en-US" sz="2000" dirty="0"/>
          </a:p>
          <a:p>
            <a:pPr lvl="0"/>
            <a:r>
              <a:rPr lang="ar-IQ" sz="2000" dirty="0"/>
              <a:t>عندما تكون عملية جمع معلومات أكثر ذات وزن أكبر من المحاسن الناتجة عن قرار فوري.</a:t>
            </a:r>
            <a:endParaRPr lang="en-US" sz="2000" dirty="0"/>
          </a:p>
          <a:p>
            <a:pPr lvl="0"/>
            <a:r>
              <a:rPr lang="ar-IQ" sz="2000" dirty="0"/>
              <a:t>عندما يستطيع الآخرون حل القضية بفاعلية أكبر.</a:t>
            </a:r>
            <a:endParaRPr lang="en-US" sz="2000" dirty="0"/>
          </a:p>
          <a:p>
            <a:pPr lvl="0"/>
            <a:r>
              <a:rPr lang="ar-IQ" sz="2000" dirty="0"/>
              <a:t>عندما تبدو القضية معارضه لقضية أخرى أساسية.  </a:t>
            </a:r>
          </a:p>
          <a:p>
            <a:pPr marL="0" indent="0">
              <a:buNone/>
            </a:pPr>
            <a:endParaRPr lang="ar-IQ" sz="1600" dirty="0"/>
          </a:p>
        </p:txBody>
      </p:sp>
      <p:sp>
        <p:nvSpPr>
          <p:cNvPr id="4" name="Content Placeholder 3"/>
          <p:cNvSpPr>
            <a:spLocks noGrp="1"/>
          </p:cNvSpPr>
          <p:nvPr>
            <p:ph sz="half" idx="2"/>
          </p:nvPr>
        </p:nvSpPr>
        <p:spPr>
          <a:xfrm>
            <a:off x="7190746" y="900752"/>
            <a:ext cx="5001253" cy="5957248"/>
          </a:xfrm>
        </p:spPr>
        <p:txBody>
          <a:bodyPr>
            <a:noAutofit/>
          </a:bodyPr>
          <a:lstStyle/>
          <a:p>
            <a:pPr marL="0" indent="0" algn="justLow">
              <a:buNone/>
            </a:pPr>
            <a:r>
              <a:rPr lang="ar-IQ" sz="2000" dirty="0"/>
              <a:t> </a:t>
            </a:r>
            <a:r>
              <a:rPr lang="ar-IQ" sz="2000" dirty="0" smtClean="0"/>
              <a:t>   أن </a:t>
            </a:r>
            <a:r>
              <a:rPr lang="ar-IQ" sz="2000" dirty="0"/>
              <a:t>استراتيجيه التجنب  تستخدم عندما تكون عملية التفاوض لا ترضي اهتمامات المفاوض أو اهتمامات الطرف الأخر، وهذه الإستراتيجية هي منخفضة من حيث الحسم والتعاون ويتمثل هدفها بالتأخير ،</a:t>
            </a:r>
            <a:r>
              <a:rPr lang="ar-IQ" sz="2000" dirty="0" smtClean="0"/>
              <a:t> </a:t>
            </a:r>
            <a:r>
              <a:rPr lang="ar-IQ" sz="2000" dirty="0"/>
              <a:t>وعرفت بأنها تلك الإستراتيجية التي تعمل على الانسحاب أو التأجيل أو عدم الاكتراث أو البعد </a:t>
            </a:r>
            <a:r>
              <a:rPr lang="ar-IQ" sz="2000" dirty="0" smtClean="0"/>
              <a:t>المادي ( </a:t>
            </a:r>
            <a:r>
              <a:rPr lang="ar-IQ" sz="2000" dirty="0"/>
              <a:t>الهروب) . </a:t>
            </a:r>
            <a:endParaRPr lang="ar-IQ" sz="2000" dirty="0" smtClean="0"/>
          </a:p>
        </p:txBody>
      </p:sp>
    </p:spTree>
    <p:extLst>
      <p:ext uri="{BB962C8B-B14F-4D97-AF65-F5344CB8AC3E}">
        <p14:creationId xmlns:p14="http://schemas.microsoft.com/office/powerpoint/2010/main" val="144380536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8131" y="0"/>
            <a:ext cx="12013870" cy="855023"/>
          </a:xfrm>
        </p:spPr>
        <p:txBody>
          <a:bodyPr>
            <a:noAutofit/>
          </a:bodyPr>
          <a:lstStyle/>
          <a:p>
            <a:pPr algn="r"/>
            <a:r>
              <a:rPr lang="ar-IQ" sz="2400" dirty="0">
                <a:solidFill>
                  <a:srgbClr val="FF0000"/>
                </a:solidFill>
              </a:rPr>
              <a:t>أن الإفراط في استخدام استراتيجيه التجنب يمكن أن ينتج عنه:-</a:t>
            </a:r>
            <a:r>
              <a:rPr lang="en-US" sz="2400" dirty="0">
                <a:solidFill>
                  <a:srgbClr val="FF0000"/>
                </a:solidFill>
              </a:rPr>
              <a:t/>
            </a:r>
            <a:br>
              <a:rPr lang="en-US" sz="2400" dirty="0">
                <a:solidFill>
                  <a:srgbClr val="FF0000"/>
                </a:solidFill>
              </a:rPr>
            </a:br>
            <a:endParaRPr lang="ar-IQ" sz="2400" dirty="0">
              <a:solidFill>
                <a:srgbClr val="FF0000"/>
              </a:solidFill>
            </a:endParaRPr>
          </a:p>
        </p:txBody>
      </p:sp>
      <p:sp>
        <p:nvSpPr>
          <p:cNvPr id="3" name="Subtitle 2"/>
          <p:cNvSpPr>
            <a:spLocks noGrp="1"/>
          </p:cNvSpPr>
          <p:nvPr>
            <p:ph type="subTitle" idx="1"/>
          </p:nvPr>
        </p:nvSpPr>
        <p:spPr>
          <a:xfrm>
            <a:off x="178131" y="855023"/>
            <a:ext cx="12013870" cy="6002977"/>
          </a:xfrm>
        </p:spPr>
        <p:txBody>
          <a:bodyPr>
            <a:normAutofit/>
          </a:bodyPr>
          <a:lstStyle/>
          <a:p>
            <a:pPr marL="285750" lvl="0" indent="-285750" algn="r">
              <a:buFont typeface="Arial" panose="020B0604020202020204" pitchFamily="34" charset="0"/>
              <a:buChar char="•"/>
            </a:pPr>
            <a:endParaRPr lang="ar-IQ" dirty="0" smtClean="0">
              <a:solidFill>
                <a:schemeClr val="tx1"/>
              </a:solidFill>
            </a:endParaRPr>
          </a:p>
          <a:p>
            <a:pPr marL="285750" lvl="0" indent="-285750" algn="r">
              <a:buFont typeface="Arial" panose="020B0604020202020204" pitchFamily="34" charset="0"/>
              <a:buChar char="•"/>
            </a:pPr>
            <a:r>
              <a:rPr lang="ar-IQ" dirty="0" smtClean="0">
                <a:solidFill>
                  <a:schemeClr val="tx1"/>
                </a:solidFill>
              </a:rPr>
              <a:t>مستوى </a:t>
            </a:r>
            <a:r>
              <a:rPr lang="ar-IQ" dirty="0">
                <a:solidFill>
                  <a:schemeClr val="tx1"/>
                </a:solidFill>
              </a:rPr>
              <a:t>واطئ من المدخلات وعملية صنع القرار تتصف بالتقصير كما أن ذلك يسمح بالقضايا في أن تفسد، كما أن ذلك يمكن أن يقطع الاتصالات ما بين أطراف التفاوض.</a:t>
            </a:r>
            <a:endParaRPr lang="en-US" dirty="0">
              <a:solidFill>
                <a:schemeClr val="tx1"/>
              </a:solidFill>
            </a:endParaRPr>
          </a:p>
          <a:p>
            <a:pPr marL="285750" lvl="0" indent="-285750" algn="r">
              <a:buFont typeface="Arial" panose="020B0604020202020204" pitchFamily="34" charset="0"/>
              <a:buChar char="•"/>
            </a:pPr>
            <a:r>
              <a:rPr lang="ar-IQ" dirty="0">
                <a:solidFill>
                  <a:schemeClr val="tx1"/>
                </a:solidFill>
              </a:rPr>
              <a:t>أن الإفراط في استخدام إستراتيجية التجنب يجعل من تكون عملية العصف الذهبي منتجة كما يمكن أن يعيق فريق التفاوض من التحرك والتصرف بشكل سليم .</a:t>
            </a:r>
            <a:endParaRPr lang="en-US" dirty="0">
              <a:solidFill>
                <a:schemeClr val="tx1"/>
              </a:solidFill>
            </a:endParaRPr>
          </a:p>
          <a:p>
            <a:pPr marL="285750" lvl="0" indent="-285750" algn="r">
              <a:buFont typeface="Arial" panose="020B0604020202020204" pitchFamily="34" charset="0"/>
              <a:buChar char="•"/>
            </a:pPr>
            <a:r>
              <a:rPr lang="ar-IQ" dirty="0">
                <a:solidFill>
                  <a:schemeClr val="tx1"/>
                </a:solidFill>
              </a:rPr>
              <a:t>أن الأشخاص الذين يفرطون في استخدام هذه الإستراتيجية يشعرون بأنهم غير قادرين على التحدث بصراحة من غير خوف من العواقب.</a:t>
            </a:r>
            <a:endParaRPr lang="en-US" dirty="0">
              <a:solidFill>
                <a:schemeClr val="tx1"/>
              </a:solidFill>
            </a:endParaRPr>
          </a:p>
          <a:p>
            <a:pPr marL="285750" lvl="0" indent="-285750" algn="r">
              <a:buFont typeface="Arial" panose="020B0604020202020204" pitchFamily="34" charset="0"/>
              <a:buChar char="•"/>
            </a:pPr>
            <a:r>
              <a:rPr lang="ar-IQ" dirty="0">
                <a:solidFill>
                  <a:schemeClr val="tx1"/>
                </a:solidFill>
              </a:rPr>
              <a:t>أن كثرة استخدام هذه الإستراتيجية يمكن أن تكون نتيجة لتجارب الطفولة أو حوادث العمل السابقة والتجارب السلبية الناتجة عن مفاوضات سابقة.</a:t>
            </a:r>
            <a:endParaRPr lang="en-US" dirty="0">
              <a:solidFill>
                <a:schemeClr val="tx1"/>
              </a:solidFill>
            </a:endParaRPr>
          </a:p>
          <a:p>
            <a:pPr marL="285750" lvl="0" indent="-285750" algn="r">
              <a:buFont typeface="Arial" panose="020B0604020202020204" pitchFamily="34" charset="0"/>
              <a:buChar char="•"/>
            </a:pPr>
            <a:r>
              <a:rPr lang="ar-IQ" dirty="0">
                <a:solidFill>
                  <a:schemeClr val="tx1"/>
                </a:solidFill>
              </a:rPr>
              <a:t>أن السلوكيات المرتبطة بالاستخدام المفرط لإستراتيجية التجنب تشتمل على السكوت والتهجم والكذب عندما يسأل المفاوض عندما في حالة وجود شيء ما خطاء أو غير واضح </a:t>
            </a:r>
            <a:r>
              <a:rPr lang="ar-IQ" dirty="0" smtClean="0">
                <a:solidFill>
                  <a:schemeClr val="tx1"/>
                </a:solidFill>
              </a:rPr>
              <a:t>.</a:t>
            </a:r>
          </a:p>
          <a:p>
            <a:pPr lvl="0" algn="r"/>
            <a:endParaRPr lang="en-US" dirty="0">
              <a:solidFill>
                <a:schemeClr val="tx1"/>
              </a:solidFill>
            </a:endParaRPr>
          </a:p>
          <a:p>
            <a:pPr algn="r"/>
            <a:r>
              <a:rPr lang="ar-IQ" dirty="0">
                <a:solidFill>
                  <a:schemeClr val="tx1"/>
                </a:solidFill>
              </a:rPr>
              <a:t>    </a:t>
            </a:r>
            <a:r>
              <a:rPr lang="ar-IQ" dirty="0" smtClean="0">
                <a:solidFill>
                  <a:schemeClr val="tx1"/>
                </a:solidFill>
              </a:rPr>
              <a:t>-  </a:t>
            </a:r>
            <a:r>
              <a:rPr lang="ar-IQ" dirty="0">
                <a:solidFill>
                  <a:schemeClr val="tx1"/>
                </a:solidFill>
              </a:rPr>
              <a:t>أما قله استخدام استراتيجيه التجنب فينتج عنه عدائية وشعور بالألم وعندما تستخدم هذه الإستراتيجية بصورة منخفضة فأن أعضاء الفريق ربما يتجاهلون بأن هناك مشكلة ويسمحون للأحاسيس المؤلمة من منع الاتصالات.</a:t>
            </a:r>
          </a:p>
          <a:p>
            <a:pPr algn="r"/>
            <a:endParaRPr lang="ar-IQ" dirty="0">
              <a:solidFill>
                <a:schemeClr val="tx1"/>
              </a:solidFill>
            </a:endParaRPr>
          </a:p>
        </p:txBody>
      </p:sp>
    </p:spTree>
    <p:extLst>
      <p:ext uri="{BB962C8B-B14F-4D97-AF65-F5344CB8AC3E}">
        <p14:creationId xmlns:p14="http://schemas.microsoft.com/office/powerpoint/2010/main" val="961057964"/>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ar-IQ" dirty="0" smtClean="0"/>
              <a:t> تاسعاً : نتائج التفاوض</a:t>
            </a:r>
            <a:endParaRPr lang="ar-IQ" dirty="0"/>
          </a:p>
        </p:txBody>
      </p:sp>
      <p:sp>
        <p:nvSpPr>
          <p:cNvPr id="4" name="Content Placeholder 3"/>
          <p:cNvSpPr>
            <a:spLocks noGrp="1"/>
          </p:cNvSpPr>
          <p:nvPr>
            <p:ph sz="half" idx="2"/>
          </p:nvPr>
        </p:nvSpPr>
        <p:spPr/>
        <p:txBody>
          <a:bodyPr>
            <a:normAutofit/>
          </a:bodyPr>
          <a:lstStyle/>
          <a:p>
            <a:r>
              <a:rPr lang="ar-IQ" sz="2400" b="1" dirty="0"/>
              <a:t>أولاً:-  الأهـــــــــداف المتحققة </a:t>
            </a:r>
            <a:endParaRPr lang="ar-IQ" sz="2400" b="1" dirty="0" smtClean="0"/>
          </a:p>
          <a:p>
            <a:r>
              <a:rPr lang="ar-IQ" sz="2400" b="1" dirty="0"/>
              <a:t>ثانياً: العـــــــلاقـــــــــات</a:t>
            </a:r>
            <a:endParaRPr lang="en-US" sz="2400" b="1" dirty="0"/>
          </a:p>
          <a:p>
            <a:r>
              <a:rPr lang="ar-IQ" sz="2400" b="1" dirty="0"/>
              <a:t>ثالثا: </a:t>
            </a:r>
            <a:r>
              <a:rPr lang="ar-IQ" sz="2400" b="1" dirty="0" smtClean="0"/>
              <a:t>التعــــــــــــاون</a:t>
            </a:r>
          </a:p>
          <a:p>
            <a:r>
              <a:rPr lang="ar-IQ" sz="2400" b="1" dirty="0"/>
              <a:t> رابعاً :المنـــــــافــــــــــع</a:t>
            </a:r>
            <a:endParaRPr lang="en-US" sz="2400" b="1" dirty="0"/>
          </a:p>
          <a:p>
            <a:r>
              <a:rPr lang="ar-IQ" sz="2400" b="1" dirty="0"/>
              <a:t>خامسا : الـــــــــــرضـــــــا</a:t>
            </a:r>
          </a:p>
        </p:txBody>
      </p:sp>
      <p:sp>
        <p:nvSpPr>
          <p:cNvPr id="5" name="Content Placeholder 4"/>
          <p:cNvSpPr>
            <a:spLocks noGrp="1"/>
          </p:cNvSpPr>
          <p:nvPr>
            <p:ph sz="half" idx="1"/>
          </p:nvPr>
        </p:nvSpPr>
        <p:spPr>
          <a:xfrm>
            <a:off x="802105" y="465221"/>
            <a:ext cx="6100971" cy="5446001"/>
          </a:xfrm>
        </p:spPr>
        <p:txBody>
          <a:bodyPr>
            <a:normAutofit/>
          </a:bodyPr>
          <a:lstStyle/>
          <a:p>
            <a:r>
              <a:rPr lang="ar-IQ" dirty="0" smtClean="0"/>
              <a:t> نتيجة </a:t>
            </a:r>
            <a:r>
              <a:rPr lang="ar-IQ" dirty="0"/>
              <a:t>التفاوض السلبية </a:t>
            </a:r>
          </a:p>
          <a:p>
            <a:r>
              <a:rPr lang="ar-IQ" dirty="0"/>
              <a:t>   </a:t>
            </a:r>
            <a:r>
              <a:rPr lang="ar-IQ" dirty="0" smtClean="0"/>
              <a:t>فرض </a:t>
            </a:r>
            <a:r>
              <a:rPr lang="ar-IQ" dirty="0"/>
              <a:t>الحل  </a:t>
            </a:r>
            <a:r>
              <a:rPr lang="ar-IQ" dirty="0" smtClean="0"/>
              <a:t>: احد الاطراف يمتلك قوة في فرض الحل</a:t>
            </a:r>
            <a:endParaRPr lang="ar-IQ" dirty="0"/>
          </a:p>
          <a:p>
            <a:r>
              <a:rPr lang="ar-IQ" dirty="0" smtClean="0"/>
              <a:t>الاستسلام </a:t>
            </a:r>
            <a:r>
              <a:rPr lang="en-US" dirty="0" smtClean="0"/>
              <a:t> :- </a:t>
            </a:r>
            <a:r>
              <a:rPr lang="ar-IQ" dirty="0" smtClean="0"/>
              <a:t>يحدث الاستسلام عندما يقتنع احد الطرفين بان إصراره في الحصول على ما يريد يكلفه خسارة اكبر</a:t>
            </a:r>
            <a:endParaRPr lang="ar-IQ" dirty="0"/>
          </a:p>
          <a:p>
            <a:r>
              <a:rPr lang="ar-IQ" dirty="0" smtClean="0"/>
              <a:t>الحل </a:t>
            </a:r>
            <a:r>
              <a:rPr lang="ar-IQ" dirty="0"/>
              <a:t>الوسط </a:t>
            </a:r>
            <a:r>
              <a:rPr lang="en-US" dirty="0"/>
              <a:t> </a:t>
            </a:r>
            <a:r>
              <a:rPr lang="en-US" dirty="0" smtClean="0"/>
              <a:t>:- </a:t>
            </a:r>
            <a:r>
              <a:rPr lang="ar-IQ" dirty="0" smtClean="0"/>
              <a:t>تعني نتيجة الحل الوسط، تنازل كل من المفاوض والخصم عن بعض أهدافه الصغرى وربما بعض أهدافه الكبرى </a:t>
            </a:r>
          </a:p>
          <a:p>
            <a:r>
              <a:rPr lang="ar-IQ" dirty="0" smtClean="0"/>
              <a:t>التصحيح </a:t>
            </a:r>
            <a:r>
              <a:rPr lang="en-US" dirty="0" smtClean="0"/>
              <a:t>  :- </a:t>
            </a:r>
            <a:r>
              <a:rPr lang="ar-IQ" dirty="0" smtClean="0"/>
              <a:t>يحدث التصحيح عندما يستخدم احد الطرفين بيانات خاطئة أو ليست ذات مصداقية كأساس لتدعيم موقفه.  </a:t>
            </a:r>
          </a:p>
          <a:p>
            <a:r>
              <a:rPr lang="ar-IQ" dirty="0" smtClean="0"/>
              <a:t>المأزق :- ينشأ المأزق عندما يأبى كلا الطرفين الاستمرار في الاتجاه نحو التسوية، أو عندما يتخذ كلاهما موقفا دفاعيا .</a:t>
            </a:r>
          </a:p>
          <a:p>
            <a:r>
              <a:rPr lang="ar-IQ" dirty="0" smtClean="0"/>
              <a:t>د- </a:t>
            </a:r>
            <a:r>
              <a:rPr lang="ar-IQ" dirty="0"/>
              <a:t>الفشل :- هو عدم التوصل الى نتائج ناجحة ويمكن التعبير عن أشكال الفشل في العملية </a:t>
            </a:r>
          </a:p>
        </p:txBody>
      </p:sp>
    </p:spTree>
    <p:extLst>
      <p:ext uri="{BB962C8B-B14F-4D97-AF65-F5344CB8AC3E}">
        <p14:creationId xmlns:p14="http://schemas.microsoft.com/office/powerpoint/2010/main" val="63708893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نتيجة بحث الصور عن شكرا لحسن الاصغاء"/>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0629" y="95004"/>
            <a:ext cx="12061372" cy="6762996"/>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ctrTitle"/>
          </p:nvPr>
        </p:nvSpPr>
        <p:spPr>
          <a:xfrm>
            <a:off x="1" y="95004"/>
            <a:ext cx="12192000" cy="6762996"/>
          </a:xfrm>
        </p:spPr>
        <p:txBody>
          <a:bodyPr/>
          <a:lstStyle/>
          <a:p>
            <a:endParaRPr lang="ar-IQ" dirty="0"/>
          </a:p>
        </p:txBody>
      </p:sp>
    </p:spTree>
    <p:extLst>
      <p:ext uri="{BB962C8B-B14F-4D97-AF65-F5344CB8AC3E}">
        <p14:creationId xmlns:p14="http://schemas.microsoft.com/office/powerpoint/2010/main" val="10847616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938"/>
            <a:ext cx="2811017" cy="1318161"/>
          </a:xfrm>
          <a:prstGeom prst="rect">
            <a:avLst/>
          </a:prstGeom>
        </p:spPr>
      </p:pic>
      <p:sp>
        <p:nvSpPr>
          <p:cNvPr id="2" name="Title 1"/>
          <p:cNvSpPr>
            <a:spLocks noGrp="1"/>
          </p:cNvSpPr>
          <p:nvPr>
            <p:ph type="title"/>
          </p:nvPr>
        </p:nvSpPr>
        <p:spPr>
          <a:xfrm>
            <a:off x="2592925" y="0"/>
            <a:ext cx="9599075" cy="1104405"/>
          </a:xfrm>
        </p:spPr>
        <p:txBody>
          <a:bodyPr/>
          <a:lstStyle/>
          <a:p>
            <a:pPr algn="r"/>
            <a:r>
              <a:rPr lang="ar-IQ" b="1" dirty="0" smtClean="0"/>
              <a:t>1-المفاهيم المرتبطة بالتفاوض </a:t>
            </a:r>
            <a:endParaRPr lang="ar-IQ" b="1" dirty="0"/>
          </a:p>
        </p:txBody>
      </p:sp>
      <p:sp>
        <p:nvSpPr>
          <p:cNvPr id="3" name="Content Placeholder 2"/>
          <p:cNvSpPr>
            <a:spLocks noGrp="1"/>
          </p:cNvSpPr>
          <p:nvPr>
            <p:ph idx="1"/>
          </p:nvPr>
        </p:nvSpPr>
        <p:spPr>
          <a:xfrm>
            <a:off x="1282890" y="665019"/>
            <a:ext cx="10909110" cy="6192982"/>
          </a:xfrm>
        </p:spPr>
        <p:txBody>
          <a:bodyPr>
            <a:normAutofit lnSpcReduction="10000"/>
          </a:bodyPr>
          <a:lstStyle/>
          <a:p>
            <a:pPr lvl="0" algn="just">
              <a:lnSpc>
                <a:spcPct val="115000"/>
              </a:lnSpc>
              <a:spcAft>
                <a:spcPts val="1000"/>
              </a:spcAft>
              <a:buFont typeface="Wingdings" panose="05000000000000000000" pitchFamily="2" charset="2"/>
              <a:buChar char="ü"/>
              <a:tabLst>
                <a:tab pos="130810" algn="r"/>
                <a:tab pos="187960" algn="r"/>
              </a:tabLst>
            </a:pPr>
            <a:r>
              <a:rPr lang="ar-IQ" sz="2000" b="1" dirty="0" smtClean="0">
                <a:latin typeface="Calibri" panose="020F0502020204030204" pitchFamily="34" charset="0"/>
                <a:ea typeface="Calibri" panose="020F0502020204030204" pitchFamily="34" charset="0"/>
                <a:cs typeface="Simplified Arabic" panose="02020603050405020304" pitchFamily="18" charset="-78"/>
              </a:rPr>
              <a:t>الإقناع : </a:t>
            </a:r>
            <a:r>
              <a:rPr lang="ar-IQ" sz="2000" dirty="0">
                <a:latin typeface="Calibri" panose="020F0502020204030204" pitchFamily="34" charset="0"/>
                <a:ea typeface="Calibri" panose="020F0502020204030204" pitchFamily="34" charset="0"/>
                <a:cs typeface="Simplified Arabic" panose="02020603050405020304" pitchFamily="18" charset="-78"/>
              </a:rPr>
              <a:t>هو فرض أحد الأطراف أرادته على الأخر، بما يضمن التغلب على اعتراضاته أو استمالته كي يسلم بالشروط التي يفرضها عليه الطرف الأخر.</a:t>
            </a:r>
            <a:endParaRPr lang="en-US" sz="2000" dirty="0">
              <a:latin typeface="Calibri" panose="020F0502020204030204" pitchFamily="34" charset="0"/>
              <a:ea typeface="Calibri" panose="020F0502020204030204" pitchFamily="34" charset="0"/>
              <a:cs typeface="Arial" panose="020B0604020202020204" pitchFamily="34" charset="0"/>
            </a:endParaRPr>
          </a:p>
          <a:p>
            <a:pPr lvl="0" algn="just">
              <a:spcAft>
                <a:spcPts val="1000"/>
              </a:spcAft>
              <a:buFont typeface="Wingdings" panose="05000000000000000000" pitchFamily="2" charset="2"/>
              <a:buChar char="ü"/>
              <a:tabLst>
                <a:tab pos="187960" algn="r"/>
                <a:tab pos="245110" algn="r"/>
                <a:tab pos="473710" algn="r"/>
              </a:tabLst>
            </a:pPr>
            <a:r>
              <a:rPr lang="ar-IQ" sz="2000" b="1" dirty="0">
                <a:cs typeface="Simplified Arabic" panose="02020603050405020304" pitchFamily="18" charset="-78"/>
              </a:rPr>
              <a:t>التسوية: </a:t>
            </a:r>
            <a:r>
              <a:rPr lang="ar-IQ" sz="2000" dirty="0">
                <a:cs typeface="Simplified Arabic" panose="02020603050405020304" pitchFamily="18" charset="-78"/>
              </a:rPr>
              <a:t>عدم فوز أي طرف من أطراف التفاوض، لان المطلوب من هذه الأطراف أن تتنازل عن بعض مطالبها التي قد لا تريد التنازل عنها.</a:t>
            </a:r>
            <a:endParaRPr lang="en-US" sz="2000" dirty="0"/>
          </a:p>
          <a:p>
            <a:pPr lvl="0" algn="just">
              <a:spcAft>
                <a:spcPts val="1000"/>
              </a:spcAft>
              <a:buFont typeface="Wingdings" panose="05000000000000000000" pitchFamily="2" charset="2"/>
              <a:buChar char="ü"/>
              <a:tabLst>
                <a:tab pos="187960" algn="r"/>
                <a:tab pos="302260" algn="r"/>
                <a:tab pos="359410" algn="r"/>
                <a:tab pos="530860" algn="r"/>
                <a:tab pos="588010" algn="r"/>
                <a:tab pos="645160" algn="r"/>
              </a:tabLst>
            </a:pPr>
            <a:r>
              <a:rPr lang="ar-IQ" sz="2000" b="1" dirty="0">
                <a:cs typeface="Simplified Arabic" panose="02020603050405020304" pitchFamily="18" charset="-78"/>
              </a:rPr>
              <a:t>التنازل: </a:t>
            </a:r>
            <a:r>
              <a:rPr lang="ar-IQ" sz="2000" dirty="0">
                <a:cs typeface="Simplified Arabic" panose="02020603050405020304" pitchFamily="18" charset="-78"/>
              </a:rPr>
              <a:t>هو قرار يتخذه طرف من أطراف القضية أو الصراع أو النزاع بقبوله صاغراً </a:t>
            </a:r>
            <a:r>
              <a:rPr lang="ar-IQ" sz="2000" dirty="0" err="1">
                <a:cs typeface="Simplified Arabic" panose="02020603050405020304" pitchFamily="18" charset="-78"/>
              </a:rPr>
              <a:t>لأراء</a:t>
            </a:r>
            <a:r>
              <a:rPr lang="ar-IQ" sz="2000" dirty="0">
                <a:cs typeface="Simplified Arabic" panose="02020603050405020304" pitchFamily="18" charset="-78"/>
              </a:rPr>
              <a:t> ووجهات نظر ومطالب الطرف الأخر، وهو يختلف عن التفاوض حيث يتم التفاوض إلى حل مقبول بين </a:t>
            </a:r>
            <a:r>
              <a:rPr lang="ar-IQ" sz="2000" dirty="0" smtClean="0">
                <a:cs typeface="Simplified Arabic" panose="02020603050405020304" pitchFamily="18" charset="-78"/>
              </a:rPr>
              <a:t>الطرفين .</a:t>
            </a:r>
            <a:endParaRPr lang="en-US" sz="2000" dirty="0"/>
          </a:p>
          <a:p>
            <a:pPr lvl="0" algn="just">
              <a:spcAft>
                <a:spcPts val="1000"/>
              </a:spcAft>
              <a:buFont typeface="Wingdings" panose="05000000000000000000" pitchFamily="2" charset="2"/>
              <a:buChar char="ü"/>
              <a:tabLst>
                <a:tab pos="302260" algn="r"/>
                <a:tab pos="359410" algn="r"/>
                <a:tab pos="416560" algn="r"/>
                <a:tab pos="473710" algn="r"/>
              </a:tabLst>
            </a:pPr>
            <a:r>
              <a:rPr lang="ar-IQ" sz="2000" b="1" dirty="0">
                <a:cs typeface="Simplified Arabic" panose="02020603050405020304" pitchFamily="18" charset="-78"/>
              </a:rPr>
              <a:t>الوساطة: </a:t>
            </a:r>
            <a:r>
              <a:rPr lang="ar-IQ" sz="2000" dirty="0">
                <a:cs typeface="Simplified Arabic" panose="02020603050405020304" pitchFamily="18" charset="-78"/>
              </a:rPr>
              <a:t>هي عمليه يساعد من خلالها طرف ثالث، طرفين أو أكثر في الوصول إلى حل نابع من مشكلتهم بشأن قضيه أو أكثر من القضايا المتنازع عليها </a:t>
            </a:r>
            <a:r>
              <a:rPr lang="ar-IQ" sz="2000" dirty="0" smtClean="0">
                <a:cs typeface="Simplified Arabic" panose="02020603050405020304" pitchFamily="18" charset="-78"/>
              </a:rPr>
              <a:t>. </a:t>
            </a:r>
            <a:endParaRPr lang="en-US" sz="2000" dirty="0"/>
          </a:p>
          <a:p>
            <a:pPr lvl="0" algn="just">
              <a:spcAft>
                <a:spcPts val="1000"/>
              </a:spcAft>
              <a:buFont typeface="Wingdings" panose="05000000000000000000" pitchFamily="2" charset="2"/>
              <a:buChar char="ü"/>
              <a:tabLst>
                <a:tab pos="245110" algn="r"/>
                <a:tab pos="302260" algn="r"/>
              </a:tabLst>
            </a:pPr>
            <a:r>
              <a:rPr lang="ar-IQ" sz="2000" b="1" dirty="0">
                <a:cs typeface="Simplified Arabic" panose="02020603050405020304" pitchFamily="18" charset="-78"/>
              </a:rPr>
              <a:t>التحكيم: </a:t>
            </a:r>
            <a:r>
              <a:rPr lang="ar-IQ" sz="2000" dirty="0">
                <a:cs typeface="Simplified Arabic" panose="02020603050405020304" pitchFamily="18" charset="-78"/>
              </a:rPr>
              <a:t>وهو وسيلة لفض نزاع بين طرفين أو أكثر باللجوء إلى طرف أخر ترتضيه الأطراف المتنازعة، ويقبلون حكمه </a:t>
            </a:r>
            <a:r>
              <a:rPr lang="ar-IQ" sz="2000" dirty="0" smtClean="0">
                <a:cs typeface="Simplified Arabic" panose="02020603050405020304" pitchFamily="18" charset="-78"/>
              </a:rPr>
              <a:t>ويختلف </a:t>
            </a:r>
            <a:r>
              <a:rPr lang="ar-IQ" sz="2000" dirty="0">
                <a:cs typeface="Simplified Arabic" panose="02020603050405020304" pitchFamily="18" charset="-78"/>
              </a:rPr>
              <a:t>التفاوض عن التحكيم في أن التفاوض يتضمن مواجهه مباشرة بين أطراف التفاوض في حين لا يتضمن التحكيم ذلك .</a:t>
            </a:r>
            <a:endParaRPr lang="en-US" sz="2000" dirty="0"/>
          </a:p>
          <a:p>
            <a:pPr lvl="0" algn="just">
              <a:spcAft>
                <a:spcPts val="1000"/>
              </a:spcAft>
              <a:buFont typeface="Wingdings" panose="05000000000000000000" pitchFamily="2" charset="2"/>
              <a:buChar char="ü"/>
              <a:tabLst>
                <a:tab pos="245110" algn="r"/>
              </a:tabLst>
            </a:pPr>
            <a:r>
              <a:rPr lang="ar-IQ" sz="2000" b="1" dirty="0">
                <a:cs typeface="Simplified Arabic" panose="02020603050405020304" pitchFamily="18" charset="-78"/>
              </a:rPr>
              <a:t>التقاضي: </a:t>
            </a:r>
            <a:r>
              <a:rPr lang="ar-IQ" sz="2000" dirty="0">
                <a:cs typeface="Simplified Arabic" panose="02020603050405020304" pitchFamily="18" charset="-78"/>
              </a:rPr>
              <a:t>وهي عمليه اللجوء إلى القضاء عقب فشل محاولات الوساطة والتحكيم وغيرها، وعند عدم التوصل إلى تسويه، وبما يجعل القضاء هو الجهة الحاسمة وذلك لامتلاكه قوة </a:t>
            </a:r>
            <a:r>
              <a:rPr lang="ar-IQ" sz="2000" dirty="0" smtClean="0">
                <a:cs typeface="Simplified Arabic" panose="02020603050405020304" pitchFamily="18" charset="-78"/>
              </a:rPr>
              <a:t> .</a:t>
            </a:r>
            <a:endParaRPr lang="en-US" sz="2000" dirty="0"/>
          </a:p>
          <a:p>
            <a:pPr lvl="0" algn="just">
              <a:spcAft>
                <a:spcPts val="1000"/>
              </a:spcAft>
              <a:buFont typeface="Wingdings" panose="05000000000000000000" pitchFamily="2" charset="2"/>
              <a:buChar char="ü"/>
              <a:tabLst>
                <a:tab pos="187960" algn="r"/>
                <a:tab pos="245110" algn="r"/>
                <a:tab pos="302260" algn="r"/>
              </a:tabLst>
            </a:pPr>
            <a:r>
              <a:rPr lang="ar-IQ" sz="2000" b="1" dirty="0">
                <a:cs typeface="Simplified Arabic" panose="02020603050405020304" pitchFamily="18" charset="-78"/>
              </a:rPr>
              <a:t>الدبلوماسية</a:t>
            </a:r>
            <a:r>
              <a:rPr lang="ar-IQ" sz="2000" b="1" dirty="0" smtClean="0">
                <a:cs typeface="Simplified Arabic" panose="02020603050405020304" pitchFamily="18" charset="-78"/>
              </a:rPr>
              <a:t>: </a:t>
            </a:r>
            <a:r>
              <a:rPr lang="ar-IQ" sz="2000" dirty="0" smtClean="0">
                <a:cs typeface="Simplified Arabic" panose="02020603050405020304" pitchFamily="18" charset="-78"/>
              </a:rPr>
              <a:t>هي </a:t>
            </a:r>
            <a:r>
              <a:rPr lang="ar-IQ" sz="2000" dirty="0">
                <a:cs typeface="Simplified Arabic" panose="02020603050405020304" pitchFamily="18" charset="-78"/>
              </a:rPr>
              <a:t>ضرب من  فنون المفاوضات، وأن وظيفة الدبلوماسي هي أدارة العلاقات بين الدول المستقلة بأساليب </a:t>
            </a:r>
            <a:r>
              <a:rPr lang="ar-IQ" sz="2000" dirty="0" smtClean="0">
                <a:cs typeface="Simplified Arabic" panose="02020603050405020304" pitchFamily="18" charset="-78"/>
              </a:rPr>
              <a:t>التفاوض، </a:t>
            </a:r>
            <a:r>
              <a:rPr lang="ar-IQ" sz="2000" dirty="0">
                <a:cs typeface="Simplified Arabic" panose="02020603050405020304" pitchFamily="18" charset="-78"/>
              </a:rPr>
              <a:t>وتعد الدبلوماسية إحدى أدوات السياسة الخارجية لأية دوله يتم من خلالها إدامة التواصل بين أجهزه حكومة معينه وأجهزة حكومة أخرى بشأن قضية ذات معنى لكل طرف من الأطراف </a:t>
            </a:r>
            <a:r>
              <a:rPr lang="ar-IQ" sz="2000" dirty="0" smtClean="0">
                <a:cs typeface="Simplified Arabic" panose="02020603050405020304" pitchFamily="18" charset="-78"/>
              </a:rPr>
              <a:t>.</a:t>
            </a:r>
            <a:endParaRPr lang="en-US" sz="2000" dirty="0"/>
          </a:p>
          <a:p>
            <a:pPr marL="0" indent="0" algn="justLow">
              <a:buNone/>
            </a:pPr>
            <a:endParaRPr lang="ar-IQ" sz="1600" dirty="0">
              <a:solidFill>
                <a:schemeClr val="tx1"/>
              </a:solidFill>
            </a:endParaRPr>
          </a:p>
        </p:txBody>
      </p:sp>
    </p:spTree>
    <p:extLst>
      <p:ext uri="{BB962C8B-B14F-4D97-AF65-F5344CB8AC3E}">
        <p14:creationId xmlns:p14="http://schemas.microsoft.com/office/powerpoint/2010/main" val="211135155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0"/>
            <a:ext cx="9599075" cy="803082"/>
          </a:xfrm>
        </p:spPr>
        <p:txBody>
          <a:bodyPr/>
          <a:lstStyle/>
          <a:p>
            <a:pPr algn="r"/>
            <a:r>
              <a:rPr lang="ar-IQ" b="1" dirty="0" smtClean="0"/>
              <a:t>    2-اهمية التفاوض</a:t>
            </a:r>
            <a:endParaRPr lang="ar-IQ" b="1" dirty="0"/>
          </a:p>
        </p:txBody>
      </p:sp>
      <p:sp>
        <p:nvSpPr>
          <p:cNvPr id="3" name="Content Placeholder 2"/>
          <p:cNvSpPr>
            <a:spLocks noGrp="1"/>
          </p:cNvSpPr>
          <p:nvPr>
            <p:ph idx="1"/>
          </p:nvPr>
        </p:nvSpPr>
        <p:spPr>
          <a:xfrm>
            <a:off x="190831" y="1299410"/>
            <a:ext cx="12001169" cy="5558589"/>
          </a:xfrm>
        </p:spPr>
        <p:txBody>
          <a:bodyPr>
            <a:normAutofit/>
          </a:bodyPr>
          <a:lstStyle/>
          <a:p>
            <a:pPr lvl="0"/>
            <a:r>
              <a:rPr lang="ar-IQ" sz="2400" dirty="0" smtClean="0"/>
              <a:t>تظهر </a:t>
            </a:r>
            <a:r>
              <a:rPr lang="ar-IQ" sz="2400" dirty="0"/>
              <a:t>أهميه التفاوض في الحياة العامة، فقد أصبحت الحياة سلسلة من المفاوضات </a:t>
            </a:r>
            <a:r>
              <a:rPr lang="ar-IQ" sz="2400" dirty="0">
                <a:solidFill>
                  <a:schemeClr val="bg1"/>
                </a:solidFill>
              </a:rPr>
              <a:t>في كل </a:t>
            </a:r>
            <a:r>
              <a:rPr lang="ar-IQ" sz="2400" dirty="0"/>
              <a:t>من المنزل والمعمل والشارع وبين أفراد الأسرة الواحدة وبين المنظمة والنقابة والإدارة وأصحاب الأعمال </a:t>
            </a:r>
            <a:r>
              <a:rPr lang="ar-IQ" sz="2400" dirty="0" smtClean="0"/>
              <a:t>والحكومة .</a:t>
            </a:r>
            <a:endParaRPr lang="en-US" sz="2400" dirty="0"/>
          </a:p>
          <a:p>
            <a:pPr lvl="0"/>
            <a:r>
              <a:rPr lang="ar-IQ" sz="2400" dirty="0" smtClean="0"/>
              <a:t>نجد </a:t>
            </a:r>
            <a:r>
              <a:rPr lang="ar-IQ" sz="2400" dirty="0"/>
              <a:t>أن الم</a:t>
            </a:r>
            <a:r>
              <a:rPr lang="ar-SA" sz="2400" dirty="0"/>
              <a:t>د</a:t>
            </a:r>
            <a:r>
              <a:rPr lang="ar-IQ" sz="2400" dirty="0"/>
              <a:t>يرون يواجهون يومياً الكثير من المواقف التي تتطلب القيام بمفاوضات صغيرة مع </a:t>
            </a:r>
            <a:r>
              <a:rPr lang="ar-IQ" sz="2400" dirty="0" smtClean="0"/>
              <a:t>الوزارات والمصارف </a:t>
            </a:r>
            <a:r>
              <a:rPr lang="ar-IQ" sz="2400" dirty="0"/>
              <a:t>وغيرهم .</a:t>
            </a:r>
            <a:endParaRPr lang="en-US" sz="2400" dirty="0"/>
          </a:p>
          <a:p>
            <a:r>
              <a:rPr lang="ar-IQ" sz="2400" b="1" dirty="0"/>
              <a:t> </a:t>
            </a:r>
            <a:r>
              <a:rPr lang="ar-IQ" sz="2400" dirty="0" smtClean="0"/>
              <a:t>تعد </a:t>
            </a:r>
            <a:r>
              <a:rPr lang="ar-IQ" sz="2400" dirty="0"/>
              <a:t>ظاهرة الصراع من أهم معوقات العمل لدى المديرين لأنها تستهلك جهد الاداره ووقتها في مواجهتها بدلا من استثمار هذا الوقت والجهد في أنشطه </a:t>
            </a:r>
            <a:endParaRPr lang="ar-IQ" sz="2400" dirty="0" smtClean="0"/>
          </a:p>
          <a:p>
            <a:r>
              <a:rPr lang="ar-IQ" sz="2400" dirty="0" smtClean="0"/>
              <a:t>إعطاء </a:t>
            </a:r>
            <a:r>
              <a:rPr lang="ar-IQ" sz="2400" dirty="0"/>
              <a:t>فكره للطرف المقابل حول فهم طلباته بشكل أفضل .               </a:t>
            </a:r>
            <a:endParaRPr lang="ar-IQ" sz="2400" dirty="0" smtClean="0"/>
          </a:p>
          <a:p>
            <a:r>
              <a:rPr lang="ar-IQ" sz="2400" dirty="0" smtClean="0"/>
              <a:t> أن </a:t>
            </a:r>
            <a:r>
              <a:rPr lang="ar-IQ" sz="2400" dirty="0"/>
              <a:t>التفاوض يعلم الشخص الكثير عن كيفية التعامل مع الآخرين وحل الصراع .        </a:t>
            </a:r>
            <a:endParaRPr lang="ar-IQ" sz="2400" dirty="0" smtClean="0"/>
          </a:p>
          <a:p>
            <a:r>
              <a:rPr lang="ar-IQ" sz="2400" dirty="0" smtClean="0"/>
              <a:t> عن </a:t>
            </a:r>
            <a:r>
              <a:rPr lang="ar-IQ" sz="2400" dirty="0"/>
              <a:t>طريق المفاوضات يحصل المفاوض على تعاون والتزام الآخرين .       </a:t>
            </a:r>
            <a:endParaRPr lang="ar-IQ" sz="2400" dirty="0" smtClean="0"/>
          </a:p>
          <a:p>
            <a:r>
              <a:rPr lang="ar-IQ" sz="2400" dirty="0" smtClean="0"/>
              <a:t>التفاوض </a:t>
            </a:r>
            <a:r>
              <a:rPr lang="ar-IQ" sz="2400" dirty="0"/>
              <a:t>قد يرسخ بناء علاقة جيده لم تكن موجودة من قبل، وتحسين العلاقات ألقائمه.    </a:t>
            </a:r>
            <a:endParaRPr lang="en-US" sz="2400" dirty="0"/>
          </a:p>
        </p:txBody>
      </p:sp>
    </p:spTree>
    <p:extLst>
      <p:ext uri="{BB962C8B-B14F-4D97-AF65-F5344CB8AC3E}">
        <p14:creationId xmlns:p14="http://schemas.microsoft.com/office/powerpoint/2010/main" val="42479100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421" y="0"/>
            <a:ext cx="12014579" cy="982639"/>
          </a:xfrm>
        </p:spPr>
        <p:txBody>
          <a:bodyPr>
            <a:normAutofit fontScale="90000"/>
          </a:bodyPr>
          <a:lstStyle/>
          <a:p>
            <a:pPr algn="r"/>
            <a:r>
              <a:rPr lang="ar-IQ" b="1" dirty="0" smtClean="0"/>
              <a:t>3-خصائص </a:t>
            </a:r>
            <a:r>
              <a:rPr lang="ar-IQ" b="1" dirty="0"/>
              <a:t>التفاوض</a:t>
            </a:r>
            <a:r>
              <a:rPr lang="en-US" dirty="0"/>
              <a:t/>
            </a:r>
            <a:br>
              <a:rPr lang="en-US" dirty="0"/>
            </a:br>
            <a:endParaRPr lang="ar-IQ" dirty="0"/>
          </a:p>
        </p:txBody>
      </p:sp>
      <p:sp>
        <p:nvSpPr>
          <p:cNvPr id="3" name="Content Placeholder 2"/>
          <p:cNvSpPr>
            <a:spLocks noGrp="1"/>
          </p:cNvSpPr>
          <p:nvPr>
            <p:ph idx="1"/>
          </p:nvPr>
        </p:nvSpPr>
        <p:spPr>
          <a:xfrm>
            <a:off x="177421" y="982639"/>
            <a:ext cx="12014579" cy="5875361"/>
          </a:xfrm>
        </p:spPr>
        <p:txBody>
          <a:bodyPr>
            <a:normAutofit lnSpcReduction="10000"/>
          </a:bodyPr>
          <a:lstStyle/>
          <a:p>
            <a:r>
              <a:rPr lang="ar-IQ" sz="2400" dirty="0" smtClean="0"/>
              <a:t>عملية </a:t>
            </a:r>
            <a:r>
              <a:rPr lang="ar-IQ" sz="2400" dirty="0"/>
              <a:t>التفاوض عملية هادفة</a:t>
            </a:r>
            <a:r>
              <a:rPr lang="ar-SA" sz="2400" dirty="0"/>
              <a:t>: </a:t>
            </a:r>
            <a:r>
              <a:rPr lang="ar-IQ" sz="2400" dirty="0"/>
              <a:t>أي تعقد بغرض فض النزاع أو حسم الخلاف حول قضية معينة ولكن استمرارها يرتبط باستمرار المصالح المشتركة وانهيارها يترتب عليه انهيار تلك المصالح</a:t>
            </a:r>
            <a:r>
              <a:rPr lang="ar-SA" sz="2400" dirty="0" smtClean="0"/>
              <a:t>.</a:t>
            </a:r>
            <a:endParaRPr lang="ar-IQ" sz="2400" dirty="0" smtClean="0"/>
          </a:p>
          <a:p>
            <a:r>
              <a:rPr lang="ar-IQ" sz="2400" dirty="0" smtClean="0"/>
              <a:t>التفاوض </a:t>
            </a:r>
            <a:r>
              <a:rPr lang="ar-IQ" sz="2400" dirty="0"/>
              <a:t>عملية اجتماعية</a:t>
            </a:r>
            <a:r>
              <a:rPr lang="ar-SA" sz="2400" dirty="0"/>
              <a:t>: </a:t>
            </a:r>
            <a:r>
              <a:rPr lang="ar-IQ" sz="2400" dirty="0"/>
              <a:t>فهي تتأثر بالجو الاجتماعي المحيط وبهيكل العلاقات الاجتماعية واتجاهات الأطراف المتفاوضة والعادات والتقاليد واللغة </a:t>
            </a:r>
            <a:r>
              <a:rPr lang="ar-SA" sz="2400" dirty="0"/>
              <a:t>وغيرها </a:t>
            </a:r>
            <a:r>
              <a:rPr lang="ar-IQ" sz="2400" dirty="0"/>
              <a:t>كما تتأثر بالعلاقات السابقة واللاحقة بين أطراف التفاوض وبالأهداف المعلنة وغير المعلنة لكل منهما</a:t>
            </a:r>
            <a:r>
              <a:rPr lang="ar-SA" sz="2400" dirty="0"/>
              <a:t>.</a:t>
            </a:r>
            <a:endParaRPr lang="en-US" sz="2400" dirty="0"/>
          </a:p>
          <a:p>
            <a:r>
              <a:rPr lang="ar-IQ" sz="2400" dirty="0" smtClean="0"/>
              <a:t>تتأثر </a:t>
            </a:r>
            <a:r>
              <a:rPr lang="ar-IQ" sz="2400" dirty="0"/>
              <a:t>عملية التفاوض بشخصية ومهارات المفاوضين وخبراتهم واتجاهاتهم وبالقوى والموارد المتاحة</a:t>
            </a:r>
            <a:r>
              <a:rPr lang="ar-SA" sz="2400" dirty="0" smtClean="0"/>
              <a:t>.</a:t>
            </a:r>
            <a:endParaRPr lang="ar-IQ" sz="2400" dirty="0" smtClean="0"/>
          </a:p>
          <a:p>
            <a:r>
              <a:rPr lang="ar-IQ" sz="2400" dirty="0" smtClean="0"/>
              <a:t>التفاوض </a:t>
            </a:r>
            <a:r>
              <a:rPr lang="ar-IQ" sz="2400" dirty="0"/>
              <a:t>علم يحتاج إلى التخطيط والاستعداد الجيدين ويسترشد باستراتيجيات متنوعة ويستخدم تكتيكات متفاوتة ويستلزم متابعة وتقييم وله مبادئ وأصول تحكمه</a:t>
            </a:r>
            <a:r>
              <a:rPr lang="ar-SA" sz="2400" dirty="0"/>
              <a:t>. </a:t>
            </a:r>
            <a:endParaRPr lang="ar-IQ" sz="2400" dirty="0" smtClean="0"/>
          </a:p>
          <a:p>
            <a:r>
              <a:rPr lang="ar-IQ" sz="2400" dirty="0"/>
              <a:t> </a:t>
            </a:r>
            <a:r>
              <a:rPr lang="ar-IQ" sz="2400" dirty="0" smtClean="0"/>
              <a:t>التفاوض </a:t>
            </a:r>
            <a:r>
              <a:rPr lang="ar-IQ" sz="2400" dirty="0"/>
              <a:t>فن من حيث اعتماده على مهارات المفاوضين وخبراتهم وذكائهم ولباقتهم وقدرتهم على التصرف</a:t>
            </a:r>
            <a:r>
              <a:rPr lang="ar-SA" sz="2400" dirty="0" smtClean="0"/>
              <a:t>.</a:t>
            </a:r>
            <a:endParaRPr lang="ar-IQ" sz="2400" dirty="0" smtClean="0"/>
          </a:p>
          <a:p>
            <a:r>
              <a:rPr lang="ar-SA" sz="2400" dirty="0" smtClean="0"/>
              <a:t> </a:t>
            </a:r>
            <a:r>
              <a:rPr lang="ar-IQ" sz="2400" dirty="0"/>
              <a:t>العملية التفاوضية لها أبعاد سلوكية تتمثل في القدرة على الاتصال والإنصات الجيد والإدراك والتأثير في سلوك الآخرين والتنبؤ به</a:t>
            </a:r>
            <a:r>
              <a:rPr lang="ar-SA" sz="2400" dirty="0"/>
              <a:t>.</a:t>
            </a:r>
            <a:endParaRPr lang="en-US" sz="2400" dirty="0"/>
          </a:p>
          <a:p>
            <a:r>
              <a:rPr lang="ar-IQ" sz="2400" dirty="0" smtClean="0"/>
              <a:t>العملية </a:t>
            </a:r>
            <a:r>
              <a:rPr lang="ar-IQ" sz="2400" dirty="0"/>
              <a:t>التفاوضية لها أبعاد مستقبلية فهي لا تعالج مشكلات الحاضر بل وتأخذ في الحسبان الآثار المستقبلية</a:t>
            </a:r>
            <a:r>
              <a:rPr lang="ar-SA" sz="2400" dirty="0"/>
              <a:t>.</a:t>
            </a:r>
            <a:endParaRPr lang="en-US" sz="2400" dirty="0"/>
          </a:p>
          <a:p>
            <a:endParaRPr lang="ar-IQ" dirty="0"/>
          </a:p>
        </p:txBody>
      </p:sp>
    </p:spTree>
    <p:extLst>
      <p:ext uri="{BB962C8B-B14F-4D97-AF65-F5344CB8AC3E}">
        <p14:creationId xmlns:p14="http://schemas.microsoft.com/office/powerpoint/2010/main" val="32988346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0"/>
            <a:ext cx="9599075" cy="759542"/>
          </a:xfrm>
        </p:spPr>
        <p:txBody>
          <a:bodyPr>
            <a:normAutofit fontScale="90000"/>
          </a:bodyPr>
          <a:lstStyle/>
          <a:p>
            <a:pPr algn="r"/>
            <a:r>
              <a:rPr lang="ar-IQ" b="1" dirty="0" smtClean="0"/>
              <a:t>4: </a:t>
            </a:r>
            <a:r>
              <a:rPr lang="ar-IQ" b="1" dirty="0"/>
              <a:t>شروط التفاوض</a:t>
            </a:r>
            <a:r>
              <a:rPr lang="ar-IQ" dirty="0"/>
              <a:t> </a:t>
            </a:r>
            <a:r>
              <a:rPr lang="en-US" dirty="0"/>
              <a:t/>
            </a:r>
            <a:br>
              <a:rPr lang="en-US" dirty="0"/>
            </a:br>
            <a:endParaRPr lang="ar-IQ" dirty="0"/>
          </a:p>
        </p:txBody>
      </p:sp>
      <p:sp>
        <p:nvSpPr>
          <p:cNvPr id="3" name="Content Placeholder 2"/>
          <p:cNvSpPr>
            <a:spLocks noGrp="1"/>
          </p:cNvSpPr>
          <p:nvPr>
            <p:ph idx="1"/>
          </p:nvPr>
        </p:nvSpPr>
        <p:spPr>
          <a:xfrm>
            <a:off x="162232" y="759542"/>
            <a:ext cx="12029768" cy="6098458"/>
          </a:xfrm>
        </p:spPr>
        <p:txBody>
          <a:bodyPr>
            <a:noAutofit/>
          </a:bodyPr>
          <a:lstStyle/>
          <a:p>
            <a:pPr marL="0" indent="0">
              <a:buNone/>
            </a:pPr>
            <a:endParaRPr lang="en-US" sz="2400" dirty="0"/>
          </a:p>
          <a:p>
            <a:pPr marL="0" indent="0">
              <a:buNone/>
            </a:pPr>
            <a:r>
              <a:rPr lang="ar-IQ" sz="2400" b="1" dirty="0"/>
              <a:t>1</a:t>
            </a:r>
            <a:r>
              <a:rPr lang="ar-IQ" sz="2400" b="1" dirty="0" smtClean="0"/>
              <a:t>- </a:t>
            </a:r>
            <a:r>
              <a:rPr lang="ar-IQ" sz="2400" b="1" dirty="0"/>
              <a:t>القوة التفاوضية</a:t>
            </a:r>
            <a:endParaRPr lang="en-US" sz="2400" dirty="0"/>
          </a:p>
          <a:p>
            <a:pPr marL="0" indent="0">
              <a:buNone/>
            </a:pPr>
            <a:r>
              <a:rPr lang="ar-IQ" sz="2400" dirty="0" smtClean="0"/>
              <a:t> </a:t>
            </a:r>
            <a:r>
              <a:rPr lang="ar-IQ" sz="2400" dirty="0"/>
              <a:t>ترتبط القوة التفاوضية بحدود ومدى السلطة والتفويض الذي تم منحه للمفاوض سواء أكان فردا أم فريقاً </a:t>
            </a:r>
            <a:r>
              <a:rPr lang="ar-IQ" sz="2400" dirty="0" smtClean="0"/>
              <a:t>جماعياً</a:t>
            </a:r>
            <a:endParaRPr lang="en-US" sz="2400" dirty="0"/>
          </a:p>
          <a:p>
            <a:pPr marL="0" indent="0">
              <a:buNone/>
            </a:pPr>
            <a:r>
              <a:rPr lang="ar-IQ" sz="2400" b="1" dirty="0" smtClean="0"/>
              <a:t>2- </a:t>
            </a:r>
            <a:r>
              <a:rPr lang="ar-IQ" sz="2400" b="1" dirty="0"/>
              <a:t>المعلومات التفاوضية </a:t>
            </a:r>
            <a:endParaRPr lang="en-US" sz="2400" dirty="0"/>
          </a:p>
          <a:p>
            <a:pPr lvl="0"/>
            <a:r>
              <a:rPr lang="ar-IQ" sz="2400" dirty="0" smtClean="0"/>
              <a:t>من </a:t>
            </a:r>
            <a:r>
              <a:rPr lang="ar-IQ" sz="2400" dirty="0"/>
              <a:t>خصمنا؟</a:t>
            </a:r>
            <a:endParaRPr lang="en-US" sz="2400" dirty="0"/>
          </a:p>
          <a:p>
            <a:pPr lvl="0"/>
            <a:r>
              <a:rPr lang="ar-IQ" sz="2400" dirty="0"/>
              <a:t>ماذا نريد؟</a:t>
            </a:r>
            <a:endParaRPr lang="en-US" sz="2400" dirty="0"/>
          </a:p>
          <a:p>
            <a:pPr lvl="0"/>
            <a:r>
              <a:rPr lang="ar-IQ" sz="2400" dirty="0"/>
              <a:t>كيف نستطيع تحقيق ما نريد؟</a:t>
            </a:r>
            <a:endParaRPr lang="en-US" sz="2400" dirty="0"/>
          </a:p>
          <a:p>
            <a:pPr lvl="0"/>
            <a:r>
              <a:rPr lang="ar-IQ" sz="2400" dirty="0"/>
              <a:t>هل يمكن تحقيق الذي نريده دفعة واحدة؟</a:t>
            </a:r>
            <a:endParaRPr lang="en-US" sz="2400" dirty="0"/>
          </a:p>
          <a:p>
            <a:pPr lvl="0"/>
            <a:r>
              <a:rPr lang="ar-IQ" sz="2400" dirty="0"/>
              <a:t>أم يتعين تحقيقه على دفعات، وتجزئته للوصول إليه على مراحل ؟</a:t>
            </a:r>
            <a:endParaRPr lang="en-US" sz="2400" dirty="0"/>
          </a:p>
          <a:p>
            <a:pPr lvl="0"/>
            <a:r>
              <a:rPr lang="ar-IQ" sz="2400" dirty="0"/>
              <a:t>وإذا كان ذلك يسير، فما هي تلك الأهداف المرحلية ،وكيفية تحقيقها،والحد الأدنى منها المطلوب تحقيقه في كل مرحلة،وما هي أولويات كل مرحلة؟</a:t>
            </a:r>
            <a:endParaRPr lang="en-US" sz="2400" dirty="0"/>
          </a:p>
          <a:p>
            <a:pPr lvl="0"/>
            <a:r>
              <a:rPr lang="ar-IQ" sz="2400" dirty="0"/>
              <a:t>ما الذي نحتاجه من دعم ،و من أدوات، ووسائل، وأفراد للوصول إلى تلك الأهداف</a:t>
            </a:r>
            <a:r>
              <a:rPr lang="ar-IQ" sz="2400" dirty="0" smtClean="0"/>
              <a:t>؟</a:t>
            </a:r>
            <a:endParaRPr lang="en-US" sz="2400" dirty="0"/>
          </a:p>
        </p:txBody>
      </p:sp>
    </p:spTree>
    <p:extLst>
      <p:ext uri="{BB962C8B-B14F-4D97-AF65-F5344CB8AC3E}">
        <p14:creationId xmlns:p14="http://schemas.microsoft.com/office/powerpoint/2010/main" val="23786060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2505" y="0"/>
            <a:ext cx="11887199" cy="6858000"/>
          </a:xfrm>
        </p:spPr>
        <p:txBody>
          <a:bodyPr>
            <a:normAutofit/>
          </a:bodyPr>
          <a:lstStyle/>
          <a:p>
            <a:pPr marL="0" indent="0">
              <a:buNone/>
            </a:pPr>
            <a:r>
              <a:rPr lang="ar-IQ" dirty="0" smtClean="0"/>
              <a:t>3 </a:t>
            </a:r>
            <a:r>
              <a:rPr lang="ar-IQ" sz="2400" dirty="0" smtClean="0"/>
              <a:t>- </a:t>
            </a:r>
            <a:r>
              <a:rPr lang="ar-IQ" sz="2400" b="1" dirty="0" smtClean="0"/>
              <a:t> </a:t>
            </a:r>
            <a:r>
              <a:rPr lang="ar-IQ" sz="2400" b="1" dirty="0"/>
              <a:t>القدرة التفاوضية.</a:t>
            </a:r>
            <a:endParaRPr lang="en-US" sz="2400" dirty="0"/>
          </a:p>
          <a:p>
            <a:r>
              <a:rPr lang="ar-IQ" sz="2400" dirty="0"/>
              <a:t> </a:t>
            </a:r>
            <a:r>
              <a:rPr lang="ar-IQ" sz="2400" dirty="0" smtClean="0"/>
              <a:t>القدرة </a:t>
            </a:r>
            <a:r>
              <a:rPr lang="ar-IQ" sz="2400" dirty="0"/>
              <a:t>التفاوضية تتعلق بأعضاء فريق </a:t>
            </a:r>
            <a:r>
              <a:rPr lang="ar-IQ" sz="2400" dirty="0" smtClean="0"/>
              <a:t>التفاوض ، </a:t>
            </a:r>
            <a:r>
              <a:rPr lang="ar-IQ" sz="2400" dirty="0"/>
              <a:t>ومدى البراعة والمهارة </a:t>
            </a:r>
            <a:r>
              <a:rPr lang="ar-IQ" sz="2400" dirty="0" smtClean="0"/>
              <a:t>والكفاءة التي يتمتع بها او يحوز عليها أفراد هذا الفريق، الأمر الذي تتوقف عليه إلى حد كبير نتيجة التفاوض، </a:t>
            </a:r>
            <a:r>
              <a:rPr lang="ar-IQ" sz="2400" dirty="0"/>
              <a:t>ويتم تحقيق ذلك عن طريق </a:t>
            </a:r>
            <a:r>
              <a:rPr lang="ar-IQ" sz="2400" dirty="0" smtClean="0"/>
              <a:t>:</a:t>
            </a:r>
            <a:endParaRPr lang="en-US" sz="2400" dirty="0"/>
          </a:p>
          <a:p>
            <a:pPr lvl="0"/>
            <a:r>
              <a:rPr lang="ar-IQ" sz="2400" dirty="0"/>
              <a:t>الاختيار الجيد لأعضاء فريق التفاوض من الأفراد الذين تتوفر فيهم القدرة والمهارة والرغبة والخصائص والمواصفات الأزمة لذلك .</a:t>
            </a:r>
            <a:endParaRPr lang="en-US" sz="2400" dirty="0"/>
          </a:p>
          <a:p>
            <a:pPr lvl="0"/>
            <a:r>
              <a:rPr lang="ar-IQ" sz="2400" dirty="0"/>
              <a:t>الانسجام والتوافق والملائمة والتكيف المستمر بين أعضاء الفريق ليصبح وحدة متجانسة محددة المهام ليس فيها أي تعارض أو انقسام بالرأي أو الميول أو الرغبات .</a:t>
            </a:r>
            <a:endParaRPr lang="en-US" sz="2400" dirty="0"/>
          </a:p>
          <a:p>
            <a:pPr lvl="0"/>
            <a:r>
              <a:rPr lang="ar-IQ" sz="2400" dirty="0"/>
              <a:t>تدريب أعضاء الفريق المفاوض وتثقيفهم وتحفيزهم وإعدادهم إعدادا عاليا من خلال تزويدهم بالبيانات والمعلومات التفصيلية كافه الخاصة بموضوع التفاوض .</a:t>
            </a:r>
            <a:endParaRPr lang="en-US" sz="2400" dirty="0"/>
          </a:p>
          <a:p>
            <a:pPr lvl="0"/>
            <a:r>
              <a:rPr lang="ar-IQ" sz="2400" dirty="0"/>
              <a:t>المتابعة الدقيقة والحثيثة لأداء فريق التفاوض ولأية تطورات تحدث لأعضائه، وعزل التأثيرات الخارجية الضارة إثناء عملية التفاوض .</a:t>
            </a:r>
            <a:endParaRPr lang="en-US" sz="2400" dirty="0"/>
          </a:p>
          <a:p>
            <a:pPr lvl="0"/>
            <a:r>
              <a:rPr lang="ar-IQ" sz="2400" dirty="0"/>
              <a:t>تهيئة كافة التسهيلات المادية وغير المادية كافه التي من شانها تيسر العملية التفاوضية ومن ثم إتاحة الإمكانيات المختلفة للمفاوضين لتصبح جهودهم موجهه للعملية </a:t>
            </a:r>
            <a:r>
              <a:rPr lang="ar-IQ" sz="2400" dirty="0" smtClean="0"/>
              <a:t>التفاوضية .</a:t>
            </a:r>
            <a:endParaRPr lang="en-US" sz="2400" dirty="0"/>
          </a:p>
        </p:txBody>
      </p:sp>
    </p:spTree>
    <p:extLst>
      <p:ext uri="{BB962C8B-B14F-4D97-AF65-F5344CB8AC3E}">
        <p14:creationId xmlns:p14="http://schemas.microsoft.com/office/powerpoint/2010/main" val="33553654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2505" y="0"/>
            <a:ext cx="11887199" cy="6858000"/>
          </a:xfrm>
        </p:spPr>
        <p:txBody>
          <a:bodyPr>
            <a:normAutofit/>
          </a:bodyPr>
          <a:lstStyle/>
          <a:p>
            <a:pPr marL="0" indent="0">
              <a:buNone/>
            </a:pPr>
            <a:r>
              <a:rPr lang="ar-IQ" dirty="0" smtClean="0"/>
              <a:t> </a:t>
            </a:r>
          </a:p>
          <a:p>
            <a:pPr marL="0" indent="0">
              <a:buNone/>
            </a:pPr>
            <a:endParaRPr lang="ar-IQ" sz="2400" b="1" dirty="0"/>
          </a:p>
          <a:p>
            <a:pPr marL="0" indent="0">
              <a:buNone/>
            </a:pPr>
            <a:endParaRPr lang="ar-IQ" sz="2400" b="1" dirty="0"/>
          </a:p>
          <a:p>
            <a:pPr marL="0" indent="0">
              <a:buNone/>
            </a:pPr>
            <a:r>
              <a:rPr lang="ar-IQ" sz="2400" b="1" dirty="0" smtClean="0"/>
              <a:t>4- </a:t>
            </a:r>
            <a:r>
              <a:rPr lang="ar-IQ" sz="2400" b="1" dirty="0"/>
              <a:t>الرغبة المشتركة لدى أطراف التفاوض </a:t>
            </a:r>
            <a:r>
              <a:rPr lang="ar-IQ" sz="2400" b="1" dirty="0" smtClean="0"/>
              <a:t>:</a:t>
            </a:r>
          </a:p>
          <a:p>
            <a:pPr marL="0" indent="0">
              <a:buNone/>
            </a:pPr>
            <a:r>
              <a:rPr lang="ar-IQ" sz="2400" dirty="0">
                <a:ea typeface="Times New Roman" panose="02020603050405020304" pitchFamily="18" charset="0"/>
                <a:cs typeface="Simplified Arabic" panose="02020603050405020304" pitchFamily="18" charset="-78"/>
              </a:rPr>
              <a:t> يجب تهيئة رغبة مشتركة لدى أطراف التفاوض لحل مشاكلها أو منازعاتها عن طريق التفاوض، واقتناع كل منهم بان التفاوض هو الوسيلة الوحيدة أو الأفضل لحل هذا النزاع، وان أي طريق آخر سوف يكون مرهقا وباهظ التكلفة إلى درجة لا يمكن تحملها أو الاستمرار معها في هذا الطريق المستنزف للموارد أو للوقت أو للجهد. </a:t>
            </a:r>
            <a:endParaRPr lang="en-US" sz="2400" dirty="0"/>
          </a:p>
          <a:p>
            <a:pPr marL="0" indent="0">
              <a:buNone/>
            </a:pPr>
            <a:r>
              <a:rPr lang="ar-IQ" sz="2400" b="1" dirty="0"/>
              <a:t>5</a:t>
            </a:r>
            <a:r>
              <a:rPr lang="ar-IQ" sz="2400" b="1" dirty="0" smtClean="0"/>
              <a:t>- </a:t>
            </a:r>
            <a:r>
              <a:rPr lang="ar-IQ" sz="2400" b="1" dirty="0"/>
              <a:t>المناخ الفعال للعملية </a:t>
            </a:r>
            <a:r>
              <a:rPr lang="ar-IQ" sz="2400" b="1" dirty="0" smtClean="0"/>
              <a:t>التفاوضية:</a:t>
            </a:r>
          </a:p>
          <a:p>
            <a:pPr marL="0" indent="0">
              <a:buNone/>
            </a:pPr>
            <a:r>
              <a:rPr lang="ar-IQ" sz="2400" dirty="0">
                <a:ea typeface="Times New Roman" panose="02020603050405020304" pitchFamily="18" charset="0"/>
                <a:cs typeface="Simplified Arabic" panose="02020603050405020304" pitchFamily="18" charset="-78"/>
              </a:rPr>
              <a:t> يجب العمل على توفير المناخ المناسب للبدء في عملية التفاوض، وذلك بحل المشكلات القائمة للوصول إلى نقاط اتفاق تمهد لإقامة علاقات حسنة بين أطراف التفاوض لتحقيق الهدف المنشود المتعين تحقيقه والوصول إليه. </a:t>
            </a:r>
            <a:endParaRPr lang="en-US" sz="2400" dirty="0"/>
          </a:p>
          <a:p>
            <a:pPr marL="0" indent="0">
              <a:buNone/>
            </a:pPr>
            <a:endParaRPr lang="ar-IQ" dirty="0"/>
          </a:p>
        </p:txBody>
      </p:sp>
    </p:spTree>
    <p:extLst>
      <p:ext uri="{BB962C8B-B14F-4D97-AF65-F5344CB8AC3E}">
        <p14:creationId xmlns:p14="http://schemas.microsoft.com/office/powerpoint/2010/main" val="2862218124"/>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878</TotalTime>
  <Words>5063</Words>
  <Application>Microsoft Office PowerPoint</Application>
  <PresentationFormat>Custom</PresentationFormat>
  <Paragraphs>391</Paragraphs>
  <Slides>39</Slides>
  <Notes>0</Notes>
  <HiddenSlides>0</HiddenSlides>
  <MMClips>0</MMClips>
  <ScaleCrop>false</ScaleCrop>
  <HeadingPairs>
    <vt:vector size="4" baseType="variant">
      <vt:variant>
        <vt:lpstr>Theme</vt:lpstr>
      </vt:variant>
      <vt:variant>
        <vt:i4>1</vt:i4>
      </vt:variant>
      <vt:variant>
        <vt:lpstr>Slide Titles</vt:lpstr>
      </vt:variant>
      <vt:variant>
        <vt:i4>39</vt:i4>
      </vt:variant>
    </vt:vector>
  </HeadingPairs>
  <TitlesOfParts>
    <vt:vector size="40" baseType="lpstr">
      <vt:lpstr>Wisp</vt:lpstr>
      <vt:lpstr>     مهارات واستراتيجيات التفاوض </vt:lpstr>
      <vt:lpstr>  أهداف البرنامج  </vt:lpstr>
      <vt:lpstr>المحور الاول : التفاوض</vt:lpstr>
      <vt:lpstr>1-المفاهيم المرتبطة بالتفاوض </vt:lpstr>
      <vt:lpstr>    2-اهمية التفاوض</vt:lpstr>
      <vt:lpstr>3-خصائص التفاوض </vt:lpstr>
      <vt:lpstr>4: شروط التفاوض  </vt:lpstr>
      <vt:lpstr>PowerPoint Presentation</vt:lpstr>
      <vt:lpstr>PowerPoint Presentation</vt:lpstr>
      <vt:lpstr>PowerPoint Presentation</vt:lpstr>
      <vt:lpstr>  </vt:lpstr>
      <vt:lpstr>يرى (Robinson)  أن الإستراتيجية التفاوضية تتضمن ثلاثة عناصر يطلق عليها (3ms) وهي:-</vt:lpstr>
      <vt:lpstr> أهمية الاستراتيجية التنفاوضيه   </vt:lpstr>
      <vt:lpstr> إستراتيجيات التفاوض تهدف إلى تحقيق الأمور التالية:- </vt:lpstr>
      <vt:lpstr>ثالثاً : العوامل المؤثرة في تصميم استراتيجيات التفاوض</vt:lpstr>
      <vt:lpstr>رابعاً : السيناريوهات الإستراتيجية في التفاوض </vt:lpstr>
      <vt:lpstr>خامساً : التحضير لإستراتيجية التفاوض  </vt:lpstr>
      <vt:lpstr>أ- الاهداف  </vt:lpstr>
      <vt:lpstr>ب- اختيار وتطوير الإستراتيجية </vt:lpstr>
      <vt:lpstr>جـ - التخطيط لعملية التفاوض </vt:lpstr>
      <vt:lpstr>سادساً : العوامل المؤثرة في اختيار الإستراتيجية التفاوضية :- </vt:lpstr>
      <vt:lpstr> نموذجين في اختيار استراتيجيات التفاوض </vt:lpstr>
      <vt:lpstr>سابعاً: الإستراتيجية البديلة </vt:lpstr>
      <vt:lpstr>     ان أهمية وضع الاستراتيجيات البديلة في عملية التفاوض، مبيناً أن على المفاوض أن يفحص ويدقق الاستراتيجيات التي استخدمها في بداية عملية التفاوض، للتأكد من صلاحيتها للاستخدام في المراحل اللاحقة وهل من الممكن استبدالها بأيه استراتيجيه تناسب المواقف السائدة.      وضرورة التفاف المفاوض إلى تقييم قناعاته التي بنى عليها استراتيجياته في المفاوضات بعد مدة من بدئها، لكي يقرر أذا كانت تلك القناعات صحيحة أم أنه يتوجب عليه تغيير الإستراتيجية المعتمدة واستبدالها بما هو أصلح لحقيقة ما يدور فعلاً في عملية التفاوض، ومن ألضرورة امتلاك المفاوض قوة تمكنه من توليد استراتيجيات بديله في الظروف التي يفشل فيها استخدام الاستراتيجيات الأساسية التي دخل بها المفاوض إلى المفاوضات، ويمكن تحديد عاملين أساسين يلعبان دوراً مهماً في الاستراتيجيات البديلة التي يتوجب وضعها في عملية التفاوض هما :-    - مدى الاهتمام الذي يحمله المفاوض أو الطرف الأخر لتحقيق الأهداف الجوهرية من عملية التفاوض.   - كم من الاهتمام يحمله المفاوض أو الطرف الأخر للعلاقات الحالية أو المستقبلية مع الطرف المقابل.      ولابد ان نركز على أهمية التفكير المسبق بالاستراتيجيات التنافسية كبديل للاستراتيجيات التعاونية التي قد يفسر الطرف الأخر استخدامها من قبل المفاوض بأنها علامة،  فأن المفاوض الناجح لابد أن يراقب خصمه عبر مائدة التفاوض ،وأن يكون دائماً في حاله استعداد ليجد أي ثغرة في الدفاع وأي تحول في الإستراتيجية  .</vt:lpstr>
      <vt:lpstr>ثامناً : تقييم الاستراتيجيات التفاوضية المختارة </vt:lpstr>
      <vt:lpstr>تاسعاً: أنواع الاستراتيجيات التفاوضية  عرض موجز لوجهات نظر كتاب الإدارة فيما يتعلق باستراتيجيات التفاوض الرئيسة </vt:lpstr>
      <vt:lpstr> أهم الاستراتيجيات التفاوضية المختارة  وكما موضح في الشكل أدناه أهم الاستراتيجيات التفاوضية :-  </vt:lpstr>
      <vt:lpstr>ا- الاستراتيجية التعاونية</vt:lpstr>
      <vt:lpstr>PowerPoint Presentation</vt:lpstr>
      <vt:lpstr>2- الإستراتيجية التنافسية </vt:lpstr>
      <vt:lpstr>PowerPoint Presentation</vt:lpstr>
      <vt:lpstr>3- إستراتيجية المساومة</vt:lpstr>
      <vt:lpstr>PowerPoint Presentation</vt:lpstr>
      <vt:lpstr>4-الإستراتيجية التوفيقية </vt:lpstr>
      <vt:lpstr>أن الإفراط في استخدام الاستراتيجية التوفيقية يؤدي الى الاتي:- </vt:lpstr>
      <vt:lpstr>5- استراتيجيه التجنب </vt:lpstr>
      <vt:lpstr>أن الإفراط في استخدام استراتيجيه التجنب يمكن أن ينتج عنه:- </vt:lpstr>
      <vt:lpstr> تاسعاً : نتائج التفاوض</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ألادراك و صنع القرار</dc:title>
  <dc:creator>Windows User</dc:creator>
  <cp:lastModifiedBy>nsr</cp:lastModifiedBy>
  <cp:revision>135</cp:revision>
  <dcterms:created xsi:type="dcterms:W3CDTF">2018-03-27T16:09:52Z</dcterms:created>
  <dcterms:modified xsi:type="dcterms:W3CDTF">2025-09-27T19:20:50Z</dcterms:modified>
</cp:coreProperties>
</file>