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1" r:id="rId3"/>
    <p:sldId id="262" r:id="rId4"/>
    <p:sldId id="312" r:id="rId5"/>
    <p:sldId id="313" r:id="rId6"/>
    <p:sldId id="263" r:id="rId7"/>
    <p:sldId id="315" r:id="rId8"/>
    <p:sldId id="316" r:id="rId9"/>
    <p:sldId id="264"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7" r:id="rId26"/>
    <p:sldId id="288" r:id="rId27"/>
    <p:sldId id="289" r:id="rId28"/>
    <p:sldId id="317" r:id="rId29"/>
    <p:sldId id="290" r:id="rId30"/>
    <p:sldId id="310"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18" r:id="rId49"/>
    <p:sldId id="309"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533"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9B685-2914-4E80-9F51-7EE36FA492FA}" type="datetimeFigureOut">
              <a:rPr lang="tr-TR" smtClean="0"/>
              <a:t>27.09.2025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B5352-F4D6-40BD-9082-0067CCDA6ADE}" type="slidenum">
              <a:rPr lang="tr-TR" smtClean="0"/>
              <a:t>‹#›</a:t>
            </a:fld>
            <a:endParaRPr lang="tr-TR"/>
          </a:p>
        </p:txBody>
      </p:sp>
    </p:spTree>
    <p:extLst>
      <p:ext uri="{BB962C8B-B14F-4D97-AF65-F5344CB8AC3E}">
        <p14:creationId xmlns:p14="http://schemas.microsoft.com/office/powerpoint/2010/main" val="30946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7C05692B-A795-4FE1-A8EF-D1882E348514}" type="slidenum">
              <a:rPr lang="en-US" altLang="de-DE" sz="1200" smtClean="0"/>
              <a:pPr/>
              <a:t>6</a:t>
            </a:fld>
            <a:endParaRPr lang="en-US" altLang="de-DE"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Example external:</a:t>
            </a:r>
          </a:p>
          <a:p>
            <a:r>
              <a:rPr lang="en-US" altLang="en-US" smtClean="0">
                <a:latin typeface="Times" panose="02020603050405020304" pitchFamily="18" charset="0"/>
              </a:rPr>
              <a:t>Now: World full of poverty (</a:t>
            </a:r>
            <a:r>
              <a:rPr lang="ar-SA" altLang="en-US" smtClean="0">
                <a:latin typeface="Times" panose="02020603050405020304" pitchFamily="18" charset="0"/>
              </a:rPr>
              <a:t>عالم يملأه الفقر والعوز </a:t>
            </a:r>
            <a:r>
              <a:rPr lang="en-US" altLang="en-US" smtClean="0">
                <a:latin typeface="Times" panose="02020603050405020304" pitchFamily="18" charset="0"/>
              </a:rPr>
              <a:t>)</a:t>
            </a:r>
          </a:p>
          <a:p>
            <a:r>
              <a:rPr lang="en-US" altLang="en-US" smtClean="0">
                <a:latin typeface="Times" panose="02020603050405020304" pitchFamily="18" charset="0"/>
              </a:rPr>
              <a:t>Tomorrow: A just world without poverty </a:t>
            </a:r>
            <a:r>
              <a:rPr lang="ar-SA" altLang="en-US" smtClean="0">
                <a:latin typeface="Times" panose="02020603050405020304" pitchFamily="18" charset="0"/>
              </a:rPr>
              <a:t>(عالم عادل خال من الفقر)</a:t>
            </a:r>
            <a:endParaRPr lang="en-US" altLang="en-US" smtClean="0">
              <a:latin typeface="Times" panose="02020603050405020304" pitchFamily="18" charset="0"/>
            </a:endParaRPr>
          </a:p>
          <a:p>
            <a:r>
              <a:rPr lang="en-US" altLang="en-US" smtClean="0">
                <a:latin typeface="Times" panose="02020603050405020304" pitchFamily="18" charset="0"/>
              </a:rPr>
              <a:t>Mission: To create lasting solutions to poverty, hunger, and social injustice</a:t>
            </a:r>
            <a:r>
              <a:rPr lang="ar-SA" altLang="en-US" smtClean="0">
                <a:latin typeface="Times" panose="02020603050405020304" pitchFamily="18" charset="0"/>
              </a:rPr>
              <a:t> (إيجاد حلول دائمة للفقر والجوع و الظلم الاجتماعي)</a:t>
            </a:r>
          </a:p>
          <a:p>
            <a:r>
              <a:rPr lang="en-US" altLang="en-US" smtClean="0">
                <a:latin typeface="Times" panose="02020603050405020304" pitchFamily="18" charset="0"/>
              </a:rPr>
              <a:t>Strategy: </a:t>
            </a:r>
            <a:r>
              <a:rPr lang="ar-SA" altLang="en-US" smtClean="0">
                <a:latin typeface="Times" panose="02020603050405020304" pitchFamily="18" charset="0"/>
              </a:rPr>
              <a:t>قوانين, فرص عمل ... </a:t>
            </a:r>
          </a:p>
          <a:p>
            <a:endParaRPr lang="ar-SA" altLang="en-US" smtClean="0">
              <a:latin typeface="Times" panose="02020603050405020304" pitchFamily="18" charset="0"/>
            </a:endParaRPr>
          </a:p>
          <a:p>
            <a:r>
              <a:rPr lang="en-US" altLang="en-US" smtClean="0">
                <a:latin typeface="Times" panose="02020603050405020304" pitchFamily="18" charset="0"/>
              </a:rPr>
              <a:t>Example internal (private sector):</a:t>
            </a:r>
          </a:p>
          <a:p>
            <a:r>
              <a:rPr lang="en-US" altLang="en-US" smtClean="0">
                <a:latin typeface="Times" panose="02020603050405020304" pitchFamily="18" charset="0"/>
              </a:rPr>
              <a:t>Now: </a:t>
            </a:r>
          </a:p>
          <a:p>
            <a:r>
              <a:rPr lang="en-US" altLang="en-US" smtClean="0">
                <a:latin typeface="Times" panose="02020603050405020304" pitchFamily="18" charset="0"/>
              </a:rPr>
              <a:t>Tomorrow: </a:t>
            </a:r>
            <a:r>
              <a:rPr lang="ar-SA" altLang="en-US" smtClean="0">
                <a:latin typeface="Times" panose="02020603050405020304" pitchFamily="18" charset="0"/>
              </a:rPr>
              <a:t>شركة رائدة في مجال تصنيع المواد الغذائية في لبنان والعالم العربي </a:t>
            </a:r>
          </a:p>
          <a:p>
            <a:pPr rtl="1"/>
            <a:r>
              <a:rPr lang="ar-SA" altLang="en-US" smtClean="0">
                <a:latin typeface="Times" panose="02020603050405020304" pitchFamily="18" charset="0"/>
              </a:rPr>
              <a:t>تقديم منتجات ذات جودة عالية بأسعار تنافسية </a:t>
            </a:r>
            <a:r>
              <a:rPr lang="en-US" altLang="en-US" smtClean="0">
                <a:latin typeface="Times" panose="02020603050405020304" pitchFamily="18" charset="0"/>
              </a:rPr>
              <a:t>Mission:</a:t>
            </a:r>
            <a:r>
              <a:rPr lang="ar-SA" altLang="en-US" smtClean="0">
                <a:latin typeface="Times" panose="02020603050405020304" pitchFamily="18" charset="0"/>
              </a:rPr>
              <a:t> </a:t>
            </a:r>
            <a:endParaRPr lang="en-US" altLang="en-US" smtClean="0">
              <a:latin typeface="Times" panose="02020603050405020304" pitchFamily="18" charset="0"/>
            </a:endParaRPr>
          </a:p>
          <a:p>
            <a:endParaRPr lang="en-US" altLang="en-US" smtClean="0">
              <a:latin typeface="Times" panose="02020603050405020304" pitchFamily="18" charset="0"/>
            </a:endParaRPr>
          </a:p>
        </p:txBody>
      </p:sp>
    </p:spTree>
    <p:extLst>
      <p:ext uri="{BB962C8B-B14F-4D97-AF65-F5344CB8AC3E}">
        <p14:creationId xmlns:p14="http://schemas.microsoft.com/office/powerpoint/2010/main" val="22637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C788AB5E-48A6-4EE7-B235-19FEA5B12C09}" type="slidenum">
              <a:rPr lang="en-US" altLang="en-US" sz="1200" smtClean="0"/>
              <a:pPr/>
              <a:t>9</a:t>
            </a:fld>
            <a:endParaRPr lang="en-US" altLang="en-US" sz="1200" smtClean="0"/>
          </a:p>
        </p:txBody>
      </p:sp>
    </p:spTree>
    <p:extLst>
      <p:ext uri="{BB962C8B-B14F-4D97-AF65-F5344CB8AC3E}">
        <p14:creationId xmlns:p14="http://schemas.microsoft.com/office/powerpoint/2010/main" val="29127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05A04AA4-24AB-4F67-BF13-7F1270B1D841}" type="slidenum">
              <a:rPr lang="en-US" altLang="de-DE" sz="1200" smtClean="0"/>
              <a:pPr/>
              <a:t>18</a:t>
            </a:fld>
            <a:endParaRPr lang="en-US" altLang="de-DE"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Write on board the headline and ask attendees to place under the right category</a:t>
            </a:r>
          </a:p>
        </p:txBody>
      </p:sp>
    </p:spTree>
    <p:extLst>
      <p:ext uri="{BB962C8B-B14F-4D97-AF65-F5344CB8AC3E}">
        <p14:creationId xmlns:p14="http://schemas.microsoft.com/office/powerpoint/2010/main" val="192711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B72CB402-55B7-4A59-9578-96FC8EB24505}" type="slidenum">
              <a:rPr lang="en-US" altLang="en-US" sz="1200" smtClean="0"/>
              <a:pPr/>
              <a:t>21</a:t>
            </a:fld>
            <a:endParaRPr lang="en-US" altLang="en-US" sz="1200" smtClean="0"/>
          </a:p>
        </p:txBody>
      </p:sp>
    </p:spTree>
    <p:extLst>
      <p:ext uri="{BB962C8B-B14F-4D97-AF65-F5344CB8AC3E}">
        <p14:creationId xmlns:p14="http://schemas.microsoft.com/office/powerpoint/2010/main" val="329532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LB" altLang="en-US" sz="1400" b="1" smtClean="0">
                <a:solidFill>
                  <a:srgbClr val="C2113A"/>
                </a:solidFill>
                <a:latin typeface="Times" panose="02020603050405020304" pitchFamily="18" charset="0"/>
              </a:rPr>
              <a:t>الأهداف</a:t>
            </a:r>
            <a:r>
              <a:rPr lang="ar-SA" altLang="en-US" sz="1400" b="1" smtClean="0">
                <a:solidFill>
                  <a:srgbClr val="C2113A"/>
                </a:solidFill>
                <a:latin typeface="Times" panose="02020603050405020304" pitchFamily="18" charset="0"/>
              </a:rPr>
              <a:t> الاستراتيجية </a:t>
            </a:r>
            <a:r>
              <a:rPr lang="ar-LB" altLang="en-US" sz="1400" b="1" i="1" smtClean="0">
                <a:solidFill>
                  <a:srgbClr val="C2113A"/>
                </a:solidFill>
                <a:latin typeface="Times" panose="02020603050405020304" pitchFamily="18" charset="0"/>
              </a:rPr>
              <a:t> </a:t>
            </a:r>
            <a:r>
              <a:rPr lang="ar-LB" altLang="en-US" smtClean="0">
                <a:latin typeface="Times" panose="02020603050405020304" pitchFamily="18" charset="0"/>
              </a:rPr>
              <a:t>هي تطلعات منظمتك. ويمكن تحديد الأهداف على المستوى التنظيمي، على مستوى البرامج أو الإدارة، أو على مستوى الموظف الفردي. الهدف هو نتيجة أولية واسعة النطاق. من خلال استخدام رحلة طريق كتشبيه، يسافر الهدف من شيكاغو إلى نيويورك.</a:t>
            </a:r>
          </a:p>
          <a:p>
            <a:pPr algn="just" rtl="1"/>
            <a:endParaRPr lang="en-US" altLang="en-US" sz="1400" smtClean="0">
              <a:latin typeface="Times" panose="02020603050405020304" pitchFamily="18" charset="0"/>
            </a:endParaRPr>
          </a:p>
          <a:p>
            <a:pPr algn="just" rtl="1"/>
            <a:r>
              <a:rPr lang="ar-LB" altLang="en-US" sz="1600" b="1" smtClean="0">
                <a:solidFill>
                  <a:srgbClr val="C2113A"/>
                </a:solidFill>
                <a:latin typeface="Times" panose="02020603050405020304" pitchFamily="18" charset="0"/>
              </a:rPr>
              <a:t>الاستراتيجيات</a:t>
            </a:r>
            <a:r>
              <a:rPr lang="ar-LB" altLang="en-US" sz="1600" smtClean="0">
                <a:solidFill>
                  <a:srgbClr val="C2113A"/>
                </a:solidFill>
                <a:latin typeface="Times" panose="02020603050405020304" pitchFamily="18" charset="0"/>
              </a:rPr>
              <a:t> </a:t>
            </a:r>
            <a:r>
              <a:rPr lang="ar-LB" altLang="en-US" smtClean="0">
                <a:latin typeface="Times" panose="02020603050405020304" pitchFamily="18" charset="0"/>
              </a:rPr>
              <a:t>هي منهجيات أو وسائل لتحقيق الأهداف. عادة، يوجد أكثر من خيار واحد. يمكنك السفر إلى نيويورك من خلال عدة وسائل: الطائرة، القطار، والسيارات، والدراجات، أو سيرا على الأقدام. بعد دراسة التكاليف، والجدول الزمني، والقدرة المشي لمسافات طويلة، قررت السفر بالسيارة.</a:t>
            </a:r>
            <a:endParaRPr lang="en-US" altLang="en-US" smtClean="0">
              <a:latin typeface="Times" panose="02020603050405020304" pitchFamily="18" charset="0"/>
            </a:endParaRPr>
          </a:p>
          <a:p>
            <a:endParaRPr lang="en-US" altLang="en-US" b="1" smtClean="0">
              <a:latin typeface="Times" panose="02020603050405020304" pitchFamily="18" charset="0"/>
            </a:endParaRPr>
          </a:p>
          <a:p>
            <a:pPr algn="r" rtl="1"/>
            <a:r>
              <a:rPr lang="ar-LB" altLang="en-US" sz="1600" b="1" smtClean="0">
                <a:solidFill>
                  <a:srgbClr val="C00000"/>
                </a:solidFill>
                <a:latin typeface="Times" panose="02020603050405020304" pitchFamily="18" charset="0"/>
              </a:rPr>
              <a:t>الأهداف </a:t>
            </a:r>
            <a:r>
              <a:rPr lang="ar-LB" altLang="en-US" smtClean="0">
                <a:latin typeface="Times" panose="02020603050405020304" pitchFamily="18" charset="0"/>
              </a:rPr>
              <a:t>هي الخطوات التي لا بد من القيام بها للوصول إلى الهدف، ويتم ذكرها دائما بطريقة يمكن من خلالها  قياسها. وبالتالي قد يكون الهدف في الرحلة من شيكاغو إلى نيويورك قيادة مسافة 325 ميلا في اليوم الأول. وعند ركن السيارة في موقف السيارات في الفندق، يمكنك التحقق من خلال عداد المسافات لمعرفة ما إذا كنت قد حققت هدفك.</a:t>
            </a:r>
            <a:endParaRPr lang="en-US" altLang="en-US" smtClean="0">
              <a:latin typeface="Times" panose="02020603050405020304" pitchFamily="18" charset="0"/>
            </a:endParaRPr>
          </a:p>
          <a:p>
            <a:pPr algn="r" rtl="1"/>
            <a:r>
              <a:rPr lang="ar-LB" altLang="en-US" sz="1600" b="1" smtClean="0">
                <a:solidFill>
                  <a:srgbClr val="C00000"/>
                </a:solidFill>
                <a:latin typeface="Times" panose="02020603050405020304" pitchFamily="18" charset="0"/>
              </a:rPr>
              <a:t>النتائج </a:t>
            </a:r>
            <a:r>
              <a:rPr lang="ar-LB" altLang="en-US" smtClean="0">
                <a:latin typeface="Times" panose="02020603050405020304" pitchFamily="18" charset="0"/>
              </a:rPr>
              <a:t>تصف نتائج تحقيق الهدف. في هذا المثال، يمكنك الوصول إلى الهدف - نيويورك - وتعلم معلومات مفيدة في المؤتمر.</a:t>
            </a:r>
            <a:endParaRPr lang="en-US" altLang="en-US" smtClean="0">
              <a:latin typeface="Times" panose="02020603050405020304" pitchFamily="18" charset="0"/>
            </a:endParaRPr>
          </a:p>
          <a:p>
            <a:pPr algn="r" rtl="1"/>
            <a:endParaRPr lang="en-US" altLang="en-US" smtClean="0">
              <a:latin typeface="Times" panose="02020603050405020304" pitchFamily="18"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045E93E9-4CE5-4FEA-BF35-3420C3E97EA7}" type="slidenum">
              <a:rPr lang="en-US" altLang="en-US" sz="1200" smtClean="0"/>
              <a:pPr/>
              <a:t>40</a:t>
            </a:fld>
            <a:endParaRPr lang="en-US" altLang="en-US" sz="1200" smtClean="0"/>
          </a:p>
        </p:txBody>
      </p:sp>
    </p:spTree>
    <p:extLst>
      <p:ext uri="{BB962C8B-B14F-4D97-AF65-F5344CB8AC3E}">
        <p14:creationId xmlns:p14="http://schemas.microsoft.com/office/powerpoint/2010/main" val="288366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4B61379B-8109-4F52-875D-D727DA087DF0}" type="slidenum">
              <a:rPr lang="en-US" altLang="en-US" sz="1200" smtClean="0"/>
              <a:pPr/>
              <a:t>41</a:t>
            </a:fld>
            <a:endParaRPr lang="en-US" altLang="en-US" sz="1200" smtClean="0"/>
          </a:p>
        </p:txBody>
      </p:sp>
    </p:spTree>
    <p:extLst>
      <p:ext uri="{BB962C8B-B14F-4D97-AF65-F5344CB8AC3E}">
        <p14:creationId xmlns:p14="http://schemas.microsoft.com/office/powerpoint/2010/main" val="124493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40018EFA-83BF-40A3-BCB9-6D2D128CE5A4}" type="slidenum">
              <a:rPr lang="en-US" altLang="en-US" sz="1200" smtClean="0"/>
              <a:pPr/>
              <a:t>42</a:t>
            </a:fld>
            <a:endParaRPr lang="en-US" altLang="en-US" sz="1200" smtClean="0"/>
          </a:p>
        </p:txBody>
      </p:sp>
    </p:spTree>
    <p:extLst>
      <p:ext uri="{BB962C8B-B14F-4D97-AF65-F5344CB8AC3E}">
        <p14:creationId xmlns:p14="http://schemas.microsoft.com/office/powerpoint/2010/main" val="385203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D79613A5-BF82-4C1D-B4D2-7185F4F0171C}" type="slidenum">
              <a:rPr lang="en-US" altLang="en-US" sz="1200" smtClean="0"/>
              <a:pPr/>
              <a:t>45</a:t>
            </a:fld>
            <a:endParaRPr lang="en-US" altLang="en-US" sz="1200" smtClean="0"/>
          </a:p>
        </p:txBody>
      </p:sp>
    </p:spTree>
    <p:extLst>
      <p:ext uri="{BB962C8B-B14F-4D97-AF65-F5344CB8AC3E}">
        <p14:creationId xmlns:p14="http://schemas.microsoft.com/office/powerpoint/2010/main" val="102586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41540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420627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244738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609600"/>
            <a:ext cx="10363200" cy="1143000"/>
          </a:xfrm>
        </p:spPr>
        <p:txBody>
          <a:bodyPr/>
          <a:lstStyle/>
          <a:p>
            <a:r>
              <a:rPr lang="ar-SA" smtClean="0"/>
              <a:t>انقر لتحرير نمط العنوان الرئيسي</a:t>
            </a:r>
            <a:endParaRPr lang="ar-IQ"/>
          </a:p>
        </p:txBody>
      </p:sp>
      <p:sp>
        <p:nvSpPr>
          <p:cNvPr id="3" name="عنصر نائب لـ SmartArt 2"/>
          <p:cNvSpPr>
            <a:spLocks noGrp="1"/>
          </p:cNvSpPr>
          <p:nvPr>
            <p:ph type="dgm" idx="1"/>
          </p:nvPr>
        </p:nvSpPr>
        <p:spPr>
          <a:xfrm>
            <a:off x="914400" y="1981200"/>
            <a:ext cx="10363200" cy="4114800"/>
          </a:xfrm>
        </p:spPr>
        <p:txBody>
          <a:bodyPr/>
          <a:lstStyle/>
          <a:p>
            <a:pPr lvl="0"/>
            <a:endParaRPr lang="ar-IQ"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p:cNvSpPr>
            <a:spLocks noGrp="1" noChangeArrowheads="1"/>
          </p:cNvSpPr>
          <p:nvPr>
            <p:ph type="sldNum" sz="quarter" idx="12"/>
          </p:nvPr>
        </p:nvSpPr>
        <p:spPr>
          <a:ln/>
        </p:spPr>
        <p:txBody>
          <a:bodyPr/>
          <a:lstStyle>
            <a:lvl1pPr>
              <a:defRPr/>
            </a:lvl1pPr>
          </a:lstStyle>
          <a:p>
            <a:fld id="{17148691-1B7F-4AB3-86EA-8C413F8B7919}" type="slidenum">
              <a:rPr lang="ar-SA" altLang="en-US"/>
              <a:pPr/>
              <a:t>‹#›</a:t>
            </a:fld>
            <a:endParaRPr lang="en-US" altLang="en-US"/>
          </a:p>
        </p:txBody>
      </p:sp>
    </p:spTree>
    <p:extLst>
      <p:ext uri="{BB962C8B-B14F-4D97-AF65-F5344CB8AC3E}">
        <p14:creationId xmlns:p14="http://schemas.microsoft.com/office/powerpoint/2010/main" val="18976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1960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F06AA-00FC-4050-88DE-5F2AA2F569FC}" type="datetimeFigureOut">
              <a:rPr lang="tr-TR" smtClean="0"/>
              <a:t>27.09.2025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425849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263490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61FF06AA-00FC-4050-88DE-5F2AA2F569FC}" type="datetimeFigureOut">
              <a:rPr lang="tr-TR" smtClean="0"/>
              <a:t>27.09.2025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82470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1FF06AA-00FC-4050-88DE-5F2AA2F569FC}" type="datetimeFigureOut">
              <a:rPr lang="tr-TR" smtClean="0"/>
              <a:t>27.09.2025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31676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F06AA-00FC-4050-88DE-5F2AA2F569FC}" type="datetimeFigureOut">
              <a:rPr lang="tr-TR" smtClean="0"/>
              <a:t>27.09.2025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104599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62921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F06AA-00FC-4050-88DE-5F2AA2F569FC}" type="datetimeFigureOut">
              <a:rPr lang="tr-TR" smtClean="0"/>
              <a:t>27.09.2025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09FC47-E081-4E85-92EE-166573C394D2}" type="slidenum">
              <a:rPr lang="tr-TR" smtClean="0"/>
              <a:t>‹#›</a:t>
            </a:fld>
            <a:endParaRPr lang="tr-TR"/>
          </a:p>
        </p:txBody>
      </p:sp>
    </p:spTree>
    <p:extLst>
      <p:ext uri="{BB962C8B-B14F-4D97-AF65-F5344CB8AC3E}">
        <p14:creationId xmlns:p14="http://schemas.microsoft.com/office/powerpoint/2010/main" val="50726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F06AA-00FC-4050-88DE-5F2AA2F569FC}" type="datetimeFigureOut">
              <a:rPr lang="tr-TR" smtClean="0"/>
              <a:t>27.09.2025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9FC47-E081-4E85-92EE-166573C394D2}" type="slidenum">
              <a:rPr lang="tr-TR" smtClean="0"/>
              <a:t>‹#›</a:t>
            </a:fld>
            <a:endParaRPr lang="tr-TR"/>
          </a:p>
        </p:txBody>
      </p:sp>
    </p:spTree>
    <p:extLst>
      <p:ext uri="{BB962C8B-B14F-4D97-AF65-F5344CB8AC3E}">
        <p14:creationId xmlns:p14="http://schemas.microsoft.com/office/powerpoint/2010/main" val="3300710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oleObject" Target="../embeddings/oleObject4.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0" Type="http://schemas.openxmlformats.org/officeDocument/2006/relationships/slideLayout" Target="../slideLayouts/slideLayout6.xml"/><Relationship Id="rId4" Type="http://schemas.openxmlformats.org/officeDocument/2006/relationships/tags" Target="../tags/tag17.xml"/><Relationship Id="rId9"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2.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2.emf"/><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notesSlide" Target="../notesSlides/notesSlide8.xml"/><Relationship Id="rId4" Type="http://schemas.openxmlformats.org/officeDocument/2006/relationships/tags" Target="../tags/tag39.xml"/><Relationship Id="rId9"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7039"/>
            <a:ext cx="9144000" cy="2060812"/>
          </a:xfrm>
        </p:spPr>
        <p:txBody>
          <a:bodyPr>
            <a:normAutofit fontScale="90000"/>
          </a:bodyPr>
          <a:lstStyle/>
          <a:p>
            <a:r>
              <a:rPr lang="ar-IQ" dirty="0" smtClean="0"/>
              <a:t>التخطيط الاستراتيجي ووضع خطة العمل </a:t>
            </a:r>
            <a:br>
              <a:rPr lang="ar-IQ" dirty="0" smtClean="0"/>
            </a:br>
            <a:endParaRPr lang="tr-TR" dirty="0"/>
          </a:p>
        </p:txBody>
      </p:sp>
      <p:sp>
        <p:nvSpPr>
          <p:cNvPr id="3" name="Subtitle 2"/>
          <p:cNvSpPr>
            <a:spLocks noGrp="1"/>
          </p:cNvSpPr>
          <p:nvPr>
            <p:ph type="subTitle" idx="1"/>
          </p:nvPr>
        </p:nvSpPr>
        <p:spPr>
          <a:xfrm>
            <a:off x="1524000" y="3957851"/>
            <a:ext cx="9144000" cy="2156345"/>
          </a:xfrm>
        </p:spPr>
        <p:txBody>
          <a:bodyPr/>
          <a:lstStyle/>
          <a:p>
            <a:r>
              <a:rPr lang="ar-SA" dirty="0" smtClean="0"/>
              <a:t>اعداد </a:t>
            </a:r>
          </a:p>
          <a:p>
            <a:r>
              <a:rPr lang="ar-SA" dirty="0" smtClean="0"/>
              <a:t>حسن صباح الجلبي</a:t>
            </a:r>
          </a:p>
          <a:p>
            <a:r>
              <a:rPr lang="ar-SA" dirty="0" smtClean="0"/>
              <a:t>ماجستير ادارة الاعمال</a:t>
            </a:r>
          </a:p>
          <a:p>
            <a:r>
              <a:rPr lang="ar-SA" dirty="0" smtClean="0"/>
              <a:t>مركز الدراسات المصرفية </a:t>
            </a:r>
            <a:endParaRPr lang="tr-TR" dirty="0"/>
          </a:p>
        </p:txBody>
      </p:sp>
      <p:pic>
        <p:nvPicPr>
          <p:cNvPr id="4" name="Picture 3"/>
          <p:cNvPicPr>
            <a:picLocks noChangeAspect="1"/>
          </p:cNvPicPr>
          <p:nvPr/>
        </p:nvPicPr>
        <p:blipFill>
          <a:blip r:embed="rId2"/>
          <a:stretch>
            <a:fillRect/>
          </a:stretch>
        </p:blipFill>
        <p:spPr>
          <a:xfrm>
            <a:off x="0" y="141906"/>
            <a:ext cx="2304488" cy="2273748"/>
          </a:xfrm>
          <a:prstGeom prst="rect">
            <a:avLst/>
          </a:prstGeom>
        </p:spPr>
      </p:pic>
    </p:spTree>
    <p:extLst>
      <p:ext uri="{BB962C8B-B14F-4D97-AF65-F5344CB8AC3E}">
        <p14:creationId xmlns:p14="http://schemas.microsoft.com/office/powerpoint/2010/main" val="293049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rtl="1">
              <a:spcBef>
                <a:spcPts val="0"/>
              </a:spcBef>
              <a:defRPr/>
            </a:pPr>
            <a:r>
              <a:rPr lang="en-US" altLang="en-US" dirty="0" smtClean="0">
                <a:cs typeface="Arial" panose="020B0604020202020204" pitchFamily="34" charset="0"/>
              </a:rPr>
              <a:t>الخطوة الأولى </a:t>
            </a:r>
            <a:r>
              <a:rPr lang="en-US" altLang="en-US" dirty="0" err="1" smtClean="0">
                <a:cs typeface="Arial" panose="020B0604020202020204" pitchFamily="34" charset="0"/>
              </a:rPr>
              <a:t>هي</a:t>
            </a:r>
            <a:r>
              <a:rPr lang="en-US" altLang="en-US" dirty="0" smtClean="0">
                <a:cs typeface="Arial" panose="020B0604020202020204" pitchFamily="34" charset="0"/>
              </a:rPr>
              <a:t>  </a:t>
            </a:r>
            <a:r>
              <a:rPr lang="en-US" altLang="en-US" dirty="0" err="1" smtClean="0">
                <a:cs typeface="Arial" panose="020B0604020202020204" pitchFamily="34" charset="0"/>
              </a:rPr>
              <a:t>وضع</a:t>
            </a:r>
            <a:r>
              <a:rPr lang="en-US" kern="1200" dirty="0" smtClean="0">
                <a:solidFill>
                  <a:srgbClr val="000000"/>
                </a:solidFill>
                <a:latin typeface="Times" panose="02020603050405020304" pitchFamily="18" charset="0"/>
                <a:ea typeface="+mn-ea"/>
                <a:cs typeface="+mn-cs"/>
              </a:rPr>
              <a:t> </a:t>
            </a:r>
            <a:r>
              <a:rPr lang="ar-SA" kern="1200" dirty="0">
                <a:solidFill>
                  <a:srgbClr val="000000"/>
                </a:solidFill>
                <a:latin typeface="Times" panose="02020603050405020304" pitchFamily="18" charset="0"/>
                <a:ea typeface="+mn-ea"/>
                <a:cs typeface="+mn-cs"/>
              </a:rPr>
              <a:t>الأسس </a:t>
            </a:r>
            <a:r>
              <a:rPr lang="ar-SA" kern="1200" dirty="0" smtClean="0">
                <a:solidFill>
                  <a:srgbClr val="000000"/>
                </a:solidFill>
                <a:latin typeface="Times" panose="02020603050405020304" pitchFamily="18" charset="0"/>
                <a:ea typeface="+mn-ea"/>
                <a:cs typeface="+mn-cs"/>
              </a:rPr>
              <a:t>الاستراتيجية</a:t>
            </a:r>
            <a:r>
              <a:rPr lang="en-US" dirty="0"/>
              <a:t> </a:t>
            </a:r>
            <a:r>
              <a:rPr lang="en-US" altLang="en-US" dirty="0" smtClean="0">
                <a:cs typeface="Arial" panose="020B0604020202020204" pitchFamily="34" charset="0"/>
              </a:rPr>
              <a:t>من خلال تحديد </a:t>
            </a:r>
            <a:r>
              <a:rPr lang="en-US" altLang="en-US" dirty="0" err="1" smtClean="0">
                <a:cs typeface="Arial" panose="020B0604020202020204" pitchFamily="34" charset="0"/>
              </a:rPr>
              <a:t>الرؤية</a:t>
            </a:r>
            <a:r>
              <a:rPr lang="en-US" altLang="en-US" dirty="0" smtClean="0">
                <a:cs typeface="Arial" panose="020B0604020202020204" pitchFamily="34" charset="0"/>
              </a:rPr>
              <a:t> </a:t>
            </a:r>
            <a:r>
              <a:rPr lang="ar-LB" altLang="en-US" dirty="0" smtClean="0">
                <a:cs typeface="Arial" panose="020B0604020202020204" pitchFamily="34" charset="0"/>
              </a:rPr>
              <a:t>وال</a:t>
            </a:r>
            <a:r>
              <a:rPr lang="ar-IQ" altLang="en-US" dirty="0" smtClean="0">
                <a:cs typeface="Arial" panose="020B0604020202020204" pitchFamily="34" charset="0"/>
              </a:rPr>
              <a:t>رسالة</a:t>
            </a:r>
            <a:endParaRPr lang="en-US" altLang="en-US" dirty="0" smtClean="0"/>
          </a:p>
        </p:txBody>
      </p:sp>
      <p:sp>
        <p:nvSpPr>
          <p:cNvPr id="15363" name="Rectangle 4"/>
          <p:cNvSpPr>
            <a:spLocks noChangeArrowheads="1"/>
          </p:cNvSpPr>
          <p:nvPr/>
        </p:nvSpPr>
        <p:spPr bwMode="auto">
          <a:xfrm>
            <a:off x="2209800" y="2468563"/>
            <a:ext cx="7772400" cy="533400"/>
          </a:xfrm>
          <a:prstGeom prst="rect">
            <a:avLst/>
          </a:prstGeom>
          <a:solidFill>
            <a:srgbClr val="C00000"/>
          </a:solidFill>
          <a:ln w="9525" algn="ctr">
            <a:solidFill>
              <a:srgbClr val="C00000"/>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chemeClr val="bg1"/>
                </a:solidFill>
                <a:cs typeface="Arial" panose="020B0604020202020204" pitchFamily="34" charset="0"/>
              </a:rPr>
              <a:t>1. </a:t>
            </a:r>
            <a:r>
              <a:rPr lang="ar-SA" altLang="en-US">
                <a:solidFill>
                  <a:schemeClr val="bg1"/>
                </a:solidFill>
                <a:latin typeface="Times" panose="02020603050405020304" pitchFamily="18" charset="0"/>
              </a:rPr>
              <a:t>الأسس الاستراتيجية</a:t>
            </a:r>
            <a:endParaRPr lang="en-US" altLang="en-US">
              <a:solidFill>
                <a:schemeClr val="bg1"/>
              </a:solidFill>
              <a:latin typeface="Times" panose="02020603050405020304" pitchFamily="18" charset="0"/>
            </a:endParaRPr>
          </a:p>
        </p:txBody>
      </p:sp>
      <p:sp>
        <p:nvSpPr>
          <p:cNvPr id="15364" name="Rectangle 6"/>
          <p:cNvSpPr>
            <a:spLocks noChangeArrowheads="1"/>
          </p:cNvSpPr>
          <p:nvPr/>
        </p:nvSpPr>
        <p:spPr bwMode="auto">
          <a:xfrm>
            <a:off x="2209800" y="3373438"/>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2. التحليل الرباعي </a:t>
            </a:r>
            <a:endParaRPr lang="en-US" altLang="en-US">
              <a:solidFill>
                <a:srgbClr val="B3B3B3"/>
              </a:solidFill>
              <a:cs typeface="Arial" panose="020B0604020202020204" pitchFamily="34" charset="0"/>
            </a:endParaRPr>
          </a:p>
        </p:txBody>
      </p:sp>
      <p:sp>
        <p:nvSpPr>
          <p:cNvPr id="15365" name="Rectangle 7"/>
          <p:cNvSpPr>
            <a:spLocks noChangeArrowheads="1"/>
          </p:cNvSpPr>
          <p:nvPr/>
        </p:nvSpPr>
        <p:spPr bwMode="auto">
          <a:xfrm>
            <a:off x="2209800" y="4276725"/>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3. وضع </a:t>
            </a:r>
            <a:r>
              <a:rPr lang="ar-SA" altLang="en-US">
                <a:solidFill>
                  <a:srgbClr val="B3B3B3"/>
                </a:solidFill>
                <a:cs typeface="Arial" panose="020B0604020202020204" pitchFamily="34" charset="0"/>
              </a:rPr>
              <a:t>الأهداف </a:t>
            </a:r>
            <a:r>
              <a:rPr lang="ar-LB" altLang="en-US">
                <a:solidFill>
                  <a:srgbClr val="B3B3B3"/>
                </a:solidFill>
                <a:cs typeface="Arial" panose="020B0604020202020204" pitchFamily="34" charset="0"/>
              </a:rPr>
              <a:t>الاستراتيجية </a:t>
            </a:r>
            <a:endParaRPr lang="en-US" altLang="en-US">
              <a:solidFill>
                <a:srgbClr val="B3B3B3"/>
              </a:solidFill>
              <a:cs typeface="Arial" panose="020B0604020202020204" pitchFamily="34" charset="0"/>
            </a:endParaRPr>
          </a:p>
        </p:txBody>
      </p:sp>
      <p:sp>
        <p:nvSpPr>
          <p:cNvPr id="15366" name="Rectangle 8"/>
          <p:cNvSpPr>
            <a:spLocks noChangeArrowheads="1"/>
          </p:cNvSpPr>
          <p:nvPr/>
        </p:nvSpPr>
        <p:spPr bwMode="auto">
          <a:xfrm>
            <a:off x="2224088" y="5181600"/>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4. </a:t>
            </a:r>
            <a:r>
              <a:rPr lang="ar-SA" altLang="en-US">
                <a:solidFill>
                  <a:srgbClr val="B3B3B3"/>
                </a:solidFill>
                <a:cs typeface="Arial" panose="020B0604020202020204" pitchFamily="34" charset="0"/>
              </a:rPr>
              <a:t>خطة العمل </a:t>
            </a:r>
            <a:endParaRPr lang="en-US" altLang="en-US">
              <a:solidFill>
                <a:srgbClr val="B3B3B3"/>
              </a:solidFill>
              <a:cs typeface="Arial" panose="020B0604020202020204" pitchFamily="34" charset="0"/>
            </a:endParaRPr>
          </a:p>
        </p:txBody>
      </p:sp>
    </p:spTree>
    <p:extLst>
      <p:ext uri="{BB962C8B-B14F-4D97-AF65-F5344CB8AC3E}">
        <p14:creationId xmlns:p14="http://schemas.microsoft.com/office/powerpoint/2010/main" val="259516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09800" y="1447800"/>
            <a:ext cx="7772400" cy="838200"/>
          </a:xfrm>
        </p:spPr>
        <p:txBody>
          <a:bodyPr>
            <a:normAutofit fontScale="90000"/>
          </a:bodyPr>
          <a:lstStyle/>
          <a:p>
            <a:pPr algn="r" rtl="1"/>
            <a:r>
              <a:rPr lang="ar-LB" altLang="en-US" smtClean="0"/>
              <a:t>تجسد الرؤية الأهداف التي تهدف إليها المنظمة – وتساهم في تشكيل الإستراتيجية بشكل مباشر</a:t>
            </a:r>
            <a:endParaRPr lang="en-US" altLang="en-US" smtClean="0"/>
          </a:p>
        </p:txBody>
      </p:sp>
      <p:sp>
        <p:nvSpPr>
          <p:cNvPr id="16387" name="Text Box 8"/>
          <p:cNvSpPr txBox="1">
            <a:spLocks noChangeArrowheads="1"/>
          </p:cNvSpPr>
          <p:nvPr/>
        </p:nvSpPr>
        <p:spPr bwMode="auto">
          <a:xfrm>
            <a:off x="2590800" y="4114800"/>
            <a:ext cx="358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en-US" altLang="en-US" sz="2800"/>
              <a:t>INSERT GRAPHIC TO ADD PHOTO</a:t>
            </a:r>
          </a:p>
        </p:txBody>
      </p:sp>
      <p:pic>
        <p:nvPicPr>
          <p:cNvPr id="16388" name="Picture 9" descr="1193476115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2443164"/>
            <a:ext cx="37719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3"/>
          <p:cNvSpPr txBox="1">
            <a:spLocks noChangeArrowheads="1"/>
          </p:cNvSpPr>
          <p:nvPr>
            <p:custDataLst>
              <p:tags r:id="rId1"/>
            </p:custDataLst>
          </p:nvPr>
        </p:nvSpPr>
        <p:spPr bwMode="auto">
          <a:xfrm>
            <a:off x="5861050" y="2773363"/>
            <a:ext cx="400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a:solidFill>
                  <a:srgbClr val="C00000"/>
                </a:solidFill>
                <a:cs typeface="Arial" panose="020B0604020202020204" pitchFamily="34" charset="0"/>
                <a:sym typeface="Arial" panose="020B0604020202020204" pitchFamily="34" charset="0"/>
              </a:rPr>
              <a:t>الرؤية ...</a:t>
            </a:r>
            <a:endParaRPr lang="en-US" altLang="en-US" b="1">
              <a:solidFill>
                <a:srgbClr val="C00000"/>
              </a:solidFill>
              <a:cs typeface="Arial" panose="020B0604020202020204" pitchFamily="34" charset="0"/>
              <a:sym typeface="Arial" panose="020B0604020202020204" pitchFamily="34" charset="0"/>
            </a:endParaRPr>
          </a:p>
        </p:txBody>
      </p:sp>
      <p:sp>
        <p:nvSpPr>
          <p:cNvPr id="16390" name="Text12"/>
          <p:cNvSpPr>
            <a:spLocks noChangeArrowheads="1"/>
          </p:cNvSpPr>
          <p:nvPr>
            <p:custDataLst>
              <p:tags r:id="rId2"/>
            </p:custDataLst>
          </p:nvPr>
        </p:nvSpPr>
        <p:spPr bwMode="auto">
          <a:xfrm>
            <a:off x="6172200" y="3309939"/>
            <a:ext cx="3697288"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marL="331788" indent="-331788"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600"/>
              </a:spcBef>
              <a:buFontTx/>
              <a:buChar char="…"/>
            </a:pPr>
            <a:r>
              <a:rPr lang="ar-LB" altLang="en-US" sz="2100" dirty="0"/>
              <a:t>تعبّر عن </a:t>
            </a:r>
            <a:r>
              <a:rPr lang="ar-LB" altLang="en-US" sz="2100" dirty="0">
                <a:solidFill>
                  <a:srgbClr val="C00000"/>
                </a:solidFill>
              </a:rPr>
              <a:t>الهدف الأمثل </a:t>
            </a:r>
            <a:r>
              <a:rPr lang="ar-LB" altLang="en-US" sz="2100" dirty="0"/>
              <a:t>للمنظمة</a:t>
            </a:r>
            <a:endParaRPr lang="en-US" altLang="de-DE" sz="2100" dirty="0">
              <a:cs typeface="Arial" panose="020B0604020202020204" pitchFamily="34" charset="0"/>
              <a:sym typeface="Arial" panose="020B0604020202020204" pitchFamily="34" charset="0"/>
            </a:endParaRPr>
          </a:p>
          <a:p>
            <a:pPr algn="r" rtl="1">
              <a:spcBef>
                <a:spcPts val="600"/>
              </a:spcBef>
              <a:buFontTx/>
              <a:buChar char="…"/>
            </a:pPr>
            <a:r>
              <a:rPr lang="ar-LB" altLang="en-US" sz="2100" dirty="0"/>
              <a:t>تصف </a:t>
            </a:r>
            <a:r>
              <a:rPr lang="ar-LB" altLang="en-US" sz="2100" dirty="0">
                <a:solidFill>
                  <a:srgbClr val="C00000"/>
                </a:solidFill>
              </a:rPr>
              <a:t>التغيير الواضح والملهم الطويل الأجل</a:t>
            </a:r>
            <a:r>
              <a:rPr lang="ar-LB" altLang="en-US" sz="2100" dirty="0"/>
              <a:t> الناتج عن عملك</a:t>
            </a:r>
            <a:endParaRPr lang="en-US" altLang="en-US" sz="2100" dirty="0"/>
          </a:p>
          <a:p>
            <a:pPr algn="r" rtl="1">
              <a:spcBef>
                <a:spcPts val="600"/>
              </a:spcBef>
              <a:buFontTx/>
              <a:buChar char="…"/>
            </a:pPr>
            <a:r>
              <a:rPr lang="ar-SA" altLang="en-US" sz="2100" dirty="0"/>
              <a:t>تصف صورة ل</a:t>
            </a:r>
            <a:r>
              <a:rPr lang="ar-SA" altLang="en-US" sz="2100" dirty="0">
                <a:solidFill>
                  <a:srgbClr val="C00000"/>
                </a:solidFill>
              </a:rPr>
              <a:t>مستقبل مثالي </a:t>
            </a:r>
            <a:r>
              <a:rPr lang="ar-SA" altLang="en-US" sz="2100" dirty="0"/>
              <a:t>تسعى المنظمة إلى تحقيقه</a:t>
            </a:r>
          </a:p>
          <a:p>
            <a:pPr algn="r" rtl="1">
              <a:spcBef>
                <a:spcPts val="600"/>
              </a:spcBef>
              <a:buFontTx/>
              <a:buChar char="…"/>
            </a:pPr>
            <a:r>
              <a:rPr lang="ar-SA" altLang="en-US" sz="2100" dirty="0"/>
              <a:t>تصف ما سيحدث للعالم أو بلد أو منطقة أو مجتمع أو مشكلة محددة في </a:t>
            </a:r>
            <a:r>
              <a:rPr lang="ar-SA" altLang="en-US" sz="2100" dirty="0">
                <a:solidFill>
                  <a:srgbClr val="C00000"/>
                </a:solidFill>
              </a:rPr>
              <a:t>مستقبل بعيد في حالة تحقيق </a:t>
            </a:r>
            <a:r>
              <a:rPr lang="ar-SA" altLang="en-US" sz="2100" dirty="0" smtClean="0">
                <a:solidFill>
                  <a:srgbClr val="C00000"/>
                </a:solidFill>
              </a:rPr>
              <a:t>المنظمة </a:t>
            </a:r>
            <a:r>
              <a:rPr lang="ar-SA" altLang="en-US" sz="2100" dirty="0">
                <a:solidFill>
                  <a:srgbClr val="C00000"/>
                </a:solidFill>
              </a:rPr>
              <a:t>غرضها</a:t>
            </a:r>
            <a:endParaRPr lang="en-US" altLang="en-US" sz="2100" dirty="0">
              <a:solidFill>
                <a:srgbClr val="C00000"/>
              </a:solidFill>
            </a:endParaRPr>
          </a:p>
        </p:txBody>
      </p:sp>
    </p:spTree>
    <p:extLst>
      <p:ext uri="{BB962C8B-B14F-4D97-AF65-F5344CB8AC3E}">
        <p14:creationId xmlns:p14="http://schemas.microsoft.com/office/powerpoint/2010/main" val="305783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r" rtl="1"/>
            <a:r>
              <a:rPr lang="ar-LB" altLang="en-US" dirty="0" smtClean="0"/>
              <a:t>أمثلة عن بيانات الرؤية للم</a:t>
            </a:r>
            <a:r>
              <a:rPr lang="ar-IQ" altLang="en-US" dirty="0" smtClean="0"/>
              <a:t>صارف والبنوك المركزية</a:t>
            </a:r>
            <a:endParaRPr lang="en-US" altLang="en-US" dirty="0" smtClean="0"/>
          </a:p>
        </p:txBody>
      </p:sp>
      <p:sp>
        <p:nvSpPr>
          <p:cNvPr id="4" name="Text12"/>
          <p:cNvSpPr>
            <a:spLocks noChangeArrowheads="1"/>
          </p:cNvSpPr>
          <p:nvPr>
            <p:custDataLst>
              <p:tags r:id="rId1"/>
            </p:custDataLst>
          </p:nvPr>
        </p:nvSpPr>
        <p:spPr bwMode="auto">
          <a:xfrm>
            <a:off x="2209800" y="5529263"/>
            <a:ext cx="3352800" cy="353943"/>
          </a:xfrm>
          <a:prstGeom prst="rect">
            <a:avLst/>
          </a:prstGeom>
          <a:extLst/>
        </p:spPr>
        <p:txBody>
          <a:bodyPr>
            <a:spAutoFit/>
          </a:bodyPr>
          <a:lstStyle/>
          <a:p>
            <a:pPr algn="r" rtl="1">
              <a:defRPr/>
            </a:pPr>
            <a:r>
              <a:rPr lang="ar-IQ" sz="1700" i="1" dirty="0" smtClean="0">
                <a:latin typeface="+mj-lt"/>
              </a:rPr>
              <a:t> </a:t>
            </a:r>
            <a:endParaRPr lang="en-US" altLang="de-DE" sz="1700" i="1" dirty="0">
              <a:latin typeface="+mj-lt"/>
              <a:sym typeface="Arial" panose="020B0604020202020204" pitchFamily="34" charset="0"/>
            </a:endParaRPr>
          </a:p>
        </p:txBody>
      </p:sp>
      <p:sp>
        <p:nvSpPr>
          <p:cNvPr id="8" name="Rectangle 7"/>
          <p:cNvSpPr/>
          <p:nvPr/>
        </p:nvSpPr>
        <p:spPr>
          <a:xfrm>
            <a:off x="39578" y="4370786"/>
            <a:ext cx="4778375" cy="615553"/>
          </a:xfrm>
          <a:prstGeom prst="rect">
            <a:avLst/>
          </a:prstGeom>
        </p:spPr>
        <p:txBody>
          <a:bodyPr wrap="square">
            <a:spAutoFit/>
          </a:bodyPr>
          <a:lstStyle/>
          <a:p>
            <a:pPr algn="r" rtl="1">
              <a:defRPr/>
            </a:pPr>
            <a:r>
              <a:rPr lang="ar-IQ" sz="1700" i="1" dirty="0" smtClean="0">
                <a:latin typeface="Times" charset="0"/>
              </a:rPr>
              <a:t>أن </a:t>
            </a:r>
            <a:r>
              <a:rPr lang="ar-IQ" sz="1700" i="1" dirty="0">
                <a:latin typeface="Times" charset="0"/>
              </a:rPr>
              <a:t>نكون مؤسسة مصرفية رائدة تقدم خدمات مصرفية إسلامية شاملة مع التركيز على الخدمات المميزة والمنتجات المبتكرة.</a:t>
            </a:r>
            <a:endParaRPr lang="en-US" sz="1700" i="1" dirty="0">
              <a:latin typeface="+mj-lt"/>
            </a:endParaRPr>
          </a:p>
        </p:txBody>
      </p:sp>
      <p:sp>
        <p:nvSpPr>
          <p:cNvPr id="9" name="Rectangle 8"/>
          <p:cNvSpPr/>
          <p:nvPr/>
        </p:nvSpPr>
        <p:spPr>
          <a:xfrm>
            <a:off x="6284914" y="2159001"/>
            <a:ext cx="2452687" cy="877163"/>
          </a:xfrm>
          <a:prstGeom prst="rect">
            <a:avLst/>
          </a:prstGeom>
        </p:spPr>
        <p:txBody>
          <a:bodyPr>
            <a:spAutoFit/>
          </a:bodyPr>
          <a:lstStyle/>
          <a:p>
            <a:pPr algn="r" rtl="1">
              <a:defRPr/>
            </a:pPr>
            <a:r>
              <a:rPr lang="ar-IQ" sz="1700" dirty="0" smtClean="0">
                <a:latin typeface="+mj-lt"/>
              </a:rPr>
              <a:t>اداء متميز للاسهام في تحقيق التنمية الاقتصادية المستدامة والازدهار للمواطنين</a:t>
            </a:r>
            <a:endParaRPr lang="en-US" sz="1700" dirty="0">
              <a:latin typeface="+mj-lt"/>
            </a:endParaRPr>
          </a:p>
        </p:txBody>
      </p:sp>
      <p:sp>
        <p:nvSpPr>
          <p:cNvPr id="21" name="Rectangle 20"/>
          <p:cNvSpPr/>
          <p:nvPr/>
        </p:nvSpPr>
        <p:spPr>
          <a:xfrm>
            <a:off x="2625725" y="2803525"/>
            <a:ext cx="2520950" cy="353943"/>
          </a:xfrm>
          <a:prstGeom prst="rect">
            <a:avLst/>
          </a:prstGeom>
        </p:spPr>
        <p:txBody>
          <a:bodyPr>
            <a:spAutoFit/>
          </a:bodyPr>
          <a:lstStyle/>
          <a:p>
            <a:pPr>
              <a:defRPr/>
            </a:pPr>
            <a:r>
              <a:rPr lang="ar-IQ" sz="1700" i="1" dirty="0" smtClean="0">
                <a:latin typeface="+mj-lt"/>
              </a:rPr>
              <a:t> </a:t>
            </a:r>
            <a:endParaRPr lang="en-US" sz="1700" i="1" dirty="0">
              <a:latin typeface="+mj-lt"/>
            </a:endParaRPr>
          </a:p>
        </p:txBody>
      </p:sp>
      <p:sp>
        <p:nvSpPr>
          <p:cNvPr id="2" name="Rectangle 1"/>
          <p:cNvSpPr/>
          <p:nvPr/>
        </p:nvSpPr>
        <p:spPr>
          <a:xfrm>
            <a:off x="1579418" y="2828836"/>
            <a:ext cx="4619771" cy="1477328"/>
          </a:xfrm>
          <a:prstGeom prst="rect">
            <a:avLst/>
          </a:prstGeom>
        </p:spPr>
        <p:txBody>
          <a:bodyPr wrap="square">
            <a:spAutoFit/>
          </a:bodyPr>
          <a:lstStyle/>
          <a:p>
            <a:pPr algn="r" rtl="1"/>
            <a:r>
              <a:rPr lang="ar-IQ" dirty="0" smtClean="0"/>
              <a:t>ان </a:t>
            </a:r>
            <a:r>
              <a:rPr lang="ar-IQ" dirty="0"/>
              <a:t>يكون مصرف التنمية الدولي للاستثمار والتمويل الخيار الأول للزبائن كمؤسسة رئيسية لتقديم الخدمات المالية والمصرفية محلياً ودولياً وتوفير منتجات وخدمات عالية الجودة من خلال الاستثمار المستمر والتطور والابتكار في البنية التحتية لتكنولوجيا </a:t>
            </a:r>
            <a:r>
              <a:rPr lang="ar-IQ" dirty="0" smtClean="0"/>
              <a:t>المعلومات</a:t>
            </a:r>
            <a:endParaRPr lang="ar-IQ" dirty="0"/>
          </a:p>
        </p:txBody>
      </p:sp>
      <p:pic>
        <p:nvPicPr>
          <p:cNvPr id="3" name="Picture 2"/>
          <p:cNvPicPr>
            <a:picLocks noChangeAspect="1"/>
          </p:cNvPicPr>
          <p:nvPr/>
        </p:nvPicPr>
        <p:blipFill>
          <a:blip r:embed="rId3"/>
          <a:stretch>
            <a:fillRect/>
          </a:stretch>
        </p:blipFill>
        <p:spPr>
          <a:xfrm>
            <a:off x="3631582" y="1490385"/>
            <a:ext cx="1515093" cy="1262578"/>
          </a:xfrm>
          <a:prstGeom prst="rect">
            <a:avLst/>
          </a:prstGeom>
        </p:spPr>
      </p:pic>
      <p:pic>
        <p:nvPicPr>
          <p:cNvPr id="6" name="Picture 5"/>
          <p:cNvPicPr>
            <a:picLocks noChangeAspect="1"/>
          </p:cNvPicPr>
          <p:nvPr/>
        </p:nvPicPr>
        <p:blipFill>
          <a:blip r:embed="rId4"/>
          <a:stretch>
            <a:fillRect/>
          </a:stretch>
        </p:blipFill>
        <p:spPr>
          <a:xfrm>
            <a:off x="4788696" y="4289755"/>
            <a:ext cx="2667000" cy="814784"/>
          </a:xfrm>
          <a:prstGeom prst="rect">
            <a:avLst/>
          </a:prstGeom>
        </p:spPr>
      </p:pic>
      <p:sp>
        <p:nvSpPr>
          <p:cNvPr id="7" name="Rectangle 6"/>
          <p:cNvSpPr/>
          <p:nvPr/>
        </p:nvSpPr>
        <p:spPr>
          <a:xfrm>
            <a:off x="838200" y="5576847"/>
            <a:ext cx="4576948" cy="646331"/>
          </a:xfrm>
          <a:prstGeom prst="rect">
            <a:avLst/>
          </a:prstGeom>
        </p:spPr>
        <p:txBody>
          <a:bodyPr wrap="square">
            <a:spAutoFit/>
          </a:bodyPr>
          <a:lstStyle/>
          <a:p>
            <a:pPr algn="r" rtl="1"/>
            <a:r>
              <a:rPr lang="ar-IQ" dirty="0"/>
              <a:t>أن نكون روادا في توفير خدمات مالية مبتكرة و نلتزم بتقديم ما هو متميز محليا و عالميا</a:t>
            </a:r>
          </a:p>
        </p:txBody>
      </p:sp>
      <p:pic>
        <p:nvPicPr>
          <p:cNvPr id="10" name="Picture 9"/>
          <p:cNvPicPr>
            <a:picLocks noChangeAspect="1"/>
          </p:cNvPicPr>
          <p:nvPr/>
        </p:nvPicPr>
        <p:blipFill>
          <a:blip r:embed="rId5"/>
          <a:stretch>
            <a:fillRect/>
          </a:stretch>
        </p:blipFill>
        <p:spPr>
          <a:xfrm>
            <a:off x="5443279" y="5438451"/>
            <a:ext cx="751653" cy="751653"/>
          </a:xfrm>
          <a:prstGeom prst="rect">
            <a:avLst/>
          </a:prstGeom>
        </p:spPr>
      </p:pic>
      <p:sp>
        <p:nvSpPr>
          <p:cNvPr id="11" name="Rectangle 10"/>
          <p:cNvSpPr/>
          <p:nvPr/>
        </p:nvSpPr>
        <p:spPr>
          <a:xfrm>
            <a:off x="6223064" y="5025273"/>
            <a:ext cx="4088654" cy="1477328"/>
          </a:xfrm>
          <a:prstGeom prst="rect">
            <a:avLst/>
          </a:prstGeom>
        </p:spPr>
        <p:txBody>
          <a:bodyPr wrap="square">
            <a:spAutoFit/>
          </a:bodyPr>
          <a:lstStyle/>
          <a:p>
            <a:pPr algn="r" rtl="1"/>
            <a:r>
              <a:rPr lang="ar-IQ" dirty="0" smtClean="0"/>
              <a:t>أن </a:t>
            </a:r>
            <a:r>
              <a:rPr lang="ar-IQ" dirty="0"/>
              <a:t>تكون لنا الريادة والتميز على البنوك المركزية إقليمياً ودولياً في الحفاظ على الاستقرار النقدي و المالى بما يساهم في تحقيق التنمية الإقتصادية المستدامة ويعزز الثقة العالمية في مصداقيتنا المصرفية.</a:t>
            </a:r>
          </a:p>
        </p:txBody>
      </p:sp>
      <p:pic>
        <p:nvPicPr>
          <p:cNvPr id="12" name="Picture 11"/>
          <p:cNvPicPr>
            <a:picLocks noChangeAspect="1"/>
          </p:cNvPicPr>
          <p:nvPr/>
        </p:nvPicPr>
        <p:blipFill>
          <a:blip r:embed="rId6"/>
          <a:stretch>
            <a:fillRect/>
          </a:stretch>
        </p:blipFill>
        <p:spPr>
          <a:xfrm>
            <a:off x="9850870" y="3697619"/>
            <a:ext cx="2004867" cy="1346334"/>
          </a:xfrm>
          <a:prstGeom prst="rect">
            <a:avLst/>
          </a:prstGeom>
        </p:spPr>
      </p:pic>
      <p:pic>
        <p:nvPicPr>
          <p:cNvPr id="13" name="Picture 12"/>
          <p:cNvPicPr>
            <a:picLocks noChangeAspect="1"/>
          </p:cNvPicPr>
          <p:nvPr/>
        </p:nvPicPr>
        <p:blipFill>
          <a:blip r:embed="rId7"/>
          <a:stretch>
            <a:fillRect/>
          </a:stretch>
        </p:blipFill>
        <p:spPr>
          <a:xfrm>
            <a:off x="8992571" y="1439276"/>
            <a:ext cx="2626550" cy="1751033"/>
          </a:xfrm>
          <a:prstGeom prst="rect">
            <a:avLst/>
          </a:prstGeom>
        </p:spPr>
      </p:pic>
    </p:spTree>
    <p:extLst>
      <p:ext uri="{BB962C8B-B14F-4D97-AF65-F5344CB8AC3E}">
        <p14:creationId xmlns:p14="http://schemas.microsoft.com/office/powerpoint/2010/main" val="379494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r"/>
            <a:r>
              <a:rPr lang="ar-SA" altLang="en-US" smtClean="0"/>
              <a:t>الخطوات لوضع الرؤية </a:t>
            </a:r>
            <a:endParaRPr lang="en-US" altLang="en-US" smtClean="0"/>
          </a:p>
        </p:txBody>
      </p:sp>
      <p:sp>
        <p:nvSpPr>
          <p:cNvPr id="3" name="Rectangle 2"/>
          <p:cNvSpPr/>
          <p:nvPr/>
        </p:nvSpPr>
        <p:spPr bwMode="auto">
          <a:xfrm>
            <a:off x="2362200" y="2209800"/>
            <a:ext cx="7239000" cy="685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r">
              <a:defRPr/>
            </a:pPr>
            <a:r>
              <a:rPr lang="ar-SA" sz="2100" b="1" dirty="0">
                <a:solidFill>
                  <a:srgbClr val="C00000"/>
                </a:solidFill>
                <a:latin typeface="+mj-lt"/>
              </a:rPr>
              <a:t>الخطوة الأولى: </a:t>
            </a:r>
            <a:r>
              <a:rPr lang="ar-SA" sz="2100" b="1" dirty="0">
                <a:latin typeface="+mj-lt"/>
              </a:rPr>
              <a:t>حدد المشاكل الرئيسية التي تريد معالجتها </a:t>
            </a:r>
            <a:endParaRPr lang="en-US" sz="2100" dirty="0">
              <a:latin typeface="+mj-lt"/>
            </a:endParaRPr>
          </a:p>
        </p:txBody>
      </p:sp>
      <p:sp>
        <p:nvSpPr>
          <p:cNvPr id="4" name="Rectangle 3"/>
          <p:cNvSpPr/>
          <p:nvPr/>
        </p:nvSpPr>
        <p:spPr bwMode="auto">
          <a:xfrm>
            <a:off x="2362200" y="3200400"/>
            <a:ext cx="7239000" cy="685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r">
              <a:defRPr/>
            </a:pPr>
            <a:r>
              <a:rPr lang="ar-SA" sz="2100" b="1" dirty="0">
                <a:solidFill>
                  <a:srgbClr val="C00000"/>
                </a:solidFill>
              </a:rPr>
              <a:t>الخطوة الثانية: </a:t>
            </a:r>
            <a:r>
              <a:rPr lang="ar-SA" sz="2100" b="1" dirty="0">
                <a:latin typeface="+mj-lt"/>
              </a:rPr>
              <a:t>تخيل حالة مثالية في المستقبل (المشكلة قد تم حلها)</a:t>
            </a:r>
            <a:endParaRPr lang="en-US" sz="2100" b="1" dirty="0">
              <a:latin typeface="+mj-lt"/>
            </a:endParaRPr>
          </a:p>
        </p:txBody>
      </p:sp>
      <p:sp>
        <p:nvSpPr>
          <p:cNvPr id="18437" name="Rectangle 4"/>
          <p:cNvSpPr>
            <a:spLocks noChangeArrowheads="1"/>
          </p:cNvSpPr>
          <p:nvPr/>
        </p:nvSpPr>
        <p:spPr bwMode="auto">
          <a:xfrm>
            <a:off x="2362200" y="4191000"/>
            <a:ext cx="7239000" cy="685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SA" altLang="en-US" sz="2100" b="1">
                <a:solidFill>
                  <a:srgbClr val="C00000"/>
                </a:solidFill>
                <a:latin typeface="Times" panose="02020603050405020304" pitchFamily="18" charset="0"/>
              </a:rPr>
              <a:t>الخطوة الثالثة: </a:t>
            </a:r>
            <a:r>
              <a:rPr lang="ar-SA" altLang="en-US" sz="2100" b="1">
                <a:latin typeface="Times" panose="02020603050405020304" pitchFamily="18" charset="0"/>
              </a:rPr>
              <a:t>صف الحالة المثالية في كلمات /عبارات </a:t>
            </a:r>
            <a:endParaRPr lang="en-US" altLang="en-US" sz="2100" b="1">
              <a:latin typeface="Times" panose="02020603050405020304" pitchFamily="18" charset="0"/>
            </a:endParaRPr>
          </a:p>
        </p:txBody>
      </p:sp>
      <p:sp>
        <p:nvSpPr>
          <p:cNvPr id="18438" name="Rectangle 5"/>
          <p:cNvSpPr>
            <a:spLocks noChangeArrowheads="1"/>
          </p:cNvSpPr>
          <p:nvPr/>
        </p:nvSpPr>
        <p:spPr bwMode="auto">
          <a:xfrm>
            <a:off x="2362200" y="5181600"/>
            <a:ext cx="7239000" cy="685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SA" altLang="en-US" sz="2100" b="1">
                <a:solidFill>
                  <a:srgbClr val="C00000"/>
                </a:solidFill>
                <a:latin typeface="Times" panose="02020603050405020304" pitchFamily="18" charset="0"/>
              </a:rPr>
              <a:t>الخطوة الرابعة: </a:t>
            </a:r>
            <a:r>
              <a:rPr lang="ar-SA" altLang="en-US" sz="2100" b="1">
                <a:latin typeface="Times" panose="02020603050405020304" pitchFamily="18" charset="0"/>
              </a:rPr>
              <a:t>ضع بيان الرؤية </a:t>
            </a:r>
            <a:endParaRPr lang="en-US" altLang="en-US" sz="2100" b="1">
              <a:latin typeface="Times" panose="02020603050405020304" pitchFamily="18" charset="0"/>
            </a:endParaRPr>
          </a:p>
        </p:txBody>
      </p:sp>
    </p:spTree>
    <p:extLst>
      <p:ext uri="{BB962C8B-B14F-4D97-AF65-F5344CB8AC3E}">
        <p14:creationId xmlns:p14="http://schemas.microsoft.com/office/powerpoint/2010/main" val="939995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r" rtl="1"/>
            <a:r>
              <a:rPr lang="ar-LB" altLang="en-US" dirty="0" smtClean="0">
                <a:cs typeface="Arial" panose="020B0604020202020204" pitchFamily="34" charset="0"/>
              </a:rPr>
              <a:t>يلخص بيان ال</a:t>
            </a:r>
            <a:r>
              <a:rPr lang="ar-IQ" altLang="en-US" dirty="0" smtClean="0">
                <a:cs typeface="Arial" panose="020B0604020202020204" pitchFamily="34" charset="0"/>
              </a:rPr>
              <a:t>رسالة</a:t>
            </a:r>
            <a:r>
              <a:rPr lang="ar-LB" altLang="en-US" dirty="0" smtClean="0">
                <a:cs typeface="Arial" panose="020B0604020202020204" pitchFamily="34" charset="0"/>
              </a:rPr>
              <a:t> الأسباب الأساسية لوجود المنظمة</a:t>
            </a:r>
            <a:endParaRPr lang="en-US" altLang="en-US" dirty="0" smtClean="0">
              <a:cs typeface="Arial" panose="020B0604020202020204" pitchFamily="34" charset="0"/>
            </a:endParaRPr>
          </a:p>
        </p:txBody>
      </p:sp>
      <p:pic>
        <p:nvPicPr>
          <p:cNvPr id="1945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98776"/>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p:cNvSpPr txBox="1">
            <a:spLocks noChangeArrowheads="1"/>
          </p:cNvSpPr>
          <p:nvPr>
            <p:custDataLst>
              <p:tags r:id="rId1"/>
            </p:custDataLst>
          </p:nvPr>
        </p:nvSpPr>
        <p:spPr bwMode="auto">
          <a:xfrm>
            <a:off x="6475413" y="2901950"/>
            <a:ext cx="400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34448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dirty="0" smtClean="0">
                <a:solidFill>
                  <a:srgbClr val="C00000"/>
                </a:solidFill>
                <a:cs typeface="Arial" panose="020B0604020202020204" pitchFamily="34" charset="0"/>
                <a:sym typeface="Arial" panose="020B0604020202020204" pitchFamily="34" charset="0"/>
              </a:rPr>
              <a:t>ال</a:t>
            </a:r>
            <a:r>
              <a:rPr lang="ar-IQ" altLang="en-US" b="1" dirty="0" smtClean="0">
                <a:solidFill>
                  <a:srgbClr val="C00000"/>
                </a:solidFill>
                <a:cs typeface="Arial" panose="020B0604020202020204" pitchFamily="34" charset="0"/>
                <a:sym typeface="Arial" panose="020B0604020202020204" pitchFamily="34" charset="0"/>
              </a:rPr>
              <a:t>رسالة</a:t>
            </a:r>
            <a:r>
              <a:rPr lang="ar-LB" altLang="en-US" b="1" dirty="0" smtClean="0">
                <a:solidFill>
                  <a:srgbClr val="C00000"/>
                </a:solidFill>
                <a:cs typeface="Arial" panose="020B0604020202020204" pitchFamily="34" charset="0"/>
                <a:sym typeface="Arial" panose="020B0604020202020204" pitchFamily="34" charset="0"/>
              </a:rPr>
              <a:t> </a:t>
            </a:r>
            <a:r>
              <a:rPr lang="ar-LB" altLang="en-US" b="1" dirty="0">
                <a:solidFill>
                  <a:srgbClr val="C00000"/>
                </a:solidFill>
                <a:cs typeface="Arial" panose="020B0604020202020204" pitchFamily="34" charset="0"/>
                <a:sym typeface="Arial" panose="020B0604020202020204" pitchFamily="34" charset="0"/>
              </a:rPr>
              <a:t>...</a:t>
            </a:r>
            <a:endParaRPr lang="en-US" altLang="en-US" b="1" dirty="0">
              <a:solidFill>
                <a:srgbClr val="C00000"/>
              </a:solidFill>
              <a:cs typeface="Arial" panose="020B0604020202020204" pitchFamily="34" charset="0"/>
              <a:sym typeface="Arial" panose="020B0604020202020204" pitchFamily="34" charset="0"/>
            </a:endParaRPr>
          </a:p>
        </p:txBody>
      </p:sp>
      <p:sp>
        <p:nvSpPr>
          <p:cNvPr id="19461" name="Text12"/>
          <p:cNvSpPr>
            <a:spLocks noChangeArrowheads="1"/>
          </p:cNvSpPr>
          <p:nvPr>
            <p:custDataLst>
              <p:tags r:id="rId2"/>
            </p:custDataLst>
          </p:nvPr>
        </p:nvSpPr>
        <p:spPr bwMode="auto">
          <a:xfrm>
            <a:off x="6823076" y="3370263"/>
            <a:ext cx="33115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marL="331788" indent="-331788"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1200"/>
              </a:spcBef>
              <a:buFontTx/>
              <a:buChar char="…"/>
            </a:pPr>
            <a:r>
              <a:rPr lang="ar-LB" altLang="en-US" sz="2100">
                <a:cs typeface="Arial" panose="020B0604020202020204" pitchFamily="34" charset="0"/>
              </a:rPr>
              <a:t>هي </a:t>
            </a:r>
            <a:r>
              <a:rPr lang="ar-LB" altLang="en-US" sz="2100" b="1">
                <a:solidFill>
                  <a:srgbClr val="C2113A"/>
                </a:solidFill>
                <a:cs typeface="Arial" panose="020B0604020202020204" pitchFamily="34" charset="0"/>
              </a:rPr>
              <a:t>بيان بسيط لغرض المنظمة</a:t>
            </a:r>
            <a:r>
              <a:rPr lang="ar-LB" altLang="en-US" sz="2100">
                <a:cs typeface="Arial" panose="020B0604020202020204" pitchFamily="34" charset="0"/>
              </a:rPr>
              <a:t>؛ تعبير مباشر عن </a:t>
            </a:r>
            <a:r>
              <a:rPr lang="ar-LB" altLang="en-US" sz="2100" b="1">
                <a:solidFill>
                  <a:srgbClr val="C00000"/>
                </a:solidFill>
                <a:cs typeface="Arial" panose="020B0604020202020204" pitchFamily="34" charset="0"/>
              </a:rPr>
              <a:t>”سبب وجودها“ </a:t>
            </a:r>
          </a:p>
          <a:p>
            <a:pPr algn="r" rtl="1">
              <a:spcBef>
                <a:spcPts val="1200"/>
              </a:spcBef>
              <a:buFontTx/>
              <a:buChar char="…"/>
            </a:pPr>
            <a:r>
              <a:rPr lang="ar-LB" altLang="en-US" sz="2100">
                <a:cs typeface="Arial" panose="020B0604020202020204" pitchFamily="34" charset="0"/>
              </a:rPr>
              <a:t>تحدد </a:t>
            </a:r>
            <a:r>
              <a:rPr lang="ar-LB" altLang="en-US" sz="2100" b="1">
                <a:solidFill>
                  <a:srgbClr val="C2113A"/>
                </a:solidFill>
                <a:cs typeface="Arial" panose="020B0604020202020204" pitchFamily="34" charset="0"/>
              </a:rPr>
              <a:t>كيفية</a:t>
            </a:r>
            <a:r>
              <a:rPr lang="ar-LB" altLang="en-US" sz="2100">
                <a:cs typeface="Arial" panose="020B0604020202020204" pitchFamily="34" charset="0"/>
              </a:rPr>
              <a:t> الوصول إلى </a:t>
            </a:r>
            <a:r>
              <a:rPr lang="ar-SA" altLang="en-US" sz="2100">
                <a:latin typeface="Times" panose="02020603050405020304" pitchFamily="18" charset="0"/>
              </a:rPr>
              <a:t>الرؤية</a:t>
            </a:r>
          </a:p>
          <a:p>
            <a:pPr algn="r" rtl="1">
              <a:spcBef>
                <a:spcPts val="1200"/>
              </a:spcBef>
              <a:buFontTx/>
              <a:buChar char="…"/>
            </a:pPr>
            <a:r>
              <a:rPr lang="ar-LB" altLang="en-US" sz="2100">
                <a:cs typeface="Arial" panose="020B0604020202020204" pitchFamily="34" charset="0"/>
              </a:rPr>
              <a:t>تحدد </a:t>
            </a:r>
            <a:r>
              <a:rPr lang="ar-LB" altLang="en-US" sz="2100" b="1">
                <a:solidFill>
                  <a:srgbClr val="C2113A"/>
                </a:solidFill>
                <a:cs typeface="Arial" panose="020B0604020202020204" pitchFamily="34" charset="0"/>
              </a:rPr>
              <a:t>طبيعة الأنشطة والتوجهات</a:t>
            </a:r>
            <a:r>
              <a:rPr lang="ar-LB" altLang="en-US" sz="2100">
                <a:cs typeface="Arial" panose="020B0604020202020204" pitchFamily="34" charset="0"/>
              </a:rPr>
              <a:t> التي تساهم في الوصول إلى الرؤية </a:t>
            </a:r>
            <a:endParaRPr lang="en-US" altLang="en-US" sz="2100">
              <a:cs typeface="Arial" panose="020B0604020202020204" pitchFamily="34" charset="0"/>
            </a:endParaRPr>
          </a:p>
          <a:p>
            <a:pPr algn="r" rtl="1">
              <a:spcBef>
                <a:spcPts val="1200"/>
              </a:spcBef>
              <a:buNone/>
            </a:pPr>
            <a:endParaRPr lang="en-US" altLang="en-US" sz="2100">
              <a:cs typeface="Arial" panose="020B0604020202020204" pitchFamily="34" charset="0"/>
            </a:endParaRPr>
          </a:p>
        </p:txBody>
      </p:sp>
    </p:spTree>
    <p:extLst>
      <p:ext uri="{BB962C8B-B14F-4D97-AF65-F5344CB8AC3E}">
        <p14:creationId xmlns:p14="http://schemas.microsoft.com/office/powerpoint/2010/main" val="2564231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r" rtl="1"/>
            <a:r>
              <a:rPr lang="ar-LB" altLang="en-US" dirty="0" smtClean="0"/>
              <a:t>هناك 3 عناصر محورية لبيان </a:t>
            </a:r>
            <a:r>
              <a:rPr lang="ar-SA" altLang="en-US" dirty="0" smtClean="0"/>
              <a:t>ال</a:t>
            </a:r>
            <a:r>
              <a:rPr lang="ar-IQ" altLang="en-US" dirty="0" smtClean="0"/>
              <a:t>رسالة</a:t>
            </a:r>
            <a:r>
              <a:rPr lang="ar-SA" altLang="en-US" dirty="0" smtClean="0"/>
              <a:t> </a:t>
            </a:r>
            <a:endParaRPr lang="en-US" altLang="en-US" dirty="0" smtClean="0"/>
          </a:p>
        </p:txBody>
      </p:sp>
      <p:cxnSp>
        <p:nvCxnSpPr>
          <p:cNvPr id="20483" name="Straight Connector 2"/>
          <p:cNvCxnSpPr>
            <a:cxnSpLocks noChangeShapeType="1"/>
          </p:cNvCxnSpPr>
          <p:nvPr/>
        </p:nvCxnSpPr>
        <p:spPr bwMode="auto">
          <a:xfrm>
            <a:off x="3962400" y="3733800"/>
            <a:ext cx="419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84" name="Straight Connector 6"/>
          <p:cNvCxnSpPr>
            <a:cxnSpLocks noChangeShapeType="1"/>
          </p:cNvCxnSpPr>
          <p:nvPr/>
        </p:nvCxnSpPr>
        <p:spPr bwMode="auto">
          <a:xfrm>
            <a:off x="3962400" y="5029200"/>
            <a:ext cx="419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81500" y="2767013"/>
            <a:ext cx="3619500" cy="862012"/>
          </a:xfrm>
          <a:prstGeom prst="rect">
            <a:avLst/>
          </a:prstGeom>
          <a:noFill/>
        </p:spPr>
        <p:txBody>
          <a:bodyPr>
            <a:spAutoFit/>
          </a:bodyPr>
          <a:lstStyle/>
          <a:p>
            <a:pPr algn="r" rtl="1">
              <a:defRPr/>
            </a:pPr>
            <a:r>
              <a:rPr lang="ar-SA" sz="2500" b="1" dirty="0">
                <a:solidFill>
                  <a:srgbClr val="92D050"/>
                </a:solidFill>
                <a:latin typeface="+mj-lt"/>
              </a:rPr>
              <a:t>قضيتنا</a:t>
            </a:r>
          </a:p>
          <a:p>
            <a:pPr algn="r" rtl="1">
              <a:defRPr/>
            </a:pPr>
            <a:r>
              <a:rPr lang="ar-LB" sz="2500" dirty="0">
                <a:latin typeface="+mj-lt"/>
              </a:rPr>
              <a:t>من؟ ماذا؟ أين؟</a:t>
            </a:r>
            <a:endParaRPr lang="en-US" sz="2500" dirty="0">
              <a:latin typeface="+mj-lt"/>
            </a:endParaRPr>
          </a:p>
        </p:txBody>
      </p:sp>
      <p:sp>
        <p:nvSpPr>
          <p:cNvPr id="9" name="TextBox 8"/>
          <p:cNvSpPr txBox="1"/>
          <p:nvPr/>
        </p:nvSpPr>
        <p:spPr>
          <a:xfrm>
            <a:off x="4367213" y="4062413"/>
            <a:ext cx="3619500" cy="862012"/>
          </a:xfrm>
          <a:prstGeom prst="rect">
            <a:avLst/>
          </a:prstGeom>
          <a:noFill/>
        </p:spPr>
        <p:txBody>
          <a:bodyPr>
            <a:spAutoFit/>
          </a:bodyPr>
          <a:lstStyle/>
          <a:p>
            <a:pPr algn="r" rtl="1">
              <a:defRPr/>
            </a:pPr>
            <a:r>
              <a:rPr lang="ar-SA" sz="2500" b="1" dirty="0">
                <a:solidFill>
                  <a:srgbClr val="FFC000"/>
                </a:solidFill>
                <a:latin typeface="+mj-lt"/>
              </a:rPr>
              <a:t>عملنا </a:t>
            </a:r>
          </a:p>
          <a:p>
            <a:pPr algn="r" rtl="1">
              <a:defRPr/>
            </a:pPr>
            <a:r>
              <a:rPr lang="ar-LB" sz="2500" dirty="0">
                <a:latin typeface="+mj-lt"/>
              </a:rPr>
              <a:t>ما</a:t>
            </a:r>
            <a:r>
              <a:rPr lang="ar-SA" sz="2500" dirty="0">
                <a:latin typeface="+mj-lt"/>
              </a:rPr>
              <a:t>ذا نفعل؟ </a:t>
            </a:r>
            <a:endParaRPr lang="en-US" sz="2500" dirty="0">
              <a:latin typeface="+mj-lt"/>
            </a:endParaRPr>
          </a:p>
        </p:txBody>
      </p:sp>
      <p:sp>
        <p:nvSpPr>
          <p:cNvPr id="10" name="TextBox 9"/>
          <p:cNvSpPr txBox="1"/>
          <p:nvPr/>
        </p:nvSpPr>
        <p:spPr>
          <a:xfrm>
            <a:off x="4381500" y="5216525"/>
            <a:ext cx="3619500" cy="1246188"/>
          </a:xfrm>
          <a:prstGeom prst="rect">
            <a:avLst/>
          </a:prstGeom>
          <a:noFill/>
        </p:spPr>
        <p:txBody>
          <a:bodyPr>
            <a:spAutoFit/>
          </a:bodyPr>
          <a:lstStyle/>
          <a:p>
            <a:pPr algn="r" rtl="1">
              <a:defRPr/>
            </a:pPr>
            <a:r>
              <a:rPr lang="ar-LB" sz="2500" b="1" dirty="0">
                <a:solidFill>
                  <a:srgbClr val="00B0F0"/>
                </a:solidFill>
                <a:latin typeface="+mj-lt"/>
              </a:rPr>
              <a:t>التأثير</a:t>
            </a:r>
            <a:endParaRPr lang="en-US" sz="2500" b="1" dirty="0">
              <a:solidFill>
                <a:srgbClr val="00B0F0"/>
              </a:solidFill>
              <a:latin typeface="+mj-lt"/>
            </a:endParaRPr>
          </a:p>
          <a:p>
            <a:pPr algn="r" rtl="1">
              <a:defRPr/>
            </a:pPr>
            <a:r>
              <a:rPr lang="ar-SA" sz="2500" dirty="0">
                <a:latin typeface="+mj-lt"/>
              </a:rPr>
              <a:t>ماذا تريد أن تحقق؟ (</a:t>
            </a:r>
            <a:r>
              <a:rPr lang="ar-LB" sz="2500" dirty="0">
                <a:latin typeface="+mj-lt"/>
              </a:rPr>
              <a:t>التغييرات للأفضل</a:t>
            </a:r>
            <a:r>
              <a:rPr lang="ar-SA" sz="2500" dirty="0">
                <a:latin typeface="+mj-lt"/>
              </a:rPr>
              <a:t>)</a:t>
            </a:r>
            <a:endParaRPr lang="en-US" sz="2500" dirty="0">
              <a:latin typeface="+mj-lt"/>
            </a:endParaRPr>
          </a:p>
        </p:txBody>
      </p:sp>
    </p:spTree>
    <p:extLst>
      <p:ext uri="{BB962C8B-B14F-4D97-AF65-F5344CB8AC3E}">
        <p14:creationId xmlns:p14="http://schemas.microsoft.com/office/powerpoint/2010/main" val="256088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r" rtl="1"/>
            <a:r>
              <a:rPr lang="ar-SA" altLang="en-US" dirty="0" smtClean="0"/>
              <a:t>الخطوات لوضع بيان ال</a:t>
            </a:r>
            <a:r>
              <a:rPr lang="ar-IQ" altLang="en-US" dirty="0" smtClean="0"/>
              <a:t>رسالة</a:t>
            </a:r>
            <a:endParaRPr lang="en-US" altLang="en-US" dirty="0" smtClean="0"/>
          </a:p>
        </p:txBody>
      </p:sp>
      <p:sp>
        <p:nvSpPr>
          <p:cNvPr id="3" name="Rectangle 2"/>
          <p:cNvSpPr/>
          <p:nvPr/>
        </p:nvSpPr>
        <p:spPr bwMode="auto">
          <a:xfrm>
            <a:off x="2362200" y="2209800"/>
            <a:ext cx="7239000" cy="685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r">
              <a:defRPr/>
            </a:pPr>
            <a:r>
              <a:rPr lang="ar-SA" sz="2100" b="1" dirty="0">
                <a:solidFill>
                  <a:srgbClr val="C00000"/>
                </a:solidFill>
                <a:latin typeface="+mj-lt"/>
              </a:rPr>
              <a:t>الخطوة الأولى:</a:t>
            </a:r>
            <a:r>
              <a:rPr lang="ar-SA" sz="2100" b="1" dirty="0">
                <a:latin typeface="+mj-lt"/>
              </a:rPr>
              <a:t> حدد المستفيدين من عملك  </a:t>
            </a:r>
            <a:endParaRPr lang="en-US" sz="2100" dirty="0">
              <a:latin typeface="+mj-lt"/>
            </a:endParaRPr>
          </a:p>
        </p:txBody>
      </p:sp>
      <p:sp>
        <p:nvSpPr>
          <p:cNvPr id="21508" name="Rectangle 3"/>
          <p:cNvSpPr>
            <a:spLocks noChangeArrowheads="1"/>
          </p:cNvSpPr>
          <p:nvPr/>
        </p:nvSpPr>
        <p:spPr bwMode="auto">
          <a:xfrm>
            <a:off x="2362200" y="3200400"/>
            <a:ext cx="7239000" cy="685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SA" altLang="en-US" sz="2100" b="1">
                <a:solidFill>
                  <a:srgbClr val="C00000"/>
                </a:solidFill>
                <a:latin typeface="Times" panose="02020603050405020304" pitchFamily="18" charset="0"/>
              </a:rPr>
              <a:t>الخطوة الثانية:</a:t>
            </a:r>
            <a:r>
              <a:rPr lang="ar-SA" altLang="en-US" sz="2100" b="1">
                <a:latin typeface="Times" panose="02020603050405020304" pitchFamily="18" charset="0"/>
              </a:rPr>
              <a:t> صف ما تريد أن تحقق على المدى البعيد </a:t>
            </a:r>
            <a:endParaRPr lang="en-US" altLang="en-US" sz="2100">
              <a:latin typeface="Times" panose="02020603050405020304" pitchFamily="18" charset="0"/>
            </a:endParaRPr>
          </a:p>
        </p:txBody>
      </p:sp>
      <p:sp>
        <p:nvSpPr>
          <p:cNvPr id="21509" name="Rectangle 4"/>
          <p:cNvSpPr>
            <a:spLocks noChangeArrowheads="1"/>
          </p:cNvSpPr>
          <p:nvPr/>
        </p:nvSpPr>
        <p:spPr bwMode="auto">
          <a:xfrm>
            <a:off x="2362200" y="4191000"/>
            <a:ext cx="7239000" cy="685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SA" altLang="en-US" sz="2100" b="1">
                <a:solidFill>
                  <a:srgbClr val="C00000"/>
                </a:solidFill>
                <a:latin typeface="Times" panose="02020603050405020304" pitchFamily="18" charset="0"/>
              </a:rPr>
              <a:t>الخطوة الثالثة:</a:t>
            </a:r>
            <a:r>
              <a:rPr lang="ar-SA" altLang="en-US" sz="2100" b="1">
                <a:latin typeface="Times" panose="02020603050405020304" pitchFamily="18" charset="0"/>
              </a:rPr>
              <a:t> اشرح كيف تريد أن تحقق اهدافك الطويلة الأمد </a:t>
            </a:r>
            <a:endParaRPr lang="en-US" altLang="en-US" sz="2100">
              <a:latin typeface="Times" panose="02020603050405020304" pitchFamily="18" charset="0"/>
            </a:endParaRPr>
          </a:p>
        </p:txBody>
      </p:sp>
      <p:sp>
        <p:nvSpPr>
          <p:cNvPr id="21510" name="Rectangle 5"/>
          <p:cNvSpPr>
            <a:spLocks noChangeArrowheads="1"/>
          </p:cNvSpPr>
          <p:nvPr/>
        </p:nvSpPr>
        <p:spPr bwMode="auto">
          <a:xfrm>
            <a:off x="2362200" y="5181600"/>
            <a:ext cx="7239000" cy="685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SA" altLang="en-US" sz="2100" b="1">
                <a:solidFill>
                  <a:srgbClr val="C00000"/>
                </a:solidFill>
                <a:latin typeface="Times" panose="02020603050405020304" pitchFamily="18" charset="0"/>
              </a:rPr>
              <a:t>الخطوة الرابعة:</a:t>
            </a:r>
            <a:r>
              <a:rPr lang="ar-SA" altLang="en-US" sz="2100" b="1">
                <a:latin typeface="Times" panose="02020603050405020304" pitchFamily="18" charset="0"/>
              </a:rPr>
              <a:t> اكتب بيان المهمة بناء على الخطوات السابقة </a:t>
            </a:r>
            <a:endParaRPr lang="en-US" altLang="en-US" sz="2100">
              <a:latin typeface="Times" panose="02020603050405020304" pitchFamily="18" charset="0"/>
            </a:endParaRPr>
          </a:p>
        </p:txBody>
      </p:sp>
    </p:spTree>
    <p:extLst>
      <p:ext uri="{BB962C8B-B14F-4D97-AF65-F5344CB8AC3E}">
        <p14:creationId xmlns:p14="http://schemas.microsoft.com/office/powerpoint/2010/main" val="15179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365125"/>
            <a:ext cx="5257800" cy="1325563"/>
          </a:xfrm>
        </p:spPr>
        <p:txBody>
          <a:bodyPr/>
          <a:lstStyle/>
          <a:p>
            <a:r>
              <a:rPr lang="en-US" altLang="en-US" dirty="0" smtClean="0"/>
              <a:t> </a:t>
            </a:r>
          </a:p>
        </p:txBody>
      </p:sp>
      <p:sp>
        <p:nvSpPr>
          <p:cNvPr id="22537" name="Rectangle 11"/>
          <p:cNvSpPr>
            <a:spLocks noChangeArrowheads="1"/>
          </p:cNvSpPr>
          <p:nvPr/>
        </p:nvSpPr>
        <p:spPr bwMode="auto">
          <a:xfrm>
            <a:off x="6008689" y="4430714"/>
            <a:ext cx="38687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a:buFontTx/>
              <a:buNone/>
            </a:pPr>
            <a:r>
              <a:rPr lang="en-US" altLang="en-US" sz="1300" i="1" dirty="0" smtClean="0"/>
              <a:t> </a:t>
            </a:r>
            <a:endParaRPr lang="en-US" altLang="en-US" sz="1300" i="1" dirty="0"/>
          </a:p>
        </p:txBody>
      </p:sp>
      <p:sp>
        <p:nvSpPr>
          <p:cNvPr id="22540" name="Rectangle 11"/>
          <p:cNvSpPr>
            <a:spLocks noChangeArrowheads="1"/>
          </p:cNvSpPr>
          <p:nvPr/>
        </p:nvSpPr>
        <p:spPr bwMode="auto">
          <a:xfrm>
            <a:off x="6550926" y="1558032"/>
            <a:ext cx="5641074"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marL="285750" indent="-285750" algn="just" rtl="1"/>
            <a:r>
              <a:rPr lang="ar-IQ" altLang="en-US" sz="1600" dirty="0" smtClean="0"/>
              <a:t> </a:t>
            </a:r>
            <a:r>
              <a:rPr lang="ar-IQ" altLang="en-US" sz="1600" b="1" dirty="0" smtClean="0"/>
              <a:t>تبني سياسة نقدية كفوءة تنطلق من حقيقة ان الاستقرار العام للاسعار يمثل شرطا اساسيا لتحقيق نمو مستدام  وعنصرا محوريا في الاقتصاد الكلي ، وعملا رئيسيا في توفير ملائمة للاستثمار وحماية القوة الشرائية .</a:t>
            </a:r>
          </a:p>
          <a:p>
            <a:pPr marL="285750" indent="-285750" algn="just" rtl="1"/>
            <a:r>
              <a:rPr lang="ar-IQ" altLang="en-US" sz="1600" b="1" dirty="0" smtClean="0"/>
              <a:t>بناء حوكمة مؤسساتية كفوءة للقطاع المالي وتشغيل انظمة دفع متوائمة مع افضل الممارسات العالمية </a:t>
            </a:r>
          </a:p>
          <a:p>
            <a:pPr marL="285750" indent="-285750" algn="just" rtl="1"/>
            <a:r>
              <a:rPr lang="ar-IQ" altLang="en-US" sz="1600" b="1" dirty="0" smtClean="0"/>
              <a:t>تطبيق سياسة رقابية احترازية فعالة من </a:t>
            </a:r>
            <a:r>
              <a:rPr lang="ar-IQ" altLang="en-US" sz="1600" b="1" dirty="0"/>
              <a:t>خ</a:t>
            </a:r>
            <a:r>
              <a:rPr lang="ar-IQ" altLang="en-US" sz="1600" b="1" dirty="0" smtClean="0"/>
              <a:t>لال تحليل وتقييم وتقليل المخاطر</a:t>
            </a:r>
          </a:p>
          <a:p>
            <a:pPr marL="285750" indent="-285750" algn="just" rtl="1"/>
            <a:r>
              <a:rPr lang="ar-IQ" altLang="en-US" sz="1600" b="1" dirty="0" smtClean="0"/>
              <a:t>الارتقاء باداء البنك المركزي باستحدام الممارسات الادارية الحديثة وافضل التقنيات في تحقيق الاهداف</a:t>
            </a:r>
          </a:p>
          <a:p>
            <a:pPr marL="285750" indent="-285750" algn="just" rtl="1"/>
            <a:endParaRPr lang="ar-IQ" altLang="en-US" sz="1400" i="1" dirty="0" smtClean="0"/>
          </a:p>
          <a:p>
            <a:pPr algn="just" rtl="1">
              <a:buFontTx/>
              <a:buNone/>
            </a:pPr>
            <a:endParaRPr lang="ar-IQ" altLang="en-US" sz="1400" i="1" dirty="0" smtClean="0"/>
          </a:p>
          <a:p>
            <a:pPr algn="just" rtl="1">
              <a:buFontTx/>
              <a:buNone/>
            </a:pPr>
            <a:endParaRPr lang="ar-IQ" altLang="en-US" sz="1400" i="1" dirty="0"/>
          </a:p>
          <a:p>
            <a:pPr algn="just" rtl="1">
              <a:buFontTx/>
              <a:buNone/>
            </a:pPr>
            <a:endParaRPr lang="ar-IQ" altLang="en-US" sz="1400" i="1" dirty="0" smtClean="0"/>
          </a:p>
          <a:p>
            <a:pPr algn="just" rtl="1">
              <a:buFontTx/>
              <a:buNone/>
            </a:pPr>
            <a:endParaRPr lang="ar-IQ" altLang="en-US" sz="1400" i="1" dirty="0"/>
          </a:p>
          <a:p>
            <a:pPr algn="just" rtl="1">
              <a:buFontTx/>
              <a:buNone/>
            </a:pPr>
            <a:endParaRPr lang="ar-IQ" altLang="en-US" sz="1400" i="1" dirty="0" smtClean="0"/>
          </a:p>
          <a:p>
            <a:pPr algn="just" rtl="1">
              <a:buFontTx/>
              <a:buNone/>
            </a:pPr>
            <a:endParaRPr lang="ar-IQ" altLang="en-US" sz="1400" i="1" dirty="0"/>
          </a:p>
          <a:p>
            <a:pPr algn="just" rtl="1">
              <a:buFontTx/>
              <a:buNone/>
            </a:pPr>
            <a:endParaRPr lang="ar-IQ" altLang="en-US" sz="1400" i="1" dirty="0" smtClean="0"/>
          </a:p>
          <a:p>
            <a:pPr algn="just" rtl="1">
              <a:buFontTx/>
              <a:buNone/>
            </a:pPr>
            <a:endParaRPr lang="ar-IQ" altLang="en-US" sz="1400" i="1" dirty="0" smtClean="0"/>
          </a:p>
          <a:p>
            <a:pPr algn="just" rtl="1">
              <a:buFontTx/>
              <a:buNone/>
            </a:pPr>
            <a:endParaRPr lang="en-US" altLang="en-US" sz="1400" i="1" dirty="0"/>
          </a:p>
        </p:txBody>
      </p:sp>
      <p:sp>
        <p:nvSpPr>
          <p:cNvPr id="22541" name="Rectangle 2"/>
          <p:cNvSpPr>
            <a:spLocks noChangeArrowheads="1"/>
          </p:cNvSpPr>
          <p:nvPr/>
        </p:nvSpPr>
        <p:spPr bwMode="auto">
          <a:xfrm>
            <a:off x="2438400" y="3430588"/>
            <a:ext cx="3200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just" rtl="1">
              <a:buFontTx/>
              <a:buNone/>
            </a:pPr>
            <a:r>
              <a:rPr lang="en-US" altLang="en-US" sz="1400" dirty="0" smtClean="0"/>
              <a:t> </a:t>
            </a:r>
            <a:endParaRPr lang="en-US" altLang="en-US" sz="1300" i="1" dirty="0"/>
          </a:p>
        </p:txBody>
      </p:sp>
      <p:sp>
        <p:nvSpPr>
          <p:cNvPr id="22542" name="Rectangle 11"/>
          <p:cNvSpPr>
            <a:spLocks noChangeArrowheads="1"/>
          </p:cNvSpPr>
          <p:nvPr/>
        </p:nvSpPr>
        <p:spPr bwMode="auto">
          <a:xfrm>
            <a:off x="5972176" y="4898327"/>
            <a:ext cx="38687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buFontTx/>
              <a:buNone/>
            </a:pPr>
            <a:r>
              <a:rPr lang="ar-IQ" altLang="en-US" sz="1400" b="1" dirty="0" smtClean="0"/>
              <a:t>لإلهام </a:t>
            </a:r>
            <a:r>
              <a:rPr lang="ar-IQ" altLang="en-US" sz="1400" b="1" dirty="0"/>
              <a:t>الإنسانية - سواء في الجو أو على الأرض.</a:t>
            </a:r>
            <a:endParaRPr lang="ar-SA" altLang="en-US" sz="1400" b="1" dirty="0"/>
          </a:p>
        </p:txBody>
      </p:sp>
      <p:sp>
        <p:nvSpPr>
          <p:cNvPr id="2" name="Rectangle 1"/>
          <p:cNvSpPr/>
          <p:nvPr/>
        </p:nvSpPr>
        <p:spPr>
          <a:xfrm>
            <a:off x="6710335" y="4119192"/>
            <a:ext cx="980140" cy="369332"/>
          </a:xfrm>
          <a:prstGeom prst="rect">
            <a:avLst/>
          </a:prstGeom>
        </p:spPr>
        <p:txBody>
          <a:bodyPr wrap="none">
            <a:spAutoFit/>
          </a:bodyPr>
          <a:lstStyle/>
          <a:p>
            <a:r>
              <a:rPr lang="en-US" dirty="0"/>
              <a:t>JetBlue: </a:t>
            </a:r>
            <a:endParaRPr lang="ar-IQ" dirty="0"/>
          </a:p>
        </p:txBody>
      </p:sp>
      <p:sp>
        <p:nvSpPr>
          <p:cNvPr id="3" name="Rectangle 2"/>
          <p:cNvSpPr/>
          <p:nvPr/>
        </p:nvSpPr>
        <p:spPr>
          <a:xfrm>
            <a:off x="2232066" y="2707154"/>
            <a:ext cx="3384467" cy="369332"/>
          </a:xfrm>
          <a:prstGeom prst="rect">
            <a:avLst/>
          </a:prstGeom>
        </p:spPr>
        <p:txBody>
          <a:bodyPr wrap="square">
            <a:spAutoFit/>
          </a:bodyPr>
          <a:lstStyle/>
          <a:p>
            <a:r>
              <a:rPr lang="ar-IQ" dirty="0" smtClean="0"/>
              <a:t> </a:t>
            </a:r>
            <a:endParaRPr lang="ar-IQ" dirty="0"/>
          </a:p>
        </p:txBody>
      </p:sp>
      <p:sp>
        <p:nvSpPr>
          <p:cNvPr id="5" name="Rectangle 4"/>
          <p:cNvSpPr/>
          <p:nvPr/>
        </p:nvSpPr>
        <p:spPr>
          <a:xfrm>
            <a:off x="479405" y="5057339"/>
            <a:ext cx="5783283" cy="1477328"/>
          </a:xfrm>
          <a:prstGeom prst="rect">
            <a:avLst/>
          </a:prstGeom>
        </p:spPr>
        <p:txBody>
          <a:bodyPr wrap="square">
            <a:spAutoFit/>
          </a:bodyPr>
          <a:lstStyle/>
          <a:p>
            <a:pPr algn="r" rtl="1"/>
            <a:r>
              <a:rPr lang="ar-IQ" dirty="0"/>
              <a:t>"المركز التجاري للسيارات والمحركات هو مؤسسة عالمية رائدةً تكرس نفسها من أجل تقديم أفضل الخدمات والمنتجات ذات الجودة العالية لجميع عملائها. ونحن نسعى سعياً حثيثاً نحو تحقيق النجاح في استثماراتنا، ونلتزم التزاماً صارماً بالمبادئ الأخلاقية والمعايير العالمية. كما أننا نولي اهتماماً كبيراً بالاستثمار في مواردنا البشرية بالإضافة إلى خدمة مجتمعاتنا".</a:t>
            </a:r>
          </a:p>
        </p:txBody>
      </p:sp>
      <p:pic>
        <p:nvPicPr>
          <p:cNvPr id="8194" name="Picture 2" descr="ÙØªÙØ¬Ø© Ø¨Ø­Ø« Ø§ÙØµÙØ± Ø¹Ù ØªÙÙÙØª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3908867"/>
            <a:ext cx="2105025" cy="11350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6688" y="1840499"/>
            <a:ext cx="6096000" cy="2031325"/>
          </a:xfrm>
          <a:prstGeom prst="rect">
            <a:avLst/>
          </a:prstGeom>
        </p:spPr>
        <p:txBody>
          <a:bodyPr>
            <a:spAutoFit/>
          </a:bodyPr>
          <a:lstStyle/>
          <a:p>
            <a:pPr algn="r"/>
            <a:r>
              <a:rPr lang="ar-IQ" dirty="0"/>
              <a:t>المحافظة على الاستقرار النقدي المتمثل في استقرار سعر صرف الدينار الاردني واستقرار المستوى العام للأسعار والمساهمة في توفير بيئة استثمارية جاذبة ومحفزة للتنمية الاقتصادية والاجتماعية من خلال توفير هيكل أسعار فائدة ملائم وتطبيق سياسات رقابية احترازية جزئيه وكليه تساهم في تحقيق الاستقرار المصرفي والمالي بالإضافة الى توفير انظمة مدفوعات وطنية آمنة وكفوءة وتعزيز الاشتمال المالي وحماية المستهلك المالي وفي سبيل ذلك يوظف البنك موارده البشرية والمالية والمادية والتقنية والمعرفية بالشكل الأمثل</a:t>
            </a:r>
          </a:p>
        </p:txBody>
      </p:sp>
      <p:pic>
        <p:nvPicPr>
          <p:cNvPr id="8" name="Picture 7"/>
          <p:cNvPicPr>
            <a:picLocks noChangeAspect="1"/>
          </p:cNvPicPr>
          <p:nvPr/>
        </p:nvPicPr>
        <p:blipFill>
          <a:blip r:embed="rId3"/>
          <a:stretch>
            <a:fillRect/>
          </a:stretch>
        </p:blipFill>
        <p:spPr>
          <a:xfrm>
            <a:off x="2865439" y="571288"/>
            <a:ext cx="3143250" cy="1162050"/>
          </a:xfrm>
          <a:prstGeom prst="rect">
            <a:avLst/>
          </a:prstGeom>
        </p:spPr>
      </p:pic>
      <p:pic>
        <p:nvPicPr>
          <p:cNvPr id="9" name="Picture 8"/>
          <p:cNvPicPr>
            <a:picLocks noChangeAspect="1"/>
          </p:cNvPicPr>
          <p:nvPr/>
        </p:nvPicPr>
        <p:blipFill>
          <a:blip r:embed="rId4"/>
          <a:stretch>
            <a:fillRect/>
          </a:stretch>
        </p:blipFill>
        <p:spPr>
          <a:xfrm>
            <a:off x="9350017" y="271810"/>
            <a:ext cx="2304886" cy="1152443"/>
          </a:xfrm>
          <a:prstGeom prst="rect">
            <a:avLst/>
          </a:prstGeom>
        </p:spPr>
      </p:pic>
    </p:spTree>
    <p:extLst>
      <p:ext uri="{BB962C8B-B14F-4D97-AF65-F5344CB8AC3E}">
        <p14:creationId xmlns:p14="http://schemas.microsoft.com/office/powerpoint/2010/main" val="2467436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17"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5184" name="think-cell Slide" r:id="rId12" imgW="0" imgH="0" progId="TCLayout.ActiveDocument.1">
                  <p:embed/>
                </p:oleObj>
              </mc:Choice>
              <mc:Fallback>
                <p:oleObj name="think-cell Slide" r:id="rId1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ext Box 3"/>
          <p:cNvSpPr txBox="1">
            <a:spLocks noChangeArrowheads="1"/>
          </p:cNvSpPr>
          <p:nvPr>
            <p:custDataLst>
              <p:tags r:id="rId3"/>
            </p:custDataLst>
          </p:nvPr>
        </p:nvSpPr>
        <p:spPr bwMode="auto">
          <a:xfrm flipH="1">
            <a:off x="6375400" y="2727325"/>
            <a:ext cx="36972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1900" b="1">
                <a:cs typeface="Arial" panose="020B0604020202020204" pitchFamily="34" charset="0"/>
                <a:sym typeface="Arial" panose="020B0604020202020204" pitchFamily="34" charset="0"/>
              </a:rPr>
              <a:t>القيم الأساسية ... </a:t>
            </a:r>
            <a:endParaRPr lang="en-US" altLang="en-US" sz="1900" b="1">
              <a:cs typeface="Arial" panose="020B0604020202020204" pitchFamily="34" charset="0"/>
              <a:sym typeface="Arial" panose="020B0604020202020204" pitchFamily="34" charset="0"/>
            </a:endParaRPr>
          </a:p>
        </p:txBody>
      </p:sp>
      <p:sp>
        <p:nvSpPr>
          <p:cNvPr id="24580" name="Text12"/>
          <p:cNvSpPr>
            <a:spLocks noChangeArrowheads="1"/>
          </p:cNvSpPr>
          <p:nvPr>
            <p:custDataLst>
              <p:tags r:id="rId4"/>
            </p:custDataLst>
          </p:nvPr>
        </p:nvSpPr>
        <p:spPr bwMode="auto">
          <a:xfrm flipH="1">
            <a:off x="6370638" y="3222625"/>
            <a:ext cx="37020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marL="304800" indent="-304800"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spcAft>
                <a:spcPts val="1113"/>
              </a:spcAft>
              <a:buFontTx/>
              <a:buChar char="…"/>
            </a:pPr>
            <a:r>
              <a:rPr lang="ar-SA" altLang="en-US" sz="1900" dirty="0">
                <a:latin typeface="Times" panose="02020603050405020304" pitchFamily="18" charset="0"/>
              </a:rPr>
              <a:t>تشكل</a:t>
            </a:r>
            <a:r>
              <a:rPr lang="ar-LB" altLang="de-DE" sz="1900" dirty="0">
                <a:cs typeface="Arial" panose="020B0604020202020204" pitchFamily="34" charset="0"/>
                <a:sym typeface="Arial" panose="020B0604020202020204" pitchFamily="34" charset="0"/>
              </a:rPr>
              <a:t> قواعد السلوك الداخلية</a:t>
            </a:r>
          </a:p>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توجه تفاعلات المنظمة مع الجهات المعنية الخارجية</a:t>
            </a:r>
          </a:p>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توجه إجراءات العمل </a:t>
            </a:r>
          </a:p>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تتماشى مع الرؤية والمهمة</a:t>
            </a:r>
            <a:endParaRPr lang="en-US" altLang="de-DE" sz="1900" dirty="0">
              <a:cs typeface="Arial" panose="020B0604020202020204" pitchFamily="34" charset="0"/>
              <a:sym typeface="Arial" panose="020B0604020202020204" pitchFamily="34" charset="0"/>
            </a:endParaRPr>
          </a:p>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تتأثر </a:t>
            </a:r>
            <a:r>
              <a:rPr lang="ar-SA" altLang="en-US" sz="1900" dirty="0">
                <a:latin typeface="Times" panose="02020603050405020304" pitchFamily="18" charset="0"/>
              </a:rPr>
              <a:t>بمجال عمل</a:t>
            </a:r>
            <a:r>
              <a:rPr lang="ar-LB" altLang="de-DE" sz="1900" dirty="0">
                <a:cs typeface="Arial" panose="020B0604020202020204" pitchFamily="34" charset="0"/>
                <a:sym typeface="Arial" panose="020B0604020202020204" pitchFamily="34" charset="0"/>
              </a:rPr>
              <a:t> المنظمة وموقعها الجغرافي </a:t>
            </a:r>
            <a:endParaRPr lang="en-US" altLang="de-DE" sz="1900" dirty="0">
              <a:sym typeface="Arial" panose="020B0604020202020204" pitchFamily="34" charset="0"/>
            </a:endParaRPr>
          </a:p>
        </p:txBody>
      </p:sp>
      <p:sp>
        <p:nvSpPr>
          <p:cNvPr id="24581" name="Text12"/>
          <p:cNvSpPr>
            <a:spLocks noChangeArrowheads="1"/>
          </p:cNvSpPr>
          <p:nvPr>
            <p:custDataLst>
              <p:tags r:id="rId5"/>
            </p:custDataLst>
          </p:nvPr>
        </p:nvSpPr>
        <p:spPr bwMode="auto">
          <a:xfrm flipH="1">
            <a:off x="2236789" y="3222626"/>
            <a:ext cx="37544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marL="304800" indent="-304800"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استراتيجيات الأعمال</a:t>
            </a:r>
          </a:p>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نقاط قوة المنظمة</a:t>
            </a:r>
          </a:p>
          <a:p>
            <a:pPr algn="r" rtl="1">
              <a:spcBef>
                <a:spcPct val="0"/>
              </a:spcBef>
              <a:spcAft>
                <a:spcPts val="1113"/>
              </a:spcAft>
              <a:buFontTx/>
              <a:buChar char="…"/>
            </a:pPr>
            <a:r>
              <a:rPr lang="ar-LB" altLang="de-DE" sz="1900" dirty="0">
                <a:cs typeface="Arial" panose="020B0604020202020204" pitchFamily="34" charset="0"/>
                <a:sym typeface="Arial" panose="020B0604020202020204" pitchFamily="34" charset="0"/>
              </a:rPr>
              <a:t>الممارسات التشغيلية</a:t>
            </a:r>
            <a:endParaRPr lang="en-US" altLang="de-DE" sz="1900" dirty="0">
              <a:cs typeface="Arial" panose="020B0604020202020204" pitchFamily="34" charset="0"/>
              <a:sym typeface="Arial" panose="020B0604020202020204" pitchFamily="34" charset="0"/>
            </a:endParaRPr>
          </a:p>
          <a:p>
            <a:pPr algn="r" rtl="1">
              <a:spcBef>
                <a:spcPct val="0"/>
              </a:spcBef>
              <a:spcAft>
                <a:spcPts val="1113"/>
              </a:spcAft>
              <a:buFontTx/>
              <a:buChar char="…"/>
            </a:pPr>
            <a:r>
              <a:rPr lang="ar-SA" altLang="en-US" sz="1900" dirty="0">
                <a:latin typeface="Times" panose="02020603050405020304" pitchFamily="18" charset="0"/>
              </a:rPr>
              <a:t>متغيرة مع تغيير الإدارة </a:t>
            </a:r>
            <a:r>
              <a:rPr lang="ar-LB" altLang="de-DE" sz="1900" dirty="0">
                <a:cs typeface="Arial" panose="020B0604020202020204" pitchFamily="34" charset="0"/>
                <a:sym typeface="Arial" panose="020B0604020202020204" pitchFamily="34" charset="0"/>
              </a:rPr>
              <a:t>أو تغييرات  السوق</a:t>
            </a:r>
            <a:endParaRPr lang="en-US" altLang="de-DE" sz="1900" dirty="0">
              <a:cs typeface="Arial" panose="020B0604020202020204" pitchFamily="34" charset="0"/>
              <a:sym typeface="Arial" panose="020B0604020202020204" pitchFamily="34" charset="0"/>
            </a:endParaRPr>
          </a:p>
          <a:p>
            <a:pPr algn="r" rtl="1">
              <a:spcBef>
                <a:spcPct val="0"/>
              </a:spcBef>
              <a:spcAft>
                <a:spcPts val="1113"/>
              </a:spcAft>
              <a:buFontTx/>
              <a:buChar char="…"/>
            </a:pPr>
            <a:r>
              <a:rPr lang="ar-SA" altLang="en-US" sz="1900" dirty="0">
                <a:latin typeface="Times" panose="02020603050405020304" pitchFamily="18" charset="0"/>
              </a:rPr>
              <a:t>رغبات المنظمة </a:t>
            </a:r>
          </a:p>
        </p:txBody>
      </p:sp>
      <p:sp>
        <p:nvSpPr>
          <p:cNvPr id="703494" name="Line 6"/>
          <p:cNvSpPr>
            <a:spLocks noChangeShapeType="1"/>
          </p:cNvSpPr>
          <p:nvPr>
            <p:custDataLst>
              <p:tags r:id="rId6"/>
            </p:custDataLst>
          </p:nvPr>
        </p:nvSpPr>
        <p:spPr bwMode="auto">
          <a:xfrm flipH="1">
            <a:off x="6299200" y="3079750"/>
            <a:ext cx="3773488" cy="0"/>
          </a:xfrm>
          <a:prstGeom prst="line">
            <a:avLst/>
          </a:prstGeom>
          <a:noFill/>
          <a:ln w="28575">
            <a:solidFill>
              <a:srgbClr val="C00000"/>
            </a:solidFill>
            <a:round/>
            <a:headEnd/>
            <a:tailEnd/>
          </a:ln>
          <a:effectLst/>
        </p:spPr>
        <p:txBody>
          <a:bodyPr lIns="0" tIns="0" rIns="0" bIns="0"/>
          <a:lstStyle/>
          <a:p>
            <a:pPr>
              <a:defRPr/>
            </a:pPr>
            <a:endParaRPr lang="en-US" sz="1015" dirty="0">
              <a:latin typeface="Arial"/>
              <a:cs typeface="Arial"/>
              <a:sym typeface="Arial"/>
            </a:endParaRPr>
          </a:p>
        </p:txBody>
      </p:sp>
      <p:sp>
        <p:nvSpPr>
          <p:cNvPr id="24583" name="Text Box 7"/>
          <p:cNvSpPr txBox="1">
            <a:spLocks noChangeArrowheads="1"/>
          </p:cNvSpPr>
          <p:nvPr>
            <p:custDataLst>
              <p:tags r:id="rId7"/>
            </p:custDataLst>
          </p:nvPr>
        </p:nvSpPr>
        <p:spPr bwMode="auto">
          <a:xfrm flipH="1">
            <a:off x="2292351" y="2727325"/>
            <a:ext cx="3698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1900" b="1" dirty="0">
                <a:cs typeface="Arial" panose="020B0604020202020204" pitchFamily="34" charset="0"/>
                <a:sym typeface="Arial" panose="020B0604020202020204" pitchFamily="34" charset="0"/>
              </a:rPr>
              <a:t>القيم الأساسية </a:t>
            </a:r>
            <a:r>
              <a:rPr lang="ar-LB" altLang="en-US" sz="1900" b="1" dirty="0" smtClean="0">
                <a:cs typeface="Arial" panose="020B0604020202020204" pitchFamily="34" charset="0"/>
                <a:sym typeface="Arial" panose="020B0604020202020204" pitchFamily="34" charset="0"/>
              </a:rPr>
              <a:t> </a:t>
            </a:r>
            <a:r>
              <a:rPr lang="ar-LB" altLang="en-US" sz="1900" b="1" dirty="0">
                <a:cs typeface="Arial" panose="020B0604020202020204" pitchFamily="34" charset="0"/>
                <a:sym typeface="Arial" panose="020B0604020202020204" pitchFamily="34" charset="0"/>
              </a:rPr>
              <a:t>...</a:t>
            </a:r>
            <a:endParaRPr lang="en-US" altLang="en-US" sz="1900" b="1" dirty="0">
              <a:cs typeface="Arial" panose="020B0604020202020204" pitchFamily="34" charset="0"/>
              <a:sym typeface="Arial" panose="020B0604020202020204" pitchFamily="34" charset="0"/>
            </a:endParaRPr>
          </a:p>
        </p:txBody>
      </p:sp>
      <p:sp>
        <p:nvSpPr>
          <p:cNvPr id="703496" name="Line 8"/>
          <p:cNvSpPr>
            <a:spLocks noChangeShapeType="1"/>
          </p:cNvSpPr>
          <p:nvPr>
            <p:custDataLst>
              <p:tags r:id="rId8"/>
            </p:custDataLst>
          </p:nvPr>
        </p:nvSpPr>
        <p:spPr bwMode="auto">
          <a:xfrm flipH="1">
            <a:off x="2217739" y="3079750"/>
            <a:ext cx="3773487" cy="0"/>
          </a:xfrm>
          <a:prstGeom prst="line">
            <a:avLst/>
          </a:prstGeom>
          <a:noFill/>
          <a:ln w="28575">
            <a:solidFill>
              <a:srgbClr val="C00000"/>
            </a:solidFill>
            <a:round/>
            <a:headEnd/>
            <a:tailEnd/>
          </a:ln>
          <a:effectLst/>
        </p:spPr>
        <p:txBody>
          <a:bodyPr lIns="0" tIns="0" rIns="0" bIns="0"/>
          <a:lstStyle/>
          <a:p>
            <a:pPr>
              <a:defRPr/>
            </a:pPr>
            <a:endParaRPr lang="en-US" sz="1015" dirty="0">
              <a:latin typeface="Arial"/>
              <a:cs typeface="Arial"/>
              <a:sym typeface="Arial"/>
            </a:endParaRPr>
          </a:p>
        </p:txBody>
      </p:sp>
      <p:sp>
        <p:nvSpPr>
          <p:cNvPr id="13" name="Rectangle 12"/>
          <p:cNvSpPr/>
          <p:nvPr>
            <p:custDataLst>
              <p:tags r:id="rId9"/>
            </p:custDataLst>
          </p:nvPr>
        </p:nvSpPr>
        <p:spPr>
          <a:xfrm>
            <a:off x="2216151" y="5718176"/>
            <a:ext cx="7877175" cy="354013"/>
          </a:xfrm>
          <a:prstGeom prst="rect">
            <a:avLst/>
          </a:prstGeom>
          <a:solidFill>
            <a:srgbClr val="C00000"/>
          </a:solidFill>
          <a:ln w="952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rtl="1">
              <a:defRPr/>
            </a:pPr>
            <a:r>
              <a:rPr lang="ar-LB" sz="1900" b="1" dirty="0">
                <a:solidFill>
                  <a:schemeClr val="bg1"/>
                </a:solidFill>
                <a:cs typeface="Arial" pitchFamily="34" charset="0"/>
              </a:rPr>
              <a:t>يجب أن تكون القيم الأساسية </a:t>
            </a:r>
            <a:r>
              <a:rPr lang="ar-SA" sz="1900" b="1" dirty="0">
                <a:solidFill>
                  <a:schemeClr val="bg1"/>
                </a:solidFill>
                <a:cs typeface="Arial" pitchFamily="34" charset="0"/>
              </a:rPr>
              <a:t>ممارسة</a:t>
            </a:r>
            <a:r>
              <a:rPr lang="ar-LB" sz="1900" b="1" dirty="0">
                <a:solidFill>
                  <a:schemeClr val="bg1"/>
                </a:solidFill>
                <a:cs typeface="Arial" pitchFamily="34" charset="0"/>
              </a:rPr>
              <a:t>!</a:t>
            </a:r>
            <a:endParaRPr lang="en-US" sz="1900" b="1" dirty="0">
              <a:solidFill>
                <a:schemeClr val="bg1"/>
              </a:solidFill>
              <a:cs typeface="Arial" pitchFamily="34" charset="0"/>
            </a:endParaRPr>
          </a:p>
        </p:txBody>
      </p:sp>
      <p:sp>
        <p:nvSpPr>
          <p:cNvPr id="24586" name="Title 1"/>
          <p:cNvSpPr txBox="1">
            <a:spLocks/>
          </p:cNvSpPr>
          <p:nvPr/>
        </p:nvSpPr>
        <p:spPr bwMode="auto">
          <a:xfrm>
            <a:off x="2209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a:solidFill>
                  <a:schemeClr val="tx2"/>
                </a:solidFill>
                <a:cs typeface="Arial" panose="020B0604020202020204" pitchFamily="34" charset="0"/>
              </a:rPr>
              <a:t>تساهم القيم في تشكيل التفاعلات الداخلية والخارجية للمنظمة</a:t>
            </a:r>
            <a:endParaRPr lang="en-US" altLang="en-US" b="1">
              <a:solidFill>
                <a:schemeClr val="tx2"/>
              </a:solidFill>
              <a:cs typeface="Arial" panose="020B0604020202020204" pitchFamily="34" charset="0"/>
            </a:endParaRPr>
          </a:p>
        </p:txBody>
      </p:sp>
    </p:spTree>
    <p:extLst>
      <p:ext uri="{BB962C8B-B14F-4D97-AF65-F5344CB8AC3E}">
        <p14:creationId xmlns:p14="http://schemas.microsoft.com/office/powerpoint/2010/main" val="23404134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r" rtl="1"/>
            <a:r>
              <a:rPr lang="ar-LB" altLang="en-US" smtClean="0"/>
              <a:t>مثال على القيم الأساسية</a:t>
            </a:r>
            <a:endParaRPr lang="en-US" altLang="en-US" smtClean="0"/>
          </a:p>
        </p:txBody>
      </p:sp>
      <p:sp>
        <p:nvSpPr>
          <p:cNvPr id="2" name="TextBox 1"/>
          <p:cNvSpPr txBox="1"/>
          <p:nvPr/>
        </p:nvSpPr>
        <p:spPr>
          <a:xfrm>
            <a:off x="3276600" y="2979739"/>
            <a:ext cx="3810000" cy="585787"/>
          </a:xfrm>
          <a:prstGeom prst="rect">
            <a:avLst/>
          </a:prstGeom>
          <a:noFill/>
        </p:spPr>
        <p:txBody>
          <a:bodyPr>
            <a:spAutoFit/>
          </a:bodyPr>
          <a:lstStyle/>
          <a:p>
            <a:pPr algn="r" rtl="1">
              <a:defRPr/>
            </a:pPr>
            <a:r>
              <a:rPr lang="ar-LB" sz="1700" b="1" dirty="0">
                <a:latin typeface="+mj-lt"/>
              </a:rPr>
              <a:t>الاحترام</a:t>
            </a:r>
            <a:endParaRPr lang="en-US" sz="1700" b="1" dirty="0">
              <a:latin typeface="+mj-lt"/>
            </a:endParaRPr>
          </a:p>
          <a:p>
            <a:pPr algn="r" rtl="1">
              <a:defRPr/>
            </a:pPr>
            <a:r>
              <a:rPr lang="ar-LB" sz="1500" dirty="0">
                <a:latin typeface="+mj-lt"/>
              </a:rPr>
              <a:t>اعتبار الإنسان جدير بالاحترام </a:t>
            </a:r>
            <a:endParaRPr lang="en-US" sz="1500" dirty="0">
              <a:latin typeface="+mj-lt"/>
            </a:endParaRPr>
          </a:p>
        </p:txBody>
      </p:sp>
      <p:sp>
        <p:nvSpPr>
          <p:cNvPr id="6" name="TextBox 5"/>
          <p:cNvSpPr txBox="1"/>
          <p:nvPr/>
        </p:nvSpPr>
        <p:spPr>
          <a:xfrm>
            <a:off x="2271714" y="3498850"/>
            <a:ext cx="4814887" cy="585788"/>
          </a:xfrm>
          <a:prstGeom prst="rect">
            <a:avLst/>
          </a:prstGeom>
          <a:noFill/>
        </p:spPr>
        <p:txBody>
          <a:bodyPr>
            <a:spAutoFit/>
          </a:bodyPr>
          <a:lstStyle/>
          <a:p>
            <a:pPr algn="r" rtl="1">
              <a:defRPr/>
            </a:pPr>
            <a:r>
              <a:rPr lang="ar-LB" sz="1700" b="1" dirty="0">
                <a:latin typeface="+mj-lt"/>
              </a:rPr>
              <a:t>النزاهة</a:t>
            </a:r>
            <a:endParaRPr lang="en-US" sz="1700" b="1" dirty="0">
              <a:latin typeface="+mj-lt"/>
            </a:endParaRPr>
          </a:p>
          <a:p>
            <a:pPr algn="r" rtl="1">
              <a:defRPr/>
            </a:pPr>
            <a:r>
              <a:rPr lang="ar-LB" sz="1500" dirty="0">
                <a:latin typeface="+mj-lt"/>
              </a:rPr>
              <a:t>الالتزام بالمبادئ الأخلاقية والمعنوية</a:t>
            </a:r>
            <a:endParaRPr lang="en-US" sz="1500" dirty="0">
              <a:latin typeface="+mj-lt"/>
            </a:endParaRPr>
          </a:p>
        </p:txBody>
      </p:sp>
      <p:sp>
        <p:nvSpPr>
          <p:cNvPr id="7" name="TextBox 6"/>
          <p:cNvSpPr txBox="1"/>
          <p:nvPr/>
        </p:nvSpPr>
        <p:spPr>
          <a:xfrm>
            <a:off x="2527300" y="4065589"/>
            <a:ext cx="4572000" cy="585787"/>
          </a:xfrm>
          <a:prstGeom prst="rect">
            <a:avLst/>
          </a:prstGeom>
          <a:noFill/>
        </p:spPr>
        <p:txBody>
          <a:bodyPr>
            <a:spAutoFit/>
          </a:bodyPr>
          <a:lstStyle/>
          <a:p>
            <a:pPr algn="r" rtl="1">
              <a:defRPr/>
            </a:pPr>
            <a:r>
              <a:rPr lang="ar-LB" sz="1700" b="1" dirty="0">
                <a:latin typeface="+mj-lt"/>
              </a:rPr>
              <a:t>العمل الجماعي والتعاون</a:t>
            </a:r>
            <a:endParaRPr lang="en-US" sz="1700" b="1" dirty="0">
              <a:latin typeface="+mj-lt"/>
            </a:endParaRPr>
          </a:p>
          <a:p>
            <a:pPr algn="r" rtl="1">
              <a:defRPr/>
            </a:pPr>
            <a:r>
              <a:rPr lang="ar-LB" sz="1500" dirty="0">
                <a:latin typeface="+mj-lt"/>
              </a:rPr>
              <a:t>وضع احتياجات المجموعة فوق الكاسب الشخصية </a:t>
            </a:r>
            <a:endParaRPr lang="en-US" sz="1500" dirty="0">
              <a:latin typeface="+mj-lt"/>
            </a:endParaRPr>
          </a:p>
        </p:txBody>
      </p:sp>
      <p:sp>
        <p:nvSpPr>
          <p:cNvPr id="8" name="TextBox 7"/>
          <p:cNvSpPr txBox="1"/>
          <p:nvPr/>
        </p:nvSpPr>
        <p:spPr>
          <a:xfrm>
            <a:off x="2271714" y="4670425"/>
            <a:ext cx="4814887" cy="584200"/>
          </a:xfrm>
          <a:prstGeom prst="rect">
            <a:avLst/>
          </a:prstGeom>
          <a:noFill/>
        </p:spPr>
        <p:txBody>
          <a:bodyPr>
            <a:spAutoFit/>
          </a:bodyPr>
          <a:lstStyle/>
          <a:p>
            <a:pPr algn="r" rtl="1">
              <a:defRPr/>
            </a:pPr>
            <a:r>
              <a:rPr lang="ar-LB" sz="1700" b="1" dirty="0">
                <a:latin typeface="+mj-lt"/>
              </a:rPr>
              <a:t>المساءلة </a:t>
            </a:r>
            <a:endParaRPr lang="en-US" sz="1700" b="1" dirty="0">
              <a:latin typeface="+mj-lt"/>
            </a:endParaRPr>
          </a:p>
          <a:p>
            <a:pPr algn="r" rtl="1">
              <a:defRPr/>
            </a:pPr>
            <a:r>
              <a:rPr lang="ar-LB" sz="1500" dirty="0">
                <a:latin typeface="+mj-lt"/>
              </a:rPr>
              <a:t>الاعتراف وتولي المسؤولية عن الإجراءات والقرارات</a:t>
            </a:r>
            <a:endParaRPr lang="en-US" sz="1500" dirty="0">
              <a:latin typeface="+mj-lt"/>
            </a:endParaRPr>
          </a:p>
        </p:txBody>
      </p:sp>
      <p:sp>
        <p:nvSpPr>
          <p:cNvPr id="9" name="TextBox 8"/>
          <p:cNvSpPr txBox="1"/>
          <p:nvPr/>
        </p:nvSpPr>
        <p:spPr>
          <a:xfrm>
            <a:off x="2514600" y="5259388"/>
            <a:ext cx="4572000" cy="584200"/>
          </a:xfrm>
          <a:prstGeom prst="rect">
            <a:avLst/>
          </a:prstGeom>
          <a:noFill/>
        </p:spPr>
        <p:txBody>
          <a:bodyPr>
            <a:spAutoFit/>
          </a:bodyPr>
          <a:lstStyle/>
          <a:p>
            <a:pPr algn="r" rtl="1">
              <a:defRPr/>
            </a:pPr>
            <a:r>
              <a:rPr lang="ar-LB" sz="1700" b="1" dirty="0">
                <a:latin typeface="+mj-lt"/>
              </a:rPr>
              <a:t>الإدارة</a:t>
            </a:r>
            <a:endParaRPr lang="ar-LB" sz="1700" dirty="0">
              <a:latin typeface="+mj-lt"/>
            </a:endParaRPr>
          </a:p>
          <a:p>
            <a:pPr algn="r" rtl="1">
              <a:defRPr/>
            </a:pPr>
            <a:r>
              <a:rPr lang="ar-LB" sz="1500" dirty="0">
                <a:latin typeface="+mj-lt"/>
              </a:rPr>
              <a:t>الإدارة </a:t>
            </a:r>
            <a:r>
              <a:rPr lang="ar-SA" sz="1500" dirty="0">
                <a:latin typeface="+mj-lt"/>
              </a:rPr>
              <a:t>الواعية والمسؤولة </a:t>
            </a:r>
            <a:r>
              <a:rPr lang="ar-LB" sz="1500" dirty="0">
                <a:latin typeface="+mj-lt"/>
              </a:rPr>
              <a:t>للأمور التي يتم وضعها في رعايتنا </a:t>
            </a:r>
            <a:endParaRPr lang="en-US" sz="1500" dirty="0">
              <a:latin typeface="+mj-lt"/>
            </a:endParaRPr>
          </a:p>
        </p:txBody>
      </p:sp>
      <p:sp>
        <p:nvSpPr>
          <p:cNvPr id="10" name="TextBox 9"/>
          <p:cNvSpPr txBox="1"/>
          <p:nvPr/>
        </p:nvSpPr>
        <p:spPr>
          <a:xfrm>
            <a:off x="1524000" y="5875338"/>
            <a:ext cx="5562600" cy="584200"/>
          </a:xfrm>
          <a:prstGeom prst="rect">
            <a:avLst/>
          </a:prstGeom>
          <a:noFill/>
        </p:spPr>
        <p:txBody>
          <a:bodyPr>
            <a:spAutoFit/>
          </a:bodyPr>
          <a:lstStyle/>
          <a:p>
            <a:pPr algn="r" rtl="1">
              <a:defRPr/>
            </a:pPr>
            <a:r>
              <a:rPr lang="ar-LB" sz="1700" b="1" dirty="0" smtClean="0">
                <a:latin typeface="+mj-lt"/>
              </a:rPr>
              <a:t>التنوع</a:t>
            </a:r>
            <a:endParaRPr lang="en-US" sz="1700" b="1" dirty="0" smtClean="0">
              <a:latin typeface="+mj-lt"/>
            </a:endParaRPr>
          </a:p>
          <a:p>
            <a:pPr algn="r" rtl="1">
              <a:defRPr/>
            </a:pPr>
            <a:r>
              <a:rPr lang="ar-SA" sz="1500" dirty="0" smtClean="0">
                <a:latin typeface="+mj-lt"/>
              </a:rPr>
              <a:t>ل</a:t>
            </a:r>
            <a:r>
              <a:rPr lang="ar-LB" sz="1500" dirty="0" smtClean="0">
                <a:latin typeface="+mj-lt"/>
              </a:rPr>
              <a:t>فهم وتقديم وخدمة مجتمعنا بشكل أفضل</a:t>
            </a:r>
            <a:endParaRPr lang="en-US" sz="1500" dirty="0">
              <a:latin typeface="+mj-lt"/>
            </a:endParaRPr>
          </a:p>
        </p:txBody>
      </p:sp>
      <p:pic>
        <p:nvPicPr>
          <p:cNvPr id="266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5117" y="926275"/>
            <a:ext cx="2824183" cy="19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289800" y="3025775"/>
            <a:ext cx="2667000" cy="444224"/>
          </a:xfrm>
          <a:prstGeom prst="rect">
            <a:avLst/>
          </a:prstGeom>
        </p:spPr>
        <p:txBody>
          <a:bodyPr>
            <a:spAutoFit/>
          </a:bodyPr>
          <a:lstStyle/>
          <a:p>
            <a:pPr algn="r" rtl="1">
              <a:lnSpc>
                <a:spcPct val="150000"/>
              </a:lnSpc>
              <a:defRPr/>
            </a:pPr>
            <a:r>
              <a:rPr lang="en-US" sz="1700" b="1" dirty="0" smtClean="0">
                <a:latin typeface="+mj-lt"/>
              </a:rPr>
              <a:t> </a:t>
            </a:r>
            <a:endParaRPr lang="en-US" sz="1700" b="1" dirty="0">
              <a:latin typeface="+mj-lt"/>
            </a:endParaRPr>
          </a:p>
        </p:txBody>
      </p:sp>
      <p:pic>
        <p:nvPicPr>
          <p:cNvPr id="3" name="Picture 2"/>
          <p:cNvPicPr>
            <a:picLocks noChangeAspect="1"/>
          </p:cNvPicPr>
          <p:nvPr/>
        </p:nvPicPr>
        <p:blipFill>
          <a:blip r:embed="rId3"/>
          <a:stretch>
            <a:fillRect/>
          </a:stretch>
        </p:blipFill>
        <p:spPr>
          <a:xfrm>
            <a:off x="8503306" y="1690688"/>
            <a:ext cx="2310584" cy="1209676"/>
          </a:xfrm>
          <a:prstGeom prst="rect">
            <a:avLst/>
          </a:prstGeom>
        </p:spPr>
      </p:pic>
      <p:sp>
        <p:nvSpPr>
          <p:cNvPr id="14" name="TextBox 13"/>
          <p:cNvSpPr txBox="1"/>
          <p:nvPr/>
        </p:nvSpPr>
        <p:spPr>
          <a:xfrm>
            <a:off x="7289800" y="3024142"/>
            <a:ext cx="3619500" cy="3154710"/>
          </a:xfrm>
          <a:prstGeom prst="rect">
            <a:avLst/>
          </a:prstGeom>
          <a:noFill/>
        </p:spPr>
        <p:txBody>
          <a:bodyPr wrap="square">
            <a:spAutoFit/>
          </a:bodyPr>
          <a:lstStyle/>
          <a:p>
            <a:pPr algn="r" rtl="1">
              <a:lnSpc>
                <a:spcPct val="200000"/>
              </a:lnSpc>
              <a:defRPr/>
            </a:pPr>
            <a:r>
              <a:rPr lang="ar-IQ" sz="2000" b="1" dirty="0" smtClean="0">
                <a:latin typeface="+mj-lt"/>
              </a:rPr>
              <a:t>العدالة والمساواة</a:t>
            </a:r>
            <a:endParaRPr lang="en-US" b="1" dirty="0">
              <a:latin typeface="+mj-lt"/>
            </a:endParaRPr>
          </a:p>
          <a:p>
            <a:pPr algn="r" rtl="1">
              <a:lnSpc>
                <a:spcPct val="200000"/>
              </a:lnSpc>
              <a:defRPr/>
            </a:pPr>
            <a:r>
              <a:rPr lang="ar-IQ" b="1" dirty="0" smtClean="0">
                <a:latin typeface="+mj-lt"/>
              </a:rPr>
              <a:t>النزاهة والشفافية</a:t>
            </a:r>
          </a:p>
          <a:p>
            <a:pPr algn="r" rtl="1">
              <a:lnSpc>
                <a:spcPct val="200000"/>
              </a:lnSpc>
              <a:defRPr/>
            </a:pPr>
            <a:r>
              <a:rPr lang="ar-IQ" b="1" dirty="0" smtClean="0">
                <a:latin typeface="+mj-lt"/>
              </a:rPr>
              <a:t>العمل بروح الفريق</a:t>
            </a:r>
          </a:p>
          <a:p>
            <a:pPr algn="r" rtl="1">
              <a:lnSpc>
                <a:spcPct val="200000"/>
              </a:lnSpc>
              <a:defRPr/>
            </a:pPr>
            <a:r>
              <a:rPr lang="ar-IQ" b="1" dirty="0" smtClean="0">
                <a:latin typeface="+mj-lt"/>
              </a:rPr>
              <a:t>الابداع والابتكار في العمل </a:t>
            </a:r>
          </a:p>
          <a:p>
            <a:pPr algn="r" rtl="1">
              <a:lnSpc>
                <a:spcPct val="200000"/>
              </a:lnSpc>
              <a:defRPr/>
            </a:pPr>
            <a:r>
              <a:rPr lang="ar-IQ" b="1" dirty="0" smtClean="0">
                <a:latin typeface="+mj-lt"/>
              </a:rPr>
              <a:t>الولاء الزظيفي</a:t>
            </a:r>
            <a:endParaRPr lang="en-US" b="1" dirty="0" smtClean="0">
              <a:latin typeface="+mj-lt"/>
            </a:endParaRPr>
          </a:p>
          <a:p>
            <a:pPr algn="r" rtl="1">
              <a:defRPr/>
            </a:pPr>
            <a:endParaRPr lang="en-US" sz="1500" dirty="0">
              <a:latin typeface="+mj-lt"/>
            </a:endParaRPr>
          </a:p>
        </p:txBody>
      </p:sp>
    </p:spTree>
    <p:extLst>
      <p:ext uri="{BB962C8B-B14F-4D97-AF65-F5344CB8AC3E}">
        <p14:creationId xmlns:p14="http://schemas.microsoft.com/office/powerpoint/2010/main" val="44489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r" rtl="1"/>
            <a:r>
              <a:rPr lang="ar-SA" altLang="en-US" dirty="0" smtClean="0"/>
              <a:t>اهداف التدريب </a:t>
            </a:r>
            <a:endParaRPr lang="en-US" altLang="en-US" dirty="0" smtClean="0"/>
          </a:p>
        </p:txBody>
      </p:sp>
      <p:sp>
        <p:nvSpPr>
          <p:cNvPr id="7171" name="ListLeanHorizontalTextDetail0"/>
          <p:cNvSpPr>
            <a:spLocks noChangeArrowheads="1"/>
          </p:cNvSpPr>
          <p:nvPr>
            <p:custDataLst>
              <p:tags r:id="rId1"/>
            </p:custDataLst>
          </p:nvPr>
        </p:nvSpPr>
        <p:spPr bwMode="auto">
          <a:xfrm>
            <a:off x="4687888" y="2590800"/>
            <a:ext cx="52943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de-DE" sz="2100">
                <a:cs typeface="Arial" panose="020B0604020202020204" pitchFamily="34" charset="0"/>
              </a:rPr>
              <a:t>في نهاية هذا التدريب سيكون المشاركون: </a:t>
            </a:r>
            <a:endParaRPr lang="ar-LB" altLang="de-DE" sz="2100">
              <a:cs typeface="Arial" panose="020B0604020202020204" pitchFamily="34" charset="0"/>
            </a:endParaRPr>
          </a:p>
        </p:txBody>
      </p:sp>
      <p:sp>
        <p:nvSpPr>
          <p:cNvPr id="7172" name="ListLeanHorizontalTextDetail0"/>
          <p:cNvSpPr>
            <a:spLocks noChangeArrowheads="1"/>
          </p:cNvSpPr>
          <p:nvPr>
            <p:custDataLst>
              <p:tags r:id="rId2"/>
            </p:custDataLst>
          </p:nvPr>
        </p:nvSpPr>
        <p:spPr bwMode="auto">
          <a:xfrm>
            <a:off x="3735388" y="3359150"/>
            <a:ext cx="52943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de-DE" sz="2100" dirty="0">
                <a:cs typeface="Arial" panose="020B0604020202020204" pitchFamily="34" charset="0"/>
              </a:rPr>
              <a:t>قادرين على بناء خطة </a:t>
            </a:r>
            <a:r>
              <a:rPr lang="ar-SA" altLang="de-DE" sz="2100" dirty="0" smtClean="0">
                <a:cs typeface="Arial" panose="020B0604020202020204" pitchFamily="34" charset="0"/>
              </a:rPr>
              <a:t>استراتيجية للمنظمات</a:t>
            </a:r>
            <a:endParaRPr lang="ar-LB" altLang="de-DE" sz="2100" dirty="0">
              <a:cs typeface="Arial" panose="020B0604020202020204" pitchFamily="34" charset="0"/>
            </a:endParaRPr>
          </a:p>
        </p:txBody>
      </p:sp>
      <p:sp>
        <p:nvSpPr>
          <p:cNvPr id="7173" name="ListLeanHorizontalTextDetail0"/>
          <p:cNvSpPr>
            <a:spLocks noChangeArrowheads="1"/>
          </p:cNvSpPr>
          <p:nvPr>
            <p:custDataLst>
              <p:tags r:id="rId3"/>
            </p:custDataLst>
          </p:nvPr>
        </p:nvSpPr>
        <p:spPr bwMode="auto">
          <a:xfrm>
            <a:off x="3735388" y="4460875"/>
            <a:ext cx="529431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de-DE" sz="2100" dirty="0" smtClean="0">
                <a:cs typeface="Arial" panose="020B0604020202020204" pitchFamily="34" charset="0"/>
              </a:rPr>
              <a:t>اكتس</a:t>
            </a:r>
            <a:r>
              <a:rPr lang="ar-IQ" altLang="de-DE" sz="2100" dirty="0" smtClean="0">
                <a:cs typeface="Arial" panose="020B0604020202020204" pitchFamily="34" charset="0"/>
              </a:rPr>
              <a:t>اب</a:t>
            </a:r>
            <a:r>
              <a:rPr lang="ar-SA" altLang="de-DE" sz="2100" dirty="0" smtClean="0">
                <a:cs typeface="Arial" panose="020B0604020202020204" pitchFamily="34" charset="0"/>
              </a:rPr>
              <a:t> </a:t>
            </a:r>
            <a:r>
              <a:rPr lang="ar-SA" altLang="de-DE" sz="2100" dirty="0">
                <a:cs typeface="Arial" panose="020B0604020202020204" pitchFamily="34" charset="0"/>
              </a:rPr>
              <a:t>المعرفة  لبناء خطة عمل لاستراتيجية </a:t>
            </a:r>
            <a:r>
              <a:rPr lang="ar-SA" altLang="de-DE" sz="2100" dirty="0" smtClean="0">
                <a:cs typeface="Arial" panose="020B0604020202020204" pitchFamily="34" charset="0"/>
              </a:rPr>
              <a:t>البنك المركزي</a:t>
            </a:r>
            <a:r>
              <a:rPr lang="ar-IQ" altLang="de-DE" sz="2100" dirty="0" smtClean="0">
                <a:cs typeface="Arial" panose="020B0604020202020204" pitchFamily="34" charset="0"/>
              </a:rPr>
              <a:t> العراقي</a:t>
            </a:r>
            <a:endParaRPr lang="ar-SA" altLang="de-DE" sz="2100" dirty="0" smtClean="0">
              <a:cs typeface="Arial" panose="020B0604020202020204" pitchFamily="34" charset="0"/>
            </a:endParaRPr>
          </a:p>
          <a:p>
            <a:pPr algn="r" rtl="1">
              <a:spcBef>
                <a:spcPct val="0"/>
              </a:spcBef>
              <a:buFontTx/>
              <a:buNone/>
            </a:pPr>
            <a:endParaRPr lang="ar-LB" altLang="de-DE" sz="2100" dirty="0">
              <a:cs typeface="Arial" panose="020B0604020202020204" pitchFamily="34" charset="0"/>
            </a:endParaRPr>
          </a:p>
        </p:txBody>
      </p:sp>
      <p:pic>
        <p:nvPicPr>
          <p:cNvPr id="7174"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1013" y="4344989"/>
            <a:ext cx="4381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1013" y="3248025"/>
            <a:ext cx="438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27"/>
          <p:cNvCxnSpPr/>
          <p:nvPr>
            <p:custDataLst>
              <p:tags r:id="rId4"/>
            </p:custDataLst>
          </p:nvPr>
        </p:nvCxnSpPr>
        <p:spPr bwMode="auto">
          <a:xfrm>
            <a:off x="2260600" y="3962400"/>
            <a:ext cx="7721600" cy="0"/>
          </a:xfrm>
          <a:prstGeom prst="line">
            <a:avLst/>
          </a:prstGeom>
          <a:ln w="12700">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046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r" rtl="1"/>
            <a:r>
              <a:rPr lang="ar-LB" altLang="en-US" smtClean="0">
                <a:cs typeface="Arial" panose="020B0604020202020204" pitchFamily="34" charset="0"/>
              </a:rPr>
              <a:t>بعد ذلك، يجب إجراء التحليل الرباعي </a:t>
            </a:r>
            <a:endParaRPr lang="en-US" altLang="en-US" smtClean="0">
              <a:cs typeface="Arial" panose="020B0604020202020204" pitchFamily="34" charset="0"/>
            </a:endParaRPr>
          </a:p>
        </p:txBody>
      </p:sp>
      <p:sp>
        <p:nvSpPr>
          <p:cNvPr id="27651" name="Rectangle 4"/>
          <p:cNvSpPr>
            <a:spLocks noChangeArrowheads="1"/>
          </p:cNvSpPr>
          <p:nvPr/>
        </p:nvSpPr>
        <p:spPr bwMode="auto">
          <a:xfrm>
            <a:off x="2209800" y="24685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1. </a:t>
            </a:r>
            <a:r>
              <a:rPr lang="ar-SA" altLang="en-US">
                <a:solidFill>
                  <a:srgbClr val="B3B3B3"/>
                </a:solidFill>
                <a:cs typeface="Arial" panose="020B0604020202020204" pitchFamily="34" charset="0"/>
              </a:rPr>
              <a:t>الأسس الاستراتيجية</a:t>
            </a:r>
            <a:endParaRPr lang="en-US" altLang="en-US">
              <a:solidFill>
                <a:srgbClr val="B3B3B3"/>
              </a:solidFill>
              <a:cs typeface="Arial" panose="020B0604020202020204" pitchFamily="34" charset="0"/>
            </a:endParaRPr>
          </a:p>
        </p:txBody>
      </p:sp>
      <p:sp>
        <p:nvSpPr>
          <p:cNvPr id="27652" name="Rectangle 6"/>
          <p:cNvSpPr>
            <a:spLocks noChangeArrowheads="1"/>
          </p:cNvSpPr>
          <p:nvPr/>
        </p:nvSpPr>
        <p:spPr bwMode="auto">
          <a:xfrm>
            <a:off x="2209800" y="3373438"/>
            <a:ext cx="7772400" cy="533400"/>
          </a:xfrm>
          <a:prstGeom prst="rect">
            <a:avLst/>
          </a:prstGeom>
          <a:solidFill>
            <a:srgbClr val="C00000"/>
          </a:solidFill>
          <a:ln w="9525" algn="ctr">
            <a:solidFill>
              <a:srgbClr val="C00000"/>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chemeClr val="bg1"/>
                </a:solidFill>
                <a:cs typeface="Arial" panose="020B0604020202020204" pitchFamily="34" charset="0"/>
              </a:rPr>
              <a:t>2. التحليل الرباعي </a:t>
            </a:r>
            <a:endParaRPr lang="en-US" altLang="en-US">
              <a:solidFill>
                <a:schemeClr val="bg1"/>
              </a:solidFill>
              <a:cs typeface="Arial" panose="020B0604020202020204" pitchFamily="34" charset="0"/>
            </a:endParaRPr>
          </a:p>
        </p:txBody>
      </p:sp>
      <p:sp>
        <p:nvSpPr>
          <p:cNvPr id="27653" name="Rectangle 7"/>
          <p:cNvSpPr>
            <a:spLocks noChangeArrowheads="1"/>
          </p:cNvSpPr>
          <p:nvPr/>
        </p:nvSpPr>
        <p:spPr bwMode="auto">
          <a:xfrm>
            <a:off x="2209800" y="4276725"/>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3. وضع الأهداف الاستراتيجية  </a:t>
            </a:r>
            <a:endParaRPr lang="en-US" altLang="en-US">
              <a:solidFill>
                <a:srgbClr val="B3B3B3"/>
              </a:solidFill>
              <a:cs typeface="Arial" panose="020B0604020202020204" pitchFamily="34" charset="0"/>
            </a:endParaRPr>
          </a:p>
        </p:txBody>
      </p:sp>
      <p:sp>
        <p:nvSpPr>
          <p:cNvPr id="27654" name="Rectangle 8"/>
          <p:cNvSpPr>
            <a:spLocks noChangeArrowheads="1"/>
          </p:cNvSpPr>
          <p:nvPr/>
        </p:nvSpPr>
        <p:spPr bwMode="auto">
          <a:xfrm>
            <a:off x="2224088" y="5181600"/>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4. </a:t>
            </a:r>
            <a:r>
              <a:rPr lang="ar-SA" altLang="en-US">
                <a:solidFill>
                  <a:srgbClr val="B3B3B3"/>
                </a:solidFill>
                <a:cs typeface="Arial" panose="020B0604020202020204" pitchFamily="34" charset="0"/>
              </a:rPr>
              <a:t>خطة العمل </a:t>
            </a:r>
            <a:endParaRPr lang="en-US" altLang="en-US">
              <a:solidFill>
                <a:srgbClr val="B3B3B3"/>
              </a:solidFill>
              <a:cs typeface="Arial" panose="020B0604020202020204" pitchFamily="34" charset="0"/>
            </a:endParaRPr>
          </a:p>
        </p:txBody>
      </p:sp>
    </p:spTree>
    <p:extLst>
      <p:ext uri="{BB962C8B-B14F-4D97-AF65-F5344CB8AC3E}">
        <p14:creationId xmlns:p14="http://schemas.microsoft.com/office/powerpoint/2010/main" val="70724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r" rtl="1"/>
            <a:r>
              <a:rPr lang="ar-LB" altLang="en-US" dirty="0" smtClean="0">
                <a:solidFill>
                  <a:srgbClr val="000000"/>
                </a:solidFill>
              </a:rPr>
              <a:t>التحليل الرباعي </a:t>
            </a:r>
            <a:r>
              <a:rPr lang="en-US" altLang="en-US" dirty="0" smtClean="0">
                <a:solidFill>
                  <a:srgbClr val="000000"/>
                </a:solidFill>
              </a:rPr>
              <a:t>SWOT</a:t>
            </a:r>
            <a:r>
              <a:rPr lang="ar-LB" altLang="en-US" dirty="0" smtClean="0">
                <a:solidFill>
                  <a:srgbClr val="000000"/>
                </a:solidFill>
              </a:rPr>
              <a:t>هو أسلوب التخطيط الاستراتيجي المستخدم لتقييم نقاط القوة والضعف والفرص والتهديدات</a:t>
            </a:r>
            <a:endParaRPr lang="en-US" altLang="en-US" dirty="0" smtClean="0"/>
          </a:p>
        </p:txBody>
      </p:sp>
      <p:sp>
        <p:nvSpPr>
          <p:cNvPr id="5" name="Rectangle 4"/>
          <p:cNvSpPr/>
          <p:nvPr/>
        </p:nvSpPr>
        <p:spPr bwMode="auto">
          <a:xfrm>
            <a:off x="6407150" y="2481263"/>
            <a:ext cx="3575050" cy="1905000"/>
          </a:xfrm>
          <a:prstGeom prst="rect">
            <a:avLst/>
          </a:prstGeom>
          <a:noFill/>
          <a:ln w="28575" cap="flat" cmpd="sng" algn="ctr">
            <a:solidFill>
              <a:srgbClr val="C00000"/>
            </a:solidFill>
            <a:prstDash val="solid"/>
            <a:round/>
            <a:headEnd type="none" w="med" len="med"/>
            <a:tailEnd type="none" w="med" len="med"/>
          </a:ln>
          <a:effectLst/>
          <a:extLst/>
        </p:spPr>
        <p:txBody>
          <a:bodyPr/>
          <a:lstStyle/>
          <a:p>
            <a:pPr algn="ctr">
              <a:defRPr/>
            </a:pPr>
            <a:r>
              <a:rPr lang="ar-LB" sz="2100" b="1" dirty="0">
                <a:latin typeface="+mj-lt"/>
                <a:cs typeface="Times New Roman" panose="02020603050405020304" pitchFamily="18" charset="0"/>
              </a:rPr>
              <a:t>نقاط القوة </a:t>
            </a:r>
            <a:endParaRPr lang="en-US" sz="2100" b="1" dirty="0">
              <a:latin typeface="+mj-lt"/>
              <a:cs typeface="Times New Roman" panose="02020603050405020304" pitchFamily="18" charset="0"/>
            </a:endParaRPr>
          </a:p>
          <a:p>
            <a:pPr algn="ctr">
              <a:defRPr/>
            </a:pPr>
            <a:r>
              <a:rPr lang="en-US" sz="2100" dirty="0">
                <a:latin typeface="+mj-lt"/>
              </a:rPr>
              <a:t>(</a:t>
            </a:r>
            <a:r>
              <a:rPr lang="ar-LB" sz="2100" dirty="0">
                <a:latin typeface="+mj-lt"/>
              </a:rPr>
              <a:t>العوامل الداخلية</a:t>
            </a:r>
            <a:r>
              <a:rPr lang="en-US" sz="2100" dirty="0">
                <a:latin typeface="+mj-lt"/>
              </a:rPr>
              <a:t>)</a:t>
            </a:r>
          </a:p>
          <a:p>
            <a:pPr marL="342900" indent="-342900" algn="r" rtl="1">
              <a:buFont typeface="Arial" panose="020B0604020202020204" pitchFamily="34" charset="0"/>
              <a:buChar char="•"/>
              <a:defRPr/>
            </a:pPr>
            <a:r>
              <a:rPr lang="ar-LB" altLang="en-US" sz="1900" dirty="0">
                <a:latin typeface="+mj-lt"/>
              </a:rPr>
              <a:t>ما هي الأمور التي نقوم بها بشكل جيد؟</a:t>
            </a:r>
          </a:p>
          <a:p>
            <a:pPr marL="342900" indent="-342900" algn="r" rtl="1">
              <a:buFont typeface="Arial" panose="020B0604020202020204" pitchFamily="34" charset="0"/>
              <a:buChar char="•"/>
              <a:defRPr/>
            </a:pPr>
            <a:r>
              <a:rPr lang="ar-SA" altLang="en-US" sz="1900" dirty="0">
                <a:latin typeface="+mj-lt"/>
              </a:rPr>
              <a:t>ماهي العوامل التي تجعلنا أفضل من المنظمات الأخرى</a:t>
            </a:r>
            <a:r>
              <a:rPr lang="ar-LB" altLang="en-US" sz="1900" dirty="0">
                <a:latin typeface="+mj-lt"/>
              </a:rPr>
              <a:t>؟</a:t>
            </a:r>
            <a:endParaRPr lang="en-US" sz="1900" dirty="0">
              <a:latin typeface="+mj-lt"/>
              <a:cs typeface="Times New Roman" panose="02020603050405020304" pitchFamily="18" charset="0"/>
            </a:endParaRPr>
          </a:p>
        </p:txBody>
      </p:sp>
      <p:sp>
        <p:nvSpPr>
          <p:cNvPr id="6" name="Rectangle 5"/>
          <p:cNvSpPr/>
          <p:nvPr/>
        </p:nvSpPr>
        <p:spPr bwMode="auto">
          <a:xfrm>
            <a:off x="2374901" y="2481264"/>
            <a:ext cx="3573463" cy="1901825"/>
          </a:xfrm>
          <a:prstGeom prst="rect">
            <a:avLst/>
          </a:prstGeom>
          <a:noFill/>
          <a:ln w="28575" cap="flat" cmpd="sng" algn="ctr">
            <a:solidFill>
              <a:srgbClr val="C00000"/>
            </a:solidFill>
            <a:prstDash val="solid"/>
            <a:round/>
            <a:headEnd type="none" w="med" len="med"/>
            <a:tailEnd type="none" w="med" len="med"/>
          </a:ln>
          <a:effectLst/>
          <a:extLst/>
        </p:spPr>
        <p:txBody>
          <a:bodyPr/>
          <a:lstStyle/>
          <a:p>
            <a:pPr algn="ctr">
              <a:defRPr/>
            </a:pPr>
            <a:r>
              <a:rPr lang="ar-LB" sz="2100" b="1" dirty="0">
                <a:latin typeface="+mj-lt"/>
                <a:cs typeface="Times New Roman" panose="02020603050405020304" pitchFamily="18" charset="0"/>
              </a:rPr>
              <a:t>نقاط الضعف </a:t>
            </a:r>
            <a:endParaRPr lang="en-US" sz="2100" b="1" dirty="0">
              <a:latin typeface="+mj-lt"/>
              <a:cs typeface="Times New Roman" panose="02020603050405020304" pitchFamily="18" charset="0"/>
            </a:endParaRPr>
          </a:p>
          <a:p>
            <a:pPr algn="ctr">
              <a:defRPr/>
            </a:pPr>
            <a:r>
              <a:rPr lang="en-US" sz="2100" dirty="0">
                <a:latin typeface="+mj-lt"/>
                <a:cs typeface="Times New Roman" panose="02020603050405020304" pitchFamily="18" charset="0"/>
              </a:rPr>
              <a:t>(</a:t>
            </a:r>
            <a:r>
              <a:rPr lang="ar-LB" sz="2100" dirty="0">
                <a:latin typeface="+mj-lt"/>
                <a:cs typeface="Times New Roman" panose="02020603050405020304" pitchFamily="18" charset="0"/>
              </a:rPr>
              <a:t>العوامل الداخلية</a:t>
            </a:r>
            <a:r>
              <a:rPr lang="en-US" sz="2100" dirty="0">
                <a:latin typeface="+mj-lt"/>
                <a:cs typeface="Times New Roman" panose="02020603050405020304" pitchFamily="18" charset="0"/>
              </a:rPr>
              <a:t>)</a:t>
            </a:r>
          </a:p>
          <a:p>
            <a:pPr marL="342900" indent="-342900" algn="r" rtl="1">
              <a:buFont typeface="Arial" panose="020B0604020202020204" pitchFamily="34" charset="0"/>
              <a:buChar char="•"/>
              <a:defRPr/>
            </a:pPr>
            <a:r>
              <a:rPr lang="ar-LB" altLang="en-US" sz="1900" dirty="0">
                <a:latin typeface="+mj-lt"/>
              </a:rPr>
              <a:t>ما هي الأمور التي يمكننا القيام بها بشكل أفضل؟</a:t>
            </a:r>
          </a:p>
          <a:p>
            <a:pPr marL="342900" indent="-342900" algn="r" rtl="1">
              <a:buFont typeface="Arial" panose="020B0604020202020204" pitchFamily="34" charset="0"/>
              <a:buChar char="•"/>
              <a:defRPr/>
            </a:pPr>
            <a:r>
              <a:rPr lang="ar-LB" altLang="en-US" sz="1900" dirty="0">
                <a:latin typeface="+mj-lt"/>
              </a:rPr>
              <a:t>ما هي الأمور التي </a:t>
            </a:r>
            <a:r>
              <a:rPr lang="ar-SA" altLang="en-US" sz="1900" dirty="0">
                <a:latin typeface="+mj-lt"/>
              </a:rPr>
              <a:t>نقوم بها بشكل ضعيف</a:t>
            </a:r>
            <a:r>
              <a:rPr lang="ar-LB" altLang="en-US" sz="1900" dirty="0">
                <a:latin typeface="+mj-lt"/>
              </a:rPr>
              <a:t>؟</a:t>
            </a:r>
            <a:endParaRPr lang="en-US" sz="1900" dirty="0">
              <a:latin typeface="+mj-lt"/>
            </a:endParaRPr>
          </a:p>
          <a:p>
            <a:pPr algn="r" rtl="1">
              <a:defRPr/>
            </a:pPr>
            <a:endParaRPr lang="en-US" sz="2400" dirty="0">
              <a:latin typeface="+mj-lt"/>
            </a:endParaRPr>
          </a:p>
        </p:txBody>
      </p:sp>
      <p:sp>
        <p:nvSpPr>
          <p:cNvPr id="7" name="Rectangle 6"/>
          <p:cNvSpPr/>
          <p:nvPr/>
        </p:nvSpPr>
        <p:spPr bwMode="auto">
          <a:xfrm>
            <a:off x="6407150" y="4495800"/>
            <a:ext cx="3575050" cy="1905000"/>
          </a:xfrm>
          <a:prstGeom prst="rect">
            <a:avLst/>
          </a:prstGeom>
          <a:noFill/>
          <a:ln w="28575" cap="flat" cmpd="sng" algn="ctr">
            <a:solidFill>
              <a:srgbClr val="C00000"/>
            </a:solidFill>
            <a:prstDash val="solid"/>
            <a:round/>
            <a:headEnd type="none" w="med" len="med"/>
            <a:tailEnd type="none" w="med" len="med"/>
          </a:ln>
          <a:effectLst/>
          <a:extLst/>
        </p:spPr>
        <p:txBody>
          <a:bodyPr/>
          <a:lstStyle/>
          <a:p>
            <a:pPr algn="ctr">
              <a:defRPr/>
            </a:pPr>
            <a:r>
              <a:rPr lang="ar-LB" sz="2100" b="1" dirty="0">
                <a:latin typeface="+mj-lt"/>
                <a:cs typeface="Times New Roman" panose="02020603050405020304" pitchFamily="18" charset="0"/>
              </a:rPr>
              <a:t>الفرص </a:t>
            </a:r>
            <a:endParaRPr lang="en-US" sz="2100" b="1" dirty="0">
              <a:latin typeface="+mj-lt"/>
              <a:cs typeface="Times New Roman" panose="02020603050405020304" pitchFamily="18" charset="0"/>
            </a:endParaRPr>
          </a:p>
          <a:p>
            <a:pPr algn="ctr">
              <a:defRPr/>
            </a:pPr>
            <a:r>
              <a:rPr lang="en-US" sz="2100" dirty="0">
                <a:latin typeface="+mj-lt"/>
                <a:cs typeface="Times New Roman" panose="02020603050405020304" pitchFamily="18" charset="0"/>
              </a:rPr>
              <a:t>(</a:t>
            </a:r>
            <a:r>
              <a:rPr lang="ar-LB" sz="2100" dirty="0">
                <a:latin typeface="+mj-lt"/>
                <a:cs typeface="Times New Roman" panose="02020603050405020304" pitchFamily="18" charset="0"/>
              </a:rPr>
              <a:t>العوامل الخارجية</a:t>
            </a:r>
            <a:r>
              <a:rPr lang="en-US" sz="2100" dirty="0">
                <a:latin typeface="+mj-lt"/>
                <a:cs typeface="Times New Roman" panose="02020603050405020304" pitchFamily="18" charset="0"/>
              </a:rPr>
              <a:t>)</a:t>
            </a:r>
          </a:p>
          <a:p>
            <a:pPr marL="342900" indent="-342900" algn="r" rtl="1">
              <a:buFont typeface="Arial" panose="020B0604020202020204" pitchFamily="34" charset="0"/>
              <a:buChar char="•"/>
              <a:defRPr/>
            </a:pPr>
            <a:r>
              <a:rPr lang="ar-LB" sz="1900" dirty="0">
                <a:latin typeface="+mj-lt"/>
              </a:rPr>
              <a:t>ما هي الاتجاهات المثيرة للاهتمام؟</a:t>
            </a:r>
          </a:p>
          <a:p>
            <a:pPr marL="342900" indent="-342900" algn="r" rtl="1">
              <a:buFont typeface="Arial" panose="020B0604020202020204" pitchFamily="34" charset="0"/>
              <a:buChar char="•"/>
              <a:defRPr/>
            </a:pPr>
            <a:r>
              <a:rPr lang="ar-LB" sz="1900" dirty="0">
                <a:latin typeface="+mj-lt"/>
              </a:rPr>
              <a:t>ما هي الفرص التي يمكن استغلالها؟</a:t>
            </a:r>
            <a:endParaRPr lang="ar-SA" sz="1900" dirty="0">
              <a:latin typeface="+mj-lt"/>
            </a:endParaRPr>
          </a:p>
          <a:p>
            <a:pPr marL="342900" indent="-342900" algn="r" rtl="1">
              <a:buFont typeface="Arial" panose="020B0604020202020204" pitchFamily="34" charset="0"/>
              <a:buChar char="•"/>
              <a:defRPr/>
            </a:pPr>
            <a:r>
              <a:rPr lang="ar-SA" sz="1900" dirty="0">
                <a:latin typeface="+mj-lt"/>
                <a:cs typeface="Times New Roman" panose="02020603050405020304" pitchFamily="18" charset="0"/>
              </a:rPr>
              <a:t>ما هي العوامل خارج المنظمة التي يمكن أن نستفيد منها ؟ </a:t>
            </a:r>
            <a:endParaRPr lang="en-US" sz="1900" dirty="0">
              <a:latin typeface="+mj-lt"/>
              <a:cs typeface="Times New Roman" panose="02020603050405020304" pitchFamily="18" charset="0"/>
            </a:endParaRPr>
          </a:p>
          <a:p>
            <a:pPr algn="ctr">
              <a:defRPr/>
            </a:pPr>
            <a:endParaRPr lang="en-US" sz="2100" dirty="0">
              <a:latin typeface="+mj-lt"/>
              <a:cs typeface="Times New Roman" panose="02020603050405020304" pitchFamily="18" charset="0"/>
            </a:endParaRPr>
          </a:p>
        </p:txBody>
      </p:sp>
      <p:sp>
        <p:nvSpPr>
          <p:cNvPr id="8" name="Rectangle 7"/>
          <p:cNvSpPr/>
          <p:nvPr/>
        </p:nvSpPr>
        <p:spPr bwMode="auto">
          <a:xfrm>
            <a:off x="2374900" y="4487864"/>
            <a:ext cx="3575050" cy="1901825"/>
          </a:xfrm>
          <a:prstGeom prst="rect">
            <a:avLst/>
          </a:prstGeom>
          <a:noFill/>
          <a:ln w="28575" cap="flat" cmpd="sng" algn="ctr">
            <a:solidFill>
              <a:srgbClr val="C00000"/>
            </a:solidFill>
            <a:prstDash val="solid"/>
            <a:round/>
            <a:headEnd type="none" w="med" len="med"/>
            <a:tailEnd type="none" w="med" len="med"/>
          </a:ln>
          <a:effectLst/>
          <a:extLst/>
        </p:spPr>
        <p:txBody>
          <a:bodyPr/>
          <a:lstStyle/>
          <a:p>
            <a:pPr algn="ctr">
              <a:defRPr/>
            </a:pPr>
            <a:r>
              <a:rPr lang="ar-LB" sz="2100" b="1" dirty="0">
                <a:latin typeface="+mj-lt"/>
                <a:cs typeface="Times New Roman" panose="02020603050405020304" pitchFamily="18" charset="0"/>
              </a:rPr>
              <a:t>التهديدات</a:t>
            </a:r>
            <a:endParaRPr lang="en-US" sz="2100" b="1" dirty="0">
              <a:latin typeface="+mj-lt"/>
              <a:cs typeface="Times New Roman" panose="02020603050405020304" pitchFamily="18" charset="0"/>
            </a:endParaRPr>
          </a:p>
          <a:p>
            <a:pPr algn="ctr">
              <a:defRPr/>
            </a:pPr>
            <a:r>
              <a:rPr lang="en-US" sz="2100" dirty="0">
                <a:latin typeface="+mj-lt"/>
                <a:cs typeface="Times New Roman" panose="02020603050405020304" pitchFamily="18" charset="0"/>
              </a:rPr>
              <a:t>(</a:t>
            </a:r>
            <a:r>
              <a:rPr lang="ar-LB" sz="2100" dirty="0">
                <a:latin typeface="Times" charset="0"/>
                <a:cs typeface="Times New Roman" panose="02020603050405020304" pitchFamily="18" charset="0"/>
              </a:rPr>
              <a:t>العوامل الخارجية</a:t>
            </a:r>
            <a:r>
              <a:rPr lang="en-US" sz="2100" dirty="0">
                <a:latin typeface="+mj-lt"/>
                <a:cs typeface="Times New Roman" panose="02020603050405020304" pitchFamily="18" charset="0"/>
              </a:rPr>
              <a:t>)</a:t>
            </a:r>
          </a:p>
          <a:p>
            <a:pPr marL="342900" indent="-342900" algn="r" rtl="1">
              <a:buFont typeface="Arial" panose="020B0604020202020204" pitchFamily="34" charset="0"/>
              <a:buChar char="•"/>
              <a:defRPr/>
            </a:pPr>
            <a:r>
              <a:rPr lang="ar-LB" altLang="en-US" sz="1900" dirty="0">
                <a:latin typeface="+mj-lt"/>
              </a:rPr>
              <a:t>ما هي العقبات التي يتم مواجهتها؟</a:t>
            </a:r>
          </a:p>
          <a:p>
            <a:pPr marL="342900" indent="-342900" algn="r" rtl="1">
              <a:buFont typeface="Arial" panose="020B0604020202020204" pitchFamily="34" charset="0"/>
              <a:buChar char="•"/>
              <a:defRPr/>
            </a:pPr>
            <a:r>
              <a:rPr lang="ar-SA" sz="1900" dirty="0">
                <a:cs typeface="Times New Roman" panose="02020603050405020304" pitchFamily="18" charset="0"/>
              </a:rPr>
              <a:t>ما هي العوامل خارج المنظمة التي يمكن أن تؤثر سلبا علينا؟ </a:t>
            </a:r>
            <a:endParaRPr lang="en-US" sz="1900" dirty="0">
              <a:cs typeface="Times New Roman" panose="02020603050405020304" pitchFamily="18" charset="0"/>
            </a:endParaRPr>
          </a:p>
        </p:txBody>
      </p:sp>
    </p:spTree>
    <p:extLst>
      <p:ext uri="{BB962C8B-B14F-4D97-AF65-F5344CB8AC3E}">
        <p14:creationId xmlns:p14="http://schemas.microsoft.com/office/powerpoint/2010/main" val="76698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r" rtl="1"/>
            <a:r>
              <a:rPr lang="ar-SA" altLang="en-US" smtClean="0"/>
              <a:t>تشمل العوامل الداخلية الموارد والخبرات الخاصة بك</a:t>
            </a:r>
            <a:endParaRPr lang="en-US" altLang="en-US" smtClean="0"/>
          </a:p>
        </p:txBody>
      </p:sp>
      <p:sp>
        <p:nvSpPr>
          <p:cNvPr id="30723" name="Content Placeholder 2"/>
          <p:cNvSpPr>
            <a:spLocks noGrp="1"/>
          </p:cNvSpPr>
          <p:nvPr>
            <p:ph idx="1"/>
          </p:nvPr>
        </p:nvSpPr>
        <p:spPr/>
        <p:txBody>
          <a:bodyPr/>
          <a:lstStyle/>
          <a:p>
            <a:pPr algn="r" rtl="1">
              <a:lnSpc>
                <a:spcPct val="200000"/>
              </a:lnSpc>
            </a:pPr>
            <a:r>
              <a:rPr lang="ar-SA" altLang="en-US" sz="2100" b="1" dirty="0">
                <a:solidFill>
                  <a:srgbClr val="C00000"/>
                </a:solidFill>
              </a:rPr>
              <a:t>الموارد البشرية </a:t>
            </a:r>
            <a:r>
              <a:rPr lang="ar-SA" altLang="en-US" sz="2100" dirty="0"/>
              <a:t>- الموظفين </a:t>
            </a:r>
            <a:r>
              <a:rPr lang="ar-SA" altLang="en-US" sz="2100" dirty="0" smtClean="0"/>
              <a:t>والعاملين </a:t>
            </a:r>
            <a:r>
              <a:rPr lang="ar-SA" altLang="en-US" sz="2100" dirty="0"/>
              <a:t>و </a:t>
            </a:r>
            <a:r>
              <a:rPr lang="ar-SA" altLang="en-US" sz="2100" dirty="0" smtClean="0"/>
              <a:t> المدراء </a:t>
            </a:r>
            <a:endParaRPr lang="ar-SA" altLang="en-US" sz="2100" dirty="0"/>
          </a:p>
          <a:p>
            <a:pPr algn="r" rtl="1">
              <a:lnSpc>
                <a:spcPct val="200000"/>
              </a:lnSpc>
            </a:pPr>
            <a:r>
              <a:rPr lang="ar-SA" altLang="en-US" sz="2100" b="1" dirty="0">
                <a:solidFill>
                  <a:srgbClr val="C00000"/>
                </a:solidFill>
              </a:rPr>
              <a:t>الموارد المادية </a:t>
            </a:r>
            <a:r>
              <a:rPr lang="ar-SA" altLang="en-US" sz="2100" dirty="0"/>
              <a:t>- موقعك ، البناء ، المعدات</a:t>
            </a:r>
          </a:p>
          <a:p>
            <a:pPr algn="r" rtl="1">
              <a:lnSpc>
                <a:spcPct val="200000"/>
              </a:lnSpc>
            </a:pPr>
            <a:r>
              <a:rPr lang="ar-SA" altLang="en-US" sz="2100" b="1" dirty="0">
                <a:solidFill>
                  <a:srgbClr val="C00000"/>
                </a:solidFill>
              </a:rPr>
              <a:t>الوضع المالي </a:t>
            </a:r>
            <a:r>
              <a:rPr lang="ar-SA" altLang="en-US" sz="2100" dirty="0"/>
              <a:t>- القدرة على تأمين الموارد المالية والوضع المالي </a:t>
            </a:r>
          </a:p>
          <a:p>
            <a:pPr algn="r" rtl="1">
              <a:lnSpc>
                <a:spcPct val="200000"/>
              </a:lnSpc>
            </a:pPr>
            <a:r>
              <a:rPr lang="ar-SA" altLang="en-US" sz="2100" b="1" dirty="0">
                <a:solidFill>
                  <a:srgbClr val="C00000"/>
                </a:solidFill>
              </a:rPr>
              <a:t>الأنشطة والعمليات </a:t>
            </a:r>
            <a:r>
              <a:rPr lang="ar-SA" altLang="en-US" sz="2100" dirty="0" smtClean="0"/>
              <a:t>– اصدار العملة  </a:t>
            </a:r>
            <a:r>
              <a:rPr lang="ar-SA" altLang="en-US" sz="2100" dirty="0"/>
              <a:t>، </a:t>
            </a:r>
            <a:r>
              <a:rPr lang="ar-SA" altLang="en-US" sz="2100" dirty="0" smtClean="0"/>
              <a:t>الخدمات المصرفية </a:t>
            </a:r>
            <a:r>
              <a:rPr lang="ar-IQ" altLang="en-US" sz="2100" dirty="0" smtClean="0"/>
              <a:t> </a:t>
            </a:r>
            <a:endParaRPr lang="ar-SA" altLang="en-US" sz="2100" dirty="0"/>
          </a:p>
          <a:p>
            <a:pPr algn="r" rtl="1">
              <a:lnSpc>
                <a:spcPct val="200000"/>
              </a:lnSpc>
            </a:pPr>
            <a:r>
              <a:rPr lang="ar-SA" altLang="en-US" sz="2100" b="1" dirty="0">
                <a:solidFill>
                  <a:srgbClr val="C00000"/>
                </a:solidFill>
              </a:rPr>
              <a:t>الخبرات السابقة </a:t>
            </a:r>
            <a:r>
              <a:rPr lang="ar-SA" altLang="en-US" sz="2100" dirty="0"/>
              <a:t>- وهي الأسس للتعلم والنجاح، سمعتك في المجتمع</a:t>
            </a:r>
            <a:endParaRPr lang="en-US" altLang="en-US" sz="2100" dirty="0"/>
          </a:p>
        </p:txBody>
      </p:sp>
    </p:spTree>
    <p:extLst>
      <p:ext uri="{BB962C8B-B14F-4D97-AF65-F5344CB8AC3E}">
        <p14:creationId xmlns:p14="http://schemas.microsoft.com/office/powerpoint/2010/main" val="949260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r" rtl="1"/>
            <a:r>
              <a:rPr lang="ar-SA" altLang="en-US" smtClean="0"/>
              <a:t>أما العوامل الخارجية التي لا تسيطر عليها المنظمة فتشمل </a:t>
            </a:r>
            <a:endParaRPr lang="en-US" altLang="en-US" smtClean="0"/>
          </a:p>
        </p:txBody>
      </p:sp>
      <p:sp>
        <p:nvSpPr>
          <p:cNvPr id="31747" name="Content Placeholder 2"/>
          <p:cNvSpPr>
            <a:spLocks noGrp="1"/>
          </p:cNvSpPr>
          <p:nvPr>
            <p:ph idx="1"/>
          </p:nvPr>
        </p:nvSpPr>
        <p:spPr/>
        <p:txBody>
          <a:bodyPr/>
          <a:lstStyle/>
          <a:p>
            <a:pPr algn="r" rtl="1">
              <a:lnSpc>
                <a:spcPct val="150000"/>
              </a:lnSpc>
            </a:pPr>
            <a:r>
              <a:rPr lang="ar-SA" altLang="en-US" sz="2100" b="1" dirty="0">
                <a:solidFill>
                  <a:srgbClr val="C00000"/>
                </a:solidFill>
              </a:rPr>
              <a:t>الاتجاهات المستقبلية </a:t>
            </a:r>
            <a:r>
              <a:rPr lang="ar-SA" altLang="en-US" sz="2100" dirty="0"/>
              <a:t>في مجال عملك أو ثقافة</a:t>
            </a:r>
          </a:p>
          <a:p>
            <a:pPr algn="r" rtl="1">
              <a:lnSpc>
                <a:spcPct val="150000"/>
              </a:lnSpc>
            </a:pPr>
            <a:r>
              <a:rPr lang="ar-SA" altLang="en-US" sz="2100" b="1" dirty="0">
                <a:solidFill>
                  <a:srgbClr val="C00000"/>
                </a:solidFill>
              </a:rPr>
              <a:t>الاقتصاد</a:t>
            </a:r>
            <a:r>
              <a:rPr lang="ar-SA" altLang="en-US" sz="2100" dirty="0"/>
              <a:t> - المحلي والوطني ، أو الدولي</a:t>
            </a:r>
          </a:p>
          <a:p>
            <a:pPr algn="r" rtl="1">
              <a:lnSpc>
                <a:spcPct val="150000"/>
              </a:lnSpc>
            </a:pPr>
            <a:r>
              <a:rPr lang="ar-SA" altLang="en-US" sz="2100" b="1" dirty="0">
                <a:solidFill>
                  <a:srgbClr val="C00000"/>
                </a:solidFill>
              </a:rPr>
              <a:t>مصادر التمويل </a:t>
            </a:r>
            <a:r>
              <a:rPr lang="ar-SA" altLang="en-US" sz="2100" dirty="0"/>
              <a:t>- </a:t>
            </a:r>
            <a:r>
              <a:rPr lang="ar-IQ" altLang="en-US" sz="2100" dirty="0" smtClean="0"/>
              <a:t> الاستثمارات ، بيع الذهب ، الرسوم والغرامات ، نافذة بيع العملة .</a:t>
            </a:r>
            <a:endParaRPr lang="ar-SA" altLang="en-US" sz="2100" dirty="0"/>
          </a:p>
          <a:p>
            <a:pPr algn="r" rtl="1">
              <a:lnSpc>
                <a:spcPct val="150000"/>
              </a:lnSpc>
            </a:pPr>
            <a:r>
              <a:rPr lang="ar-SA" altLang="en-US" sz="2100" b="1" dirty="0">
                <a:solidFill>
                  <a:srgbClr val="C00000"/>
                </a:solidFill>
              </a:rPr>
              <a:t>التركيبة السكانية </a:t>
            </a:r>
            <a:r>
              <a:rPr lang="ar-SA" altLang="en-US" sz="2100" dirty="0"/>
              <a:t>- التغيرات في السن أو العرق أو الجنس أو الثقافة للناس في محيطك</a:t>
            </a:r>
          </a:p>
          <a:p>
            <a:pPr algn="r" rtl="1">
              <a:lnSpc>
                <a:spcPct val="150000"/>
              </a:lnSpc>
            </a:pPr>
            <a:r>
              <a:rPr lang="ar-SA" altLang="en-US" sz="2100" b="1" dirty="0">
                <a:solidFill>
                  <a:srgbClr val="C00000"/>
                </a:solidFill>
              </a:rPr>
              <a:t>البيئة المادية </a:t>
            </a:r>
            <a:r>
              <a:rPr lang="ar-SA" altLang="en-US" sz="2100" dirty="0"/>
              <a:t>- هل هنالك مشاريع تؤثر على وجودك؟</a:t>
            </a:r>
          </a:p>
          <a:p>
            <a:pPr algn="r" rtl="1">
              <a:lnSpc>
                <a:spcPct val="150000"/>
              </a:lnSpc>
            </a:pPr>
            <a:r>
              <a:rPr lang="ar-SA" altLang="en-US" sz="2100" b="1" dirty="0">
                <a:solidFill>
                  <a:srgbClr val="C00000"/>
                </a:solidFill>
              </a:rPr>
              <a:t>التشريعات </a:t>
            </a:r>
            <a:r>
              <a:rPr lang="ar-SA" altLang="en-US" sz="2100" dirty="0"/>
              <a:t>- هل هنالك تشريعات جديدة تجعل عملك أكثر صعوبة ... أو أسهل؟</a:t>
            </a:r>
          </a:p>
          <a:p>
            <a:pPr algn="r" rtl="1">
              <a:lnSpc>
                <a:spcPct val="150000"/>
              </a:lnSpc>
            </a:pPr>
            <a:r>
              <a:rPr lang="ar-SA" altLang="en-US" sz="2100" b="1" dirty="0">
                <a:solidFill>
                  <a:srgbClr val="C00000"/>
                </a:solidFill>
              </a:rPr>
              <a:t>الأجواء السياسية </a:t>
            </a:r>
            <a:r>
              <a:rPr lang="ar-SA" altLang="en-US" sz="2100" dirty="0"/>
              <a:t>- الأحداث المحلية أو الوطنية أو الدولية</a:t>
            </a:r>
            <a:endParaRPr lang="en-US" altLang="en-US" sz="2100" dirty="0"/>
          </a:p>
        </p:txBody>
      </p:sp>
    </p:spTree>
    <p:extLst>
      <p:ext uri="{BB962C8B-B14F-4D97-AF65-F5344CB8AC3E}">
        <p14:creationId xmlns:p14="http://schemas.microsoft.com/office/powerpoint/2010/main" val="104716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r" rtl="1"/>
            <a:r>
              <a:rPr lang="ar-LB" altLang="en-US" smtClean="0"/>
              <a:t>ثلاث نصائح بسيطة لإجراء تحليل رباعي ناجح</a:t>
            </a:r>
            <a:endParaRPr lang="en-US" altLang="en-US" smtClean="0"/>
          </a:p>
        </p:txBody>
      </p:sp>
      <p:sp>
        <p:nvSpPr>
          <p:cNvPr id="32771" name="Content Placeholder 2"/>
          <p:cNvSpPr>
            <a:spLocks noGrp="1"/>
          </p:cNvSpPr>
          <p:nvPr>
            <p:ph idx="1"/>
          </p:nvPr>
        </p:nvSpPr>
        <p:spPr>
          <a:xfrm>
            <a:off x="2209800" y="2514600"/>
            <a:ext cx="7772400" cy="3581400"/>
          </a:xfrm>
        </p:spPr>
        <p:txBody>
          <a:bodyPr/>
          <a:lstStyle/>
          <a:p>
            <a:pPr algn="just" rtl="1">
              <a:spcBef>
                <a:spcPts val="2400"/>
              </a:spcBef>
              <a:buFont typeface="Arial" panose="020B0604020202020204" pitchFamily="34" charset="0"/>
              <a:buAutoNum type="arabicPeriod"/>
            </a:pPr>
            <a:r>
              <a:rPr lang="ar-LB" altLang="en-US" sz="1900" b="1" dirty="0">
                <a:solidFill>
                  <a:srgbClr val="C2113A"/>
                </a:solidFill>
              </a:rPr>
              <a:t>كن صادقا مع نفسك</a:t>
            </a:r>
            <a:r>
              <a:rPr lang="ar-LB" altLang="en-US" sz="1900" dirty="0"/>
              <a:t>. وإذا وجدت أنك تقوم باستمرار ببناء تحليل رباعي استنادا إلى ما تريد القيام به، أو كيف تريد أن تقوم به، عندئذ أطلب من أعضاء فريق عملك القيام بذلك بشكل مستقل. قد تساهم النتائج في لفت انتباهك!</a:t>
            </a:r>
          </a:p>
          <a:p>
            <a:pPr algn="just" rtl="1">
              <a:spcBef>
                <a:spcPts val="2400"/>
              </a:spcBef>
              <a:buFont typeface="Arial" panose="020B0604020202020204" pitchFamily="34" charset="0"/>
              <a:buAutoNum type="arabicPeriod"/>
            </a:pPr>
            <a:r>
              <a:rPr lang="ar-LB" altLang="en-US" sz="1900" b="1" dirty="0">
                <a:solidFill>
                  <a:srgbClr val="C2113A"/>
                </a:solidFill>
              </a:rPr>
              <a:t>خذ وقتك للقيام بتحليل رباعي دقيق. </a:t>
            </a:r>
            <a:r>
              <a:rPr lang="ar-LB" altLang="en-US" sz="1900" dirty="0"/>
              <a:t>نحن نعلم أن وقت كل منظمة </a:t>
            </a:r>
            <a:r>
              <a:rPr lang="ar-LB" altLang="en-US" sz="1900" dirty="0" smtClean="0"/>
              <a:t>محدود</a:t>
            </a:r>
            <a:r>
              <a:rPr lang="ar-LB" altLang="en-US" sz="1900" dirty="0"/>
              <a:t>، ولكن يمكن لهذا التمرين، عند القيام به بشكل صحيح، أن يؤدي في النهاية إلى توفير وقتك الثمين. تخيل عدم إضاعة الوقت الثمين أو الدولارات على استراتيجيات فعالة أو قرارات أو خطط التسويق لأنك قضيت الوقت مسبقا لبناء تحليل رباعي متين.</a:t>
            </a:r>
          </a:p>
          <a:p>
            <a:pPr algn="just" rtl="1">
              <a:spcBef>
                <a:spcPts val="2400"/>
              </a:spcBef>
              <a:buFont typeface="Arial" panose="020B0604020202020204" pitchFamily="34" charset="0"/>
              <a:buAutoNum type="arabicPeriod"/>
            </a:pPr>
            <a:r>
              <a:rPr lang="ar-LB" altLang="en-US" sz="1900" b="1" dirty="0">
                <a:solidFill>
                  <a:srgbClr val="C2113A"/>
                </a:solidFill>
              </a:rPr>
              <a:t>تأكد من حصولك على الحقائق </a:t>
            </a:r>
            <a:r>
              <a:rPr lang="ar-SA" altLang="en-US" sz="1900" b="1" dirty="0">
                <a:solidFill>
                  <a:srgbClr val="C2113A"/>
                </a:solidFill>
              </a:rPr>
              <a:t>لدعم </a:t>
            </a:r>
            <a:r>
              <a:rPr lang="ar-LB" altLang="en-US" sz="1900" b="1" dirty="0">
                <a:solidFill>
                  <a:srgbClr val="C2113A"/>
                </a:solidFill>
              </a:rPr>
              <a:t>التحليل الرباعي الخاص بك. </a:t>
            </a:r>
            <a:r>
              <a:rPr lang="ar-LB" altLang="en-US" sz="1900" dirty="0"/>
              <a:t>إذا كنت تريد الحصول </a:t>
            </a:r>
            <a:r>
              <a:rPr lang="ar-SA" altLang="en-US" sz="1900" dirty="0"/>
              <a:t>على </a:t>
            </a:r>
            <a:r>
              <a:rPr lang="ar-LB" altLang="en-US" sz="1900" dirty="0"/>
              <a:t>دعم فريقك، يتعين عليك توفير بيانات موثوقة لدعم تحليلك الرباعي. ولن تساهم النظريات، والتخمينات أو المشاعر في تحفيز الفريق.</a:t>
            </a:r>
            <a:endParaRPr lang="en-US" altLang="en-US" sz="1900" dirty="0"/>
          </a:p>
        </p:txBody>
      </p:sp>
    </p:spTree>
    <p:extLst>
      <p:ext uri="{BB962C8B-B14F-4D97-AF65-F5344CB8AC3E}">
        <p14:creationId xmlns:p14="http://schemas.microsoft.com/office/powerpoint/2010/main" val="167209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r" rtl="1"/>
            <a:r>
              <a:rPr lang="ar-LB" altLang="en-US" smtClean="0">
                <a:cs typeface="Arial" panose="020B0604020202020204" pitchFamily="34" charset="0"/>
              </a:rPr>
              <a:t>ينتج عن ذلك صياغة الإستراتيجية </a:t>
            </a:r>
            <a:endParaRPr lang="en-US" altLang="en-US" smtClean="0">
              <a:cs typeface="Arial" panose="020B0604020202020204" pitchFamily="34" charset="0"/>
            </a:endParaRPr>
          </a:p>
        </p:txBody>
      </p:sp>
      <p:sp>
        <p:nvSpPr>
          <p:cNvPr id="33795" name="Rectangle 4"/>
          <p:cNvSpPr>
            <a:spLocks noChangeArrowheads="1"/>
          </p:cNvSpPr>
          <p:nvPr/>
        </p:nvSpPr>
        <p:spPr bwMode="auto">
          <a:xfrm>
            <a:off x="2209800" y="24685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1. </a:t>
            </a:r>
            <a:r>
              <a:rPr lang="ar-SA" altLang="en-US">
                <a:solidFill>
                  <a:srgbClr val="B3B3B3"/>
                </a:solidFill>
                <a:cs typeface="Arial" panose="020B0604020202020204" pitchFamily="34" charset="0"/>
              </a:rPr>
              <a:t>الأسس الاستراتيجية</a:t>
            </a:r>
            <a:endParaRPr lang="en-US" altLang="en-US">
              <a:solidFill>
                <a:srgbClr val="B3B3B3"/>
              </a:solidFill>
              <a:cs typeface="Arial" panose="020B0604020202020204" pitchFamily="34" charset="0"/>
            </a:endParaRPr>
          </a:p>
        </p:txBody>
      </p:sp>
      <p:sp>
        <p:nvSpPr>
          <p:cNvPr id="33796" name="Rectangle 6"/>
          <p:cNvSpPr>
            <a:spLocks noChangeArrowheads="1"/>
          </p:cNvSpPr>
          <p:nvPr/>
        </p:nvSpPr>
        <p:spPr bwMode="auto">
          <a:xfrm>
            <a:off x="2209800" y="3373438"/>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2. التحليل الرباعي </a:t>
            </a:r>
            <a:endParaRPr lang="en-US" altLang="en-US">
              <a:solidFill>
                <a:srgbClr val="B3B3B3"/>
              </a:solidFill>
              <a:cs typeface="Arial" panose="020B0604020202020204" pitchFamily="34" charset="0"/>
            </a:endParaRPr>
          </a:p>
        </p:txBody>
      </p:sp>
      <p:sp>
        <p:nvSpPr>
          <p:cNvPr id="33797" name="Rectangle 7"/>
          <p:cNvSpPr>
            <a:spLocks noChangeArrowheads="1"/>
          </p:cNvSpPr>
          <p:nvPr/>
        </p:nvSpPr>
        <p:spPr bwMode="auto">
          <a:xfrm>
            <a:off x="2209800" y="4276725"/>
            <a:ext cx="7772400" cy="533400"/>
          </a:xfrm>
          <a:prstGeom prst="rect">
            <a:avLst/>
          </a:prstGeom>
          <a:solidFill>
            <a:srgbClr val="C00000"/>
          </a:solidFill>
          <a:ln w="9525" algn="ctr">
            <a:solidFill>
              <a:srgbClr val="C00000"/>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chemeClr val="bg1"/>
                </a:solidFill>
                <a:cs typeface="Arial" panose="020B0604020202020204" pitchFamily="34" charset="0"/>
              </a:rPr>
              <a:t>3. وضع الأهداف الاستراتيجية</a:t>
            </a:r>
            <a:endParaRPr lang="en-US" altLang="en-US">
              <a:solidFill>
                <a:schemeClr val="bg1"/>
              </a:solidFill>
              <a:cs typeface="Arial" panose="020B0604020202020204" pitchFamily="34" charset="0"/>
            </a:endParaRPr>
          </a:p>
        </p:txBody>
      </p:sp>
      <p:sp>
        <p:nvSpPr>
          <p:cNvPr id="33798" name="Rectangle 8"/>
          <p:cNvSpPr>
            <a:spLocks noChangeArrowheads="1"/>
          </p:cNvSpPr>
          <p:nvPr/>
        </p:nvSpPr>
        <p:spPr bwMode="auto">
          <a:xfrm>
            <a:off x="2224088" y="5181600"/>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4. </a:t>
            </a:r>
            <a:r>
              <a:rPr lang="ar-SA" altLang="en-US">
                <a:solidFill>
                  <a:srgbClr val="B3B3B3"/>
                </a:solidFill>
                <a:cs typeface="Arial" panose="020B0604020202020204" pitchFamily="34" charset="0"/>
              </a:rPr>
              <a:t>خطة العمل </a:t>
            </a:r>
            <a:endParaRPr lang="en-US" altLang="en-US">
              <a:solidFill>
                <a:srgbClr val="B3B3B3"/>
              </a:solidFill>
              <a:cs typeface="Arial" panose="020B0604020202020204" pitchFamily="34" charset="0"/>
            </a:endParaRPr>
          </a:p>
        </p:txBody>
      </p:sp>
    </p:spTree>
    <p:extLst>
      <p:ext uri="{BB962C8B-B14F-4D97-AF65-F5344CB8AC3E}">
        <p14:creationId xmlns:p14="http://schemas.microsoft.com/office/powerpoint/2010/main" val="3486169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r" rtl="1"/>
            <a:r>
              <a:rPr lang="ar-SA" altLang="en-US" smtClean="0"/>
              <a:t>بعد الانتهاء من التحليل الرباعي يتعين ربط نتاج التحليل لاستنتاج الأهداف الاستراتيجية </a:t>
            </a:r>
            <a:endParaRPr lang="en-US" altLang="en-US" smtClean="0"/>
          </a:p>
        </p:txBody>
      </p:sp>
      <p:sp>
        <p:nvSpPr>
          <p:cNvPr id="34819" name="Content Placeholder 2"/>
          <p:cNvSpPr>
            <a:spLocks noGrp="1"/>
          </p:cNvSpPr>
          <p:nvPr>
            <p:ph idx="1"/>
          </p:nvPr>
        </p:nvSpPr>
        <p:spPr>
          <a:xfrm>
            <a:off x="2209800" y="2743200"/>
            <a:ext cx="7772400" cy="2057400"/>
          </a:xfrm>
        </p:spPr>
        <p:txBody>
          <a:bodyPr>
            <a:normAutofit fontScale="92500" lnSpcReduction="20000"/>
          </a:bodyPr>
          <a:lstStyle/>
          <a:p>
            <a:pPr algn="r" rtl="1"/>
            <a:r>
              <a:rPr lang="ar-SA" altLang="en-US" smtClean="0"/>
              <a:t>ماهي الفرص التي يمكن استغلالها؟</a:t>
            </a:r>
          </a:p>
          <a:p>
            <a:pPr algn="r" rtl="1"/>
            <a:r>
              <a:rPr lang="ar-SA" altLang="en-US" smtClean="0"/>
              <a:t>ماهي التهديدات التي يجب الحد منها؟ </a:t>
            </a:r>
          </a:p>
          <a:p>
            <a:pPr algn="r" rtl="1"/>
            <a:r>
              <a:rPr lang="ar-SA" altLang="en-US" smtClean="0"/>
              <a:t>ماهي نقاط القوة التي يمكن البناء عليها للاستفادة من الفرص المتاحة؟</a:t>
            </a:r>
          </a:p>
          <a:p>
            <a:pPr algn="r" rtl="1"/>
            <a:r>
              <a:rPr lang="ar-SA" altLang="en-US" smtClean="0"/>
              <a:t>ماهي نقاط الضعف التي يجب تحسينها؟</a:t>
            </a:r>
          </a:p>
          <a:p>
            <a:pPr algn="r" rtl="1"/>
            <a:r>
              <a:rPr lang="ar-SA" altLang="en-US" smtClean="0"/>
              <a:t>كيف يمكن الاستفادة من الفرص للحد من التهديدات؟ </a:t>
            </a:r>
            <a:endParaRPr lang="en-US" altLang="en-US" smtClean="0"/>
          </a:p>
        </p:txBody>
      </p:sp>
    </p:spTree>
    <p:extLst>
      <p:ext uri="{BB962C8B-B14F-4D97-AF65-F5344CB8AC3E}">
        <p14:creationId xmlns:p14="http://schemas.microsoft.com/office/powerpoint/2010/main" val="213307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209800" y="2514600"/>
            <a:ext cx="7772400" cy="3733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cxnSp>
        <p:nvCxnSpPr>
          <p:cNvPr id="35843" name="Straight Connector 5"/>
          <p:cNvCxnSpPr>
            <a:cxnSpLocks noChangeShapeType="1"/>
          </p:cNvCxnSpPr>
          <p:nvPr/>
        </p:nvCxnSpPr>
        <p:spPr bwMode="auto">
          <a:xfrm>
            <a:off x="2209800" y="3124200"/>
            <a:ext cx="777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4" name="Straight Connector 6"/>
          <p:cNvCxnSpPr>
            <a:cxnSpLocks noChangeShapeType="1"/>
          </p:cNvCxnSpPr>
          <p:nvPr/>
        </p:nvCxnSpPr>
        <p:spPr bwMode="auto">
          <a:xfrm>
            <a:off x="2209800" y="4800600"/>
            <a:ext cx="777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5" name="Straight Connector 7"/>
          <p:cNvCxnSpPr>
            <a:cxnSpLocks noChangeShapeType="1"/>
          </p:cNvCxnSpPr>
          <p:nvPr/>
        </p:nvCxnSpPr>
        <p:spPr bwMode="auto">
          <a:xfrm>
            <a:off x="5105400" y="2514600"/>
            <a:ext cx="0" cy="3733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6" name="Straight Connector 8"/>
          <p:cNvCxnSpPr>
            <a:cxnSpLocks noChangeShapeType="1"/>
          </p:cNvCxnSpPr>
          <p:nvPr/>
        </p:nvCxnSpPr>
        <p:spPr bwMode="auto">
          <a:xfrm>
            <a:off x="8153400" y="2514600"/>
            <a:ext cx="0" cy="3733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329238" y="2514600"/>
            <a:ext cx="2514600" cy="615950"/>
          </a:xfrm>
          <a:prstGeom prst="rect">
            <a:avLst/>
          </a:prstGeom>
          <a:noFill/>
        </p:spPr>
        <p:txBody>
          <a:bodyPr>
            <a:spAutoFit/>
          </a:bodyPr>
          <a:lstStyle/>
          <a:p>
            <a:pPr algn="r" rtl="1">
              <a:defRPr/>
            </a:pPr>
            <a:r>
              <a:rPr lang="ar-SA" sz="1700" b="1" dirty="0">
                <a:latin typeface="+mj-lt"/>
              </a:rPr>
              <a:t>الفرص </a:t>
            </a:r>
          </a:p>
          <a:p>
            <a:pPr algn="r" rtl="1">
              <a:defRPr/>
            </a:pPr>
            <a:r>
              <a:rPr lang="ar-SA" sz="1700" dirty="0">
                <a:latin typeface="+mj-lt"/>
              </a:rPr>
              <a:t>(خارجية , إيجابية)</a:t>
            </a:r>
            <a:endParaRPr lang="en-US" sz="1700" dirty="0">
              <a:latin typeface="+mj-lt"/>
            </a:endParaRPr>
          </a:p>
        </p:txBody>
      </p:sp>
      <p:sp>
        <p:nvSpPr>
          <p:cNvPr id="12" name="TextBox 11"/>
          <p:cNvSpPr txBox="1"/>
          <p:nvPr/>
        </p:nvSpPr>
        <p:spPr>
          <a:xfrm>
            <a:off x="8367713" y="3200400"/>
            <a:ext cx="1600200" cy="615950"/>
          </a:xfrm>
          <a:prstGeom prst="rect">
            <a:avLst/>
          </a:prstGeom>
          <a:noFill/>
        </p:spPr>
        <p:txBody>
          <a:bodyPr>
            <a:spAutoFit/>
          </a:bodyPr>
          <a:lstStyle/>
          <a:p>
            <a:pPr algn="r" rtl="1">
              <a:defRPr/>
            </a:pPr>
            <a:r>
              <a:rPr lang="ar-SA" sz="1700" b="1" dirty="0">
                <a:latin typeface="+mj-lt"/>
              </a:rPr>
              <a:t>نقاط القوة </a:t>
            </a:r>
          </a:p>
          <a:p>
            <a:pPr algn="r" rtl="1">
              <a:defRPr/>
            </a:pPr>
            <a:r>
              <a:rPr lang="ar-SA" sz="1700" dirty="0">
                <a:latin typeface="+mj-lt"/>
              </a:rPr>
              <a:t>(داخلية , إيجابية)</a:t>
            </a:r>
            <a:endParaRPr lang="en-US" sz="1700" dirty="0">
              <a:latin typeface="+mj-lt"/>
            </a:endParaRPr>
          </a:p>
        </p:txBody>
      </p:sp>
      <p:sp>
        <p:nvSpPr>
          <p:cNvPr id="14" name="TextBox 13"/>
          <p:cNvSpPr txBox="1"/>
          <p:nvPr/>
        </p:nvSpPr>
        <p:spPr>
          <a:xfrm>
            <a:off x="5319713" y="3200400"/>
            <a:ext cx="2819400" cy="1138238"/>
          </a:xfrm>
          <a:prstGeom prst="rect">
            <a:avLst/>
          </a:prstGeom>
          <a:noFill/>
        </p:spPr>
        <p:txBody>
          <a:bodyPr>
            <a:spAutoFit/>
          </a:bodyPr>
          <a:lstStyle/>
          <a:p>
            <a:pPr algn="r" rtl="1">
              <a:defRPr/>
            </a:pPr>
            <a:r>
              <a:rPr lang="ar-SA" sz="1700" b="1" dirty="0"/>
              <a:t>نقاط القوة - الفرص </a:t>
            </a:r>
          </a:p>
          <a:p>
            <a:pPr algn="r" rtl="1">
              <a:defRPr/>
            </a:pPr>
            <a:endParaRPr lang="en-US" sz="1700" dirty="0">
              <a:latin typeface="+mj-lt"/>
            </a:endParaRPr>
          </a:p>
          <a:p>
            <a:pPr algn="r" rtl="1">
              <a:defRPr/>
            </a:pPr>
            <a:r>
              <a:rPr lang="ar-SA" sz="1700" dirty="0">
                <a:latin typeface="+mj-lt"/>
              </a:rPr>
              <a:t>استخدم نقاط القوة لتستفيد من الفرص المتاحة </a:t>
            </a:r>
            <a:endParaRPr lang="en-US" sz="1700" dirty="0">
              <a:latin typeface="+mj-lt"/>
            </a:endParaRPr>
          </a:p>
        </p:txBody>
      </p:sp>
      <p:sp>
        <p:nvSpPr>
          <p:cNvPr id="15" name="TextBox 14"/>
          <p:cNvSpPr txBox="1"/>
          <p:nvPr/>
        </p:nvSpPr>
        <p:spPr>
          <a:xfrm>
            <a:off x="2327276" y="3200401"/>
            <a:ext cx="2778125" cy="1400175"/>
          </a:xfrm>
          <a:prstGeom prst="rect">
            <a:avLst/>
          </a:prstGeom>
          <a:noFill/>
        </p:spPr>
        <p:txBody>
          <a:bodyPr>
            <a:spAutoFit/>
          </a:bodyPr>
          <a:lstStyle/>
          <a:p>
            <a:pPr algn="r" rtl="1">
              <a:defRPr/>
            </a:pPr>
            <a:r>
              <a:rPr lang="ar-SA" sz="1700" b="1" dirty="0"/>
              <a:t>نقاط القوة - التهديدات </a:t>
            </a:r>
          </a:p>
          <a:p>
            <a:pPr algn="r" rtl="1">
              <a:defRPr/>
            </a:pPr>
            <a:endParaRPr lang="en-US" sz="1700" b="1" dirty="0">
              <a:latin typeface="+mj-lt"/>
            </a:endParaRPr>
          </a:p>
          <a:p>
            <a:pPr algn="r" rtl="1">
              <a:defRPr/>
            </a:pPr>
            <a:r>
              <a:rPr lang="ar-SA" sz="1700" dirty="0">
                <a:latin typeface="+mj-lt"/>
              </a:rPr>
              <a:t>حدد الطرق التي من خلالها تتمكن المنظمة من استخدام نقاط القوة للتخفيف من التهديدات الخارجية  </a:t>
            </a:r>
            <a:endParaRPr lang="en-US" sz="1700" dirty="0">
              <a:latin typeface="+mj-lt"/>
            </a:endParaRPr>
          </a:p>
        </p:txBody>
      </p:sp>
      <p:sp>
        <p:nvSpPr>
          <p:cNvPr id="16" name="TextBox 15"/>
          <p:cNvSpPr txBox="1"/>
          <p:nvPr/>
        </p:nvSpPr>
        <p:spPr>
          <a:xfrm>
            <a:off x="5319713" y="4883150"/>
            <a:ext cx="2819400" cy="1138238"/>
          </a:xfrm>
          <a:prstGeom prst="rect">
            <a:avLst/>
          </a:prstGeom>
          <a:noFill/>
        </p:spPr>
        <p:txBody>
          <a:bodyPr>
            <a:spAutoFit/>
          </a:bodyPr>
          <a:lstStyle/>
          <a:p>
            <a:pPr algn="r" rtl="1">
              <a:defRPr/>
            </a:pPr>
            <a:r>
              <a:rPr lang="ar-SA" sz="1700" b="1" dirty="0"/>
              <a:t>نقاط الضعف - الفرص </a:t>
            </a:r>
          </a:p>
          <a:p>
            <a:pPr algn="r" rtl="1">
              <a:defRPr/>
            </a:pPr>
            <a:endParaRPr lang="ar-SA" sz="1700" b="1" dirty="0"/>
          </a:p>
          <a:p>
            <a:pPr algn="r" rtl="1">
              <a:defRPr/>
            </a:pPr>
            <a:r>
              <a:rPr lang="ar-SA" sz="1700" dirty="0">
                <a:latin typeface="+mj-lt"/>
              </a:rPr>
              <a:t>تخطى نقاط الضعف من خلال الاستفادة من الفرص </a:t>
            </a:r>
            <a:endParaRPr lang="en-US" sz="1700" dirty="0">
              <a:latin typeface="+mj-lt"/>
            </a:endParaRPr>
          </a:p>
        </p:txBody>
      </p:sp>
      <p:sp>
        <p:nvSpPr>
          <p:cNvPr id="17" name="TextBox 16"/>
          <p:cNvSpPr txBox="1"/>
          <p:nvPr/>
        </p:nvSpPr>
        <p:spPr>
          <a:xfrm>
            <a:off x="2327275" y="4883150"/>
            <a:ext cx="2768600" cy="1138238"/>
          </a:xfrm>
          <a:prstGeom prst="rect">
            <a:avLst/>
          </a:prstGeom>
          <a:noFill/>
        </p:spPr>
        <p:txBody>
          <a:bodyPr>
            <a:spAutoFit/>
          </a:bodyPr>
          <a:lstStyle/>
          <a:p>
            <a:pPr algn="r" rtl="1">
              <a:defRPr/>
            </a:pPr>
            <a:r>
              <a:rPr lang="ar-SA" sz="1700" b="1" dirty="0"/>
              <a:t>نقاط الضعف - التهديدات </a:t>
            </a:r>
          </a:p>
          <a:p>
            <a:pPr algn="r" rtl="1">
              <a:defRPr/>
            </a:pPr>
            <a:endParaRPr lang="en-US" sz="1700" dirty="0">
              <a:latin typeface="+mj-lt"/>
            </a:endParaRPr>
          </a:p>
          <a:p>
            <a:pPr algn="r" rtl="1">
              <a:defRPr/>
            </a:pPr>
            <a:r>
              <a:rPr lang="ar-SA" sz="1700" dirty="0">
                <a:latin typeface="+mj-lt"/>
              </a:rPr>
              <a:t>اعمل للحد من نقاط الضعف لتفادي التهديدات </a:t>
            </a:r>
            <a:endParaRPr lang="en-US" sz="1700" dirty="0">
              <a:latin typeface="+mj-lt"/>
            </a:endParaRPr>
          </a:p>
        </p:txBody>
      </p:sp>
      <p:sp>
        <p:nvSpPr>
          <p:cNvPr id="20" name="TextBox 19"/>
          <p:cNvSpPr txBox="1"/>
          <p:nvPr/>
        </p:nvSpPr>
        <p:spPr>
          <a:xfrm>
            <a:off x="8367713" y="4984750"/>
            <a:ext cx="1600200" cy="615950"/>
          </a:xfrm>
          <a:prstGeom prst="rect">
            <a:avLst/>
          </a:prstGeom>
          <a:noFill/>
        </p:spPr>
        <p:txBody>
          <a:bodyPr>
            <a:spAutoFit/>
          </a:bodyPr>
          <a:lstStyle/>
          <a:p>
            <a:pPr algn="r" rtl="1">
              <a:defRPr/>
            </a:pPr>
            <a:r>
              <a:rPr lang="ar-SA" sz="1700" b="1" dirty="0">
                <a:latin typeface="+mj-lt"/>
              </a:rPr>
              <a:t>نقاط الضعف  </a:t>
            </a:r>
          </a:p>
          <a:p>
            <a:pPr algn="r" rtl="1">
              <a:defRPr/>
            </a:pPr>
            <a:r>
              <a:rPr lang="ar-SA" sz="1700" dirty="0">
                <a:latin typeface="+mj-lt"/>
              </a:rPr>
              <a:t>(داخلية ,سلبية)</a:t>
            </a:r>
            <a:endParaRPr lang="en-US" sz="1700" dirty="0">
              <a:latin typeface="+mj-lt"/>
            </a:endParaRPr>
          </a:p>
        </p:txBody>
      </p:sp>
      <p:sp>
        <p:nvSpPr>
          <p:cNvPr id="23" name="TextBox 22"/>
          <p:cNvSpPr txBox="1"/>
          <p:nvPr/>
        </p:nvSpPr>
        <p:spPr>
          <a:xfrm>
            <a:off x="2395538" y="2514600"/>
            <a:ext cx="2514600" cy="615950"/>
          </a:xfrm>
          <a:prstGeom prst="rect">
            <a:avLst/>
          </a:prstGeom>
          <a:noFill/>
        </p:spPr>
        <p:txBody>
          <a:bodyPr>
            <a:spAutoFit/>
          </a:bodyPr>
          <a:lstStyle/>
          <a:p>
            <a:pPr algn="r" rtl="1">
              <a:defRPr/>
            </a:pPr>
            <a:r>
              <a:rPr lang="ar-SA" sz="1700" b="1" dirty="0">
                <a:latin typeface="+mj-lt"/>
              </a:rPr>
              <a:t>التهديدات </a:t>
            </a:r>
          </a:p>
          <a:p>
            <a:pPr algn="r" rtl="1">
              <a:defRPr/>
            </a:pPr>
            <a:r>
              <a:rPr lang="ar-SA" sz="1700" b="1" dirty="0">
                <a:latin typeface="+mj-lt"/>
              </a:rPr>
              <a:t> </a:t>
            </a:r>
            <a:r>
              <a:rPr lang="ar-SA" sz="1700" dirty="0">
                <a:latin typeface="+mj-lt"/>
              </a:rPr>
              <a:t>(خارجية , سلبية)</a:t>
            </a:r>
            <a:endParaRPr lang="en-US" sz="1700" dirty="0">
              <a:latin typeface="+mj-lt"/>
            </a:endParaRPr>
          </a:p>
        </p:txBody>
      </p:sp>
      <p:sp>
        <p:nvSpPr>
          <p:cNvPr id="35855" name="Title 1"/>
          <p:cNvSpPr>
            <a:spLocks noGrp="1"/>
          </p:cNvSpPr>
          <p:nvPr>
            <p:ph type="title"/>
          </p:nvPr>
        </p:nvSpPr>
        <p:spPr/>
        <p:txBody>
          <a:bodyPr/>
          <a:lstStyle/>
          <a:p>
            <a:pPr algn="r" rtl="1"/>
            <a:r>
              <a:rPr lang="ar-SA" altLang="en-US" dirty="0" smtClean="0"/>
              <a:t>بمجرد الانتهاء من </a:t>
            </a:r>
            <a:r>
              <a:rPr lang="en-US" altLang="en-US" dirty="0" smtClean="0"/>
              <a:t>SWOT</a:t>
            </a:r>
            <a:r>
              <a:rPr lang="ar-IQ" altLang="en-US" dirty="0" smtClean="0"/>
              <a:t> </a:t>
            </a:r>
            <a:r>
              <a:rPr lang="ar-SA" altLang="en-US" dirty="0" smtClean="0"/>
              <a:t>، يمكنك الاعتماد على النتائج لتطوير الأهداف الاستراتيجية</a:t>
            </a:r>
          </a:p>
        </p:txBody>
      </p:sp>
    </p:spTree>
    <p:extLst>
      <p:ext uri="{BB962C8B-B14F-4D97-AF65-F5344CB8AC3E}">
        <p14:creationId xmlns:p14="http://schemas.microsoft.com/office/powerpoint/2010/main" val="215109690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لمحتوى 2"/>
          <p:cNvSpPr>
            <a:spLocks noGrp="1"/>
          </p:cNvSpPr>
          <p:nvPr>
            <p:ph idx="1"/>
          </p:nvPr>
        </p:nvSpPr>
        <p:spPr>
          <a:xfrm>
            <a:off x="1774826" y="260350"/>
            <a:ext cx="8353425" cy="6597650"/>
          </a:xfrm>
        </p:spPr>
        <p:txBody>
          <a:bodyPr/>
          <a:lstStyle/>
          <a:p>
            <a:pPr algn="justLow" rtl="1"/>
            <a:r>
              <a:rPr lang="ar-IQ" altLang="en-US" b="1"/>
              <a:t>الاستراتيجيات:</a:t>
            </a:r>
            <a:endParaRPr lang="ar-IQ" altLang="en-US"/>
          </a:p>
          <a:p>
            <a:pPr algn="justLow" rtl="1">
              <a:buFontTx/>
              <a:buNone/>
            </a:pPr>
            <a:r>
              <a:rPr lang="ar-IQ" altLang="en-US" b="1"/>
              <a:t>    الاستراتيجية</a:t>
            </a:r>
            <a:r>
              <a:rPr lang="ar-IQ" altLang="en-US"/>
              <a:t> تمثل الخطة الشاملة والرئيسية والتي توضح كيفية تحقيق رسالة وأهداف المنظمة. فهي تعظم المزايا وتقلل من المخاطرة.</a:t>
            </a:r>
            <a:endParaRPr lang="en-US" altLang="en-US"/>
          </a:p>
          <a:p>
            <a:pPr algn="justLow" rtl="1"/>
            <a:r>
              <a:rPr lang="ar-IQ" altLang="en-US" b="1">
                <a:solidFill>
                  <a:srgbClr val="FFC000"/>
                </a:solidFill>
              </a:rPr>
              <a:t> وهنالك ثلاثة أنواع من الاستراتيجيات هي:</a:t>
            </a:r>
            <a:endParaRPr lang="en-US" altLang="en-US">
              <a:solidFill>
                <a:srgbClr val="FFC000"/>
              </a:solidFill>
            </a:endParaRPr>
          </a:p>
          <a:p>
            <a:pPr algn="justLow" rtl="1"/>
            <a:r>
              <a:rPr lang="ar-IQ" altLang="en-US" b="1">
                <a:solidFill>
                  <a:srgbClr val="FFC000"/>
                </a:solidFill>
              </a:rPr>
              <a:t>استراتيجية المنظمة(البنك المركزي)</a:t>
            </a:r>
            <a:r>
              <a:rPr lang="ar-IQ" altLang="en-US">
                <a:solidFill>
                  <a:srgbClr val="FFC000"/>
                </a:solidFill>
              </a:rPr>
              <a:t>: </a:t>
            </a:r>
            <a:r>
              <a:rPr lang="ar-IQ" altLang="en-US"/>
              <a:t>وتصف التوجه الكلي للمنظمة حسب موقفها العام تجاه النمو وإدارة الأعمال. </a:t>
            </a:r>
            <a:endParaRPr lang="en-US" altLang="en-US"/>
          </a:p>
          <a:p>
            <a:pPr algn="justLow" rtl="1"/>
            <a:r>
              <a:rPr lang="ar-IQ" altLang="en-US" b="1">
                <a:solidFill>
                  <a:srgbClr val="FFC000"/>
                </a:solidFill>
              </a:rPr>
              <a:t>استراتيجية وحدة العمل (مديريات البنك المركزي):</a:t>
            </a:r>
            <a:r>
              <a:rPr lang="ar-IQ" altLang="en-US">
                <a:solidFill>
                  <a:srgbClr val="FFC000"/>
                </a:solidFill>
              </a:rPr>
              <a:t> </a:t>
            </a:r>
            <a:r>
              <a:rPr lang="ar-IQ" altLang="en-US"/>
              <a:t>عادة تحدث في وحدات العمل. </a:t>
            </a:r>
            <a:endParaRPr lang="en-US" altLang="en-US"/>
          </a:p>
          <a:p>
            <a:pPr algn="justLow" rtl="1"/>
            <a:r>
              <a:rPr lang="ar-IQ" altLang="en-US" b="1">
                <a:solidFill>
                  <a:srgbClr val="FFC000"/>
                </a:solidFill>
              </a:rPr>
              <a:t>الاستراتيجية الوظيفية (الاقسام داخل المديريات):</a:t>
            </a:r>
            <a:r>
              <a:rPr lang="ar-IQ" altLang="en-US">
                <a:solidFill>
                  <a:srgbClr val="FFC000"/>
                </a:solidFill>
              </a:rPr>
              <a:t> </a:t>
            </a:r>
            <a:r>
              <a:rPr lang="ar-IQ" altLang="en-US"/>
              <a:t>هو مدخل يستخدم في المجال الوظيفي لتحقيق أهداف واستراتيجيات المنظمة ووحدة العمل من خلال تعظيم إنتاجية الموارد. وهي تهتم بتطوير واحتضان القدرات المتميزة لإعطاء المنظمة أو وحدة العمل الميزة التنافسية. ومنظمات الأعمال تستخدم كل هذهِ المستويات بنفس الوقت.</a:t>
            </a:r>
            <a:endParaRPr lang="en-US" altLang="en-US"/>
          </a:p>
          <a:p>
            <a:pPr algn="r" rtl="1">
              <a:buFontTx/>
              <a:buNone/>
            </a:pPr>
            <a:endParaRPr lang="ar-IQ" altLang="en-US"/>
          </a:p>
        </p:txBody>
      </p:sp>
    </p:spTree>
    <p:extLst>
      <p:ext uri="{BB962C8B-B14F-4D97-AF65-F5344CB8AC3E}">
        <p14:creationId xmlns:p14="http://schemas.microsoft.com/office/powerpoint/2010/main" val="216705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r" rtl="1"/>
            <a:r>
              <a:rPr lang="ar-LB" altLang="en-US" smtClean="0"/>
              <a:t>ويتم تحديد الأهداف الإستراتيجية والاستراتيجيات وفقا لذلك</a:t>
            </a:r>
            <a:endParaRPr lang="en-US" altLang="en-US" smtClean="0"/>
          </a:p>
        </p:txBody>
      </p:sp>
      <p:sp>
        <p:nvSpPr>
          <p:cNvPr id="13315" name="Content Placeholder 2"/>
          <p:cNvSpPr>
            <a:spLocks noGrp="1"/>
          </p:cNvSpPr>
          <p:nvPr>
            <p:ph idx="1"/>
          </p:nvPr>
        </p:nvSpPr>
        <p:spPr>
          <a:xfrm>
            <a:off x="2209800" y="2590800"/>
            <a:ext cx="7772400" cy="3581400"/>
          </a:xfrm>
        </p:spPr>
        <p:txBody>
          <a:bodyPr/>
          <a:lstStyle/>
          <a:p>
            <a:pPr algn="just" rtl="1">
              <a:defRPr/>
            </a:pPr>
            <a:r>
              <a:rPr lang="ar-LB" altLang="en-US" sz="2000" b="1" dirty="0">
                <a:solidFill>
                  <a:srgbClr val="C2113A"/>
                </a:solidFill>
              </a:rPr>
              <a:t>الأهداف</a:t>
            </a:r>
            <a:r>
              <a:rPr lang="ar-SA" altLang="en-US" sz="2000" b="1" dirty="0">
                <a:solidFill>
                  <a:srgbClr val="C2113A"/>
                </a:solidFill>
              </a:rPr>
              <a:t> الاستراتيجية </a:t>
            </a:r>
            <a:r>
              <a:rPr lang="ar-LB" altLang="en-US" sz="2000" dirty="0"/>
              <a:t>هي تطلعات منظمتك. ويمكن تحديد الأهداف على المستوى التنظيمي، على مستوى البرامج أو الإدارة، أو على مستوى الموظف الفردي. الهدف هو نتيجة أولية واسعة النطاق. من خلال استخدام رحلة طريق كتشبيه، الهدف </a:t>
            </a:r>
            <a:r>
              <a:rPr lang="ar-SA" altLang="en-US" sz="2000" dirty="0"/>
              <a:t>هو</a:t>
            </a:r>
            <a:r>
              <a:rPr lang="ar-LB" altLang="en-US" sz="2000" dirty="0"/>
              <a:t> </a:t>
            </a:r>
            <a:r>
              <a:rPr lang="ar-SA" altLang="en-US" sz="2000" dirty="0"/>
              <a:t>السفر </a:t>
            </a:r>
            <a:r>
              <a:rPr lang="ar-LB" altLang="en-US" sz="2000" dirty="0"/>
              <a:t>من شيكاغو إلى نيويورك.</a:t>
            </a:r>
            <a:endParaRPr lang="ar-SA" altLang="en-US" sz="2000" dirty="0"/>
          </a:p>
          <a:p>
            <a:pPr marL="0" indent="0" algn="just" rtl="1">
              <a:buNone/>
              <a:defRPr/>
            </a:pPr>
            <a:endParaRPr lang="en-US" altLang="en-US" sz="2000" dirty="0"/>
          </a:p>
          <a:p>
            <a:pPr algn="just" rtl="1">
              <a:defRPr/>
            </a:pPr>
            <a:r>
              <a:rPr lang="ar-LB" altLang="en-US" sz="2100" b="1" dirty="0">
                <a:solidFill>
                  <a:srgbClr val="C2113A"/>
                </a:solidFill>
              </a:rPr>
              <a:t>الاستراتيجيات</a:t>
            </a:r>
            <a:r>
              <a:rPr lang="ar-LB" altLang="en-US" sz="2100" dirty="0">
                <a:solidFill>
                  <a:srgbClr val="C2113A"/>
                </a:solidFill>
              </a:rPr>
              <a:t> </a:t>
            </a:r>
            <a:r>
              <a:rPr lang="ar-LB" altLang="en-US" sz="2100" dirty="0"/>
              <a:t>هي منهجيات أو وسائل لتحقيق الأهداف. عادة، يوجد أكثر من خيار واحد. يمكنك السفر إلى نيويورك من خلال عدة وسائل: الطائرة، القطار، والسيارات، والدراجات، أو سيرا على الأقدام. بعد دراسة التكاليف، والجدول الزمني، والقدرة المشي لمسافات طويلة، قررت السفر بالسيارة.</a:t>
            </a:r>
            <a:endParaRPr lang="en-US" altLang="en-US" sz="2000" dirty="0"/>
          </a:p>
        </p:txBody>
      </p:sp>
    </p:spTree>
    <p:extLst>
      <p:ext uri="{BB962C8B-B14F-4D97-AF65-F5344CB8AC3E}">
        <p14:creationId xmlns:p14="http://schemas.microsoft.com/office/powerpoint/2010/main" val="351695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11931222209.jp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ChangeArrowheads="1"/>
          </p:cNvSpPr>
          <p:nvPr/>
        </p:nvSpPr>
        <p:spPr bwMode="auto">
          <a:xfrm>
            <a:off x="1524000" y="4230688"/>
            <a:ext cx="9144000" cy="838200"/>
          </a:xfrm>
          <a:prstGeom prst="rect">
            <a:avLst/>
          </a:prstGeom>
          <a:solidFill>
            <a:srgbClr val="B2220A"/>
          </a:solidFill>
          <a:ln w="9525" algn="ctr">
            <a:solidFill>
              <a:srgbClr val="C2113A"/>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10244" name="TextBox 4"/>
          <p:cNvSpPr txBox="1">
            <a:spLocks noChangeArrowheads="1"/>
          </p:cNvSpPr>
          <p:nvPr/>
        </p:nvSpPr>
        <p:spPr bwMode="auto">
          <a:xfrm>
            <a:off x="1981200" y="43259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dirty="0" smtClean="0">
                <a:solidFill>
                  <a:schemeClr val="bg1"/>
                </a:solidFill>
                <a:cs typeface="Arial" panose="020B0604020202020204" pitchFamily="34" charset="0"/>
              </a:rPr>
              <a:t> </a:t>
            </a:r>
            <a:r>
              <a:rPr lang="ar-IQ" altLang="en-US" b="1" dirty="0" smtClean="0">
                <a:solidFill>
                  <a:schemeClr val="bg1"/>
                </a:solidFill>
                <a:cs typeface="Arial" panose="020B0604020202020204" pitchFamily="34" charset="0"/>
              </a:rPr>
              <a:t>أ- </a:t>
            </a:r>
            <a:r>
              <a:rPr lang="ar-SA" altLang="en-US" b="1" dirty="0" smtClean="0">
                <a:solidFill>
                  <a:schemeClr val="bg1"/>
                </a:solidFill>
                <a:cs typeface="Arial" panose="020B0604020202020204" pitchFamily="34" charset="0"/>
              </a:rPr>
              <a:t>تعريف</a:t>
            </a:r>
            <a:r>
              <a:rPr lang="ar-LB" altLang="en-US" b="1" dirty="0" smtClean="0">
                <a:solidFill>
                  <a:schemeClr val="bg1"/>
                </a:solidFill>
                <a:cs typeface="Arial" panose="020B0604020202020204" pitchFamily="34" charset="0"/>
              </a:rPr>
              <a:t> </a:t>
            </a:r>
            <a:r>
              <a:rPr lang="ar-LB" altLang="en-US" b="1" dirty="0">
                <a:solidFill>
                  <a:schemeClr val="bg1"/>
                </a:solidFill>
                <a:cs typeface="Arial" panose="020B0604020202020204" pitchFamily="34" charset="0"/>
              </a:rPr>
              <a:t>التخطيط الاستراتيجي: الرؤية والمهمة</a:t>
            </a:r>
          </a:p>
        </p:txBody>
      </p:sp>
    </p:spTree>
    <p:extLst>
      <p:ext uri="{BB962C8B-B14F-4D97-AF65-F5344CB8AC3E}">
        <p14:creationId xmlns:p14="http://schemas.microsoft.com/office/powerpoint/2010/main" val="426316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5" name="TextBox 18"/>
          <p:cNvSpPr txBox="1">
            <a:spLocks noChangeArrowheads="1"/>
          </p:cNvSpPr>
          <p:nvPr/>
        </p:nvSpPr>
        <p:spPr bwMode="auto">
          <a:xfrm>
            <a:off x="-1" y="278164"/>
            <a:ext cx="4105275" cy="4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1000"/>
              </a:spcBef>
            </a:pPr>
            <a:r>
              <a:rPr lang="ar-IQ" altLang="en-US" sz="1500" b="1" dirty="0" smtClean="0">
                <a:latin typeface="Times" panose="02020603050405020304" pitchFamily="18" charset="0"/>
              </a:rPr>
              <a:t> </a:t>
            </a:r>
            <a:r>
              <a:rPr lang="ar-IQ" altLang="en-US" sz="2000" b="1" dirty="0" smtClean="0">
                <a:latin typeface="Times" panose="02020603050405020304" pitchFamily="18" charset="0"/>
              </a:rPr>
              <a:t>للبنك المركزي العراقي</a:t>
            </a:r>
            <a:endParaRPr lang="en-US" altLang="en-US" sz="1800" b="1" dirty="0">
              <a:latin typeface="Times" panose="02020603050405020304" pitchFamily="18" charset="0"/>
            </a:endParaRPr>
          </a:p>
        </p:txBody>
      </p:sp>
      <p:pic>
        <p:nvPicPr>
          <p:cNvPr id="3" name="Picture 2"/>
          <p:cNvPicPr>
            <a:picLocks noChangeAspect="1"/>
          </p:cNvPicPr>
          <p:nvPr/>
        </p:nvPicPr>
        <p:blipFill>
          <a:blip r:embed="rId3"/>
          <a:stretch>
            <a:fillRect/>
          </a:stretch>
        </p:blipFill>
        <p:spPr>
          <a:xfrm>
            <a:off x="676894" y="2244437"/>
            <a:ext cx="4536373" cy="4215740"/>
          </a:xfrm>
          <a:prstGeom prst="rect">
            <a:avLst/>
          </a:prstGeom>
        </p:spPr>
      </p:pic>
    </p:spTree>
    <p:extLst>
      <p:ext uri="{BB962C8B-B14F-4D97-AF65-F5344CB8AC3E}">
        <p14:creationId xmlns:p14="http://schemas.microsoft.com/office/powerpoint/2010/main" val="64804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r" rtl="1"/>
            <a:r>
              <a:rPr lang="ar-LB" altLang="en-US" smtClean="0">
                <a:cs typeface="Arial" panose="020B0604020202020204" pitchFamily="34" charset="0"/>
              </a:rPr>
              <a:t>بعد وضع الإستراتيجيات، من المهم وضع خطة عمل واضحة ومنظمة   </a:t>
            </a:r>
            <a:endParaRPr lang="en-US" altLang="en-US" smtClean="0">
              <a:cs typeface="Arial" panose="020B0604020202020204" pitchFamily="34" charset="0"/>
            </a:endParaRPr>
          </a:p>
        </p:txBody>
      </p:sp>
      <p:sp>
        <p:nvSpPr>
          <p:cNvPr id="38915" name="Rectangle 4"/>
          <p:cNvSpPr>
            <a:spLocks noChangeArrowheads="1"/>
          </p:cNvSpPr>
          <p:nvPr/>
        </p:nvSpPr>
        <p:spPr bwMode="auto">
          <a:xfrm>
            <a:off x="2209800" y="24685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1. </a:t>
            </a:r>
            <a:r>
              <a:rPr lang="ar-SA" altLang="en-US">
                <a:solidFill>
                  <a:srgbClr val="B3B3B3"/>
                </a:solidFill>
                <a:cs typeface="Arial" panose="020B0604020202020204" pitchFamily="34" charset="0"/>
              </a:rPr>
              <a:t>الأسس الاستراتيجية</a:t>
            </a:r>
            <a:endParaRPr lang="en-US" altLang="en-US">
              <a:solidFill>
                <a:srgbClr val="B3B3B3"/>
              </a:solidFill>
              <a:cs typeface="Arial" panose="020B0604020202020204" pitchFamily="34" charset="0"/>
            </a:endParaRPr>
          </a:p>
        </p:txBody>
      </p:sp>
      <p:sp>
        <p:nvSpPr>
          <p:cNvPr id="38916" name="Rectangle 6"/>
          <p:cNvSpPr>
            <a:spLocks noChangeArrowheads="1"/>
          </p:cNvSpPr>
          <p:nvPr/>
        </p:nvSpPr>
        <p:spPr bwMode="auto">
          <a:xfrm>
            <a:off x="2209800" y="3373438"/>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2. التحليل الرباعي </a:t>
            </a:r>
            <a:endParaRPr lang="en-US" altLang="en-US">
              <a:solidFill>
                <a:srgbClr val="B3B3B3"/>
              </a:solidFill>
              <a:cs typeface="Arial" panose="020B0604020202020204" pitchFamily="34" charset="0"/>
            </a:endParaRPr>
          </a:p>
        </p:txBody>
      </p:sp>
      <p:sp>
        <p:nvSpPr>
          <p:cNvPr id="38917" name="Rectangle 7"/>
          <p:cNvSpPr>
            <a:spLocks noChangeArrowheads="1"/>
          </p:cNvSpPr>
          <p:nvPr/>
        </p:nvSpPr>
        <p:spPr bwMode="auto">
          <a:xfrm>
            <a:off x="2209800" y="4276725"/>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3. وضع الأهداف الاستراتيجية</a:t>
            </a:r>
            <a:endParaRPr lang="en-US" altLang="en-US">
              <a:solidFill>
                <a:srgbClr val="B3B3B3"/>
              </a:solidFill>
              <a:cs typeface="Arial" panose="020B0604020202020204" pitchFamily="34" charset="0"/>
            </a:endParaRPr>
          </a:p>
        </p:txBody>
      </p:sp>
      <p:sp>
        <p:nvSpPr>
          <p:cNvPr id="38918" name="Rectangle 8"/>
          <p:cNvSpPr>
            <a:spLocks noChangeArrowheads="1"/>
          </p:cNvSpPr>
          <p:nvPr/>
        </p:nvSpPr>
        <p:spPr bwMode="auto">
          <a:xfrm>
            <a:off x="2224088" y="5181600"/>
            <a:ext cx="7772400" cy="533400"/>
          </a:xfrm>
          <a:prstGeom prst="rect">
            <a:avLst/>
          </a:prstGeom>
          <a:solidFill>
            <a:srgbClr val="C00000"/>
          </a:solidFill>
          <a:ln w="9525" algn="ctr">
            <a:solidFill>
              <a:srgbClr val="C00000"/>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chemeClr val="bg1"/>
                </a:solidFill>
                <a:cs typeface="Arial" panose="020B0604020202020204" pitchFamily="34" charset="0"/>
              </a:rPr>
              <a:t>4. </a:t>
            </a:r>
            <a:r>
              <a:rPr lang="ar-SA" altLang="en-US">
                <a:solidFill>
                  <a:schemeClr val="bg1"/>
                </a:solidFill>
                <a:cs typeface="Arial" panose="020B0604020202020204" pitchFamily="34" charset="0"/>
              </a:rPr>
              <a:t>خطة العمل </a:t>
            </a:r>
            <a:endParaRPr lang="en-US" altLang="en-US">
              <a:solidFill>
                <a:schemeClr val="bg1"/>
              </a:solidFill>
              <a:cs typeface="Arial" panose="020B0604020202020204" pitchFamily="34" charset="0"/>
            </a:endParaRPr>
          </a:p>
        </p:txBody>
      </p:sp>
    </p:spTree>
    <p:extLst>
      <p:ext uri="{BB962C8B-B14F-4D97-AF65-F5344CB8AC3E}">
        <p14:creationId xmlns:p14="http://schemas.microsoft.com/office/powerpoint/2010/main" val="297457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D:\Users\heike_stuber\AppData\Local\Microsoft\Windows\Temporary Internet Files\Content.IE5\AQCXMA3X\11931943105[1].jp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a:spLocks noChangeArrowheads="1"/>
          </p:cNvSpPr>
          <p:nvPr/>
        </p:nvSpPr>
        <p:spPr bwMode="auto">
          <a:xfrm>
            <a:off x="1524000" y="4230688"/>
            <a:ext cx="9144000" cy="838200"/>
          </a:xfrm>
          <a:prstGeom prst="rect">
            <a:avLst/>
          </a:prstGeom>
          <a:solidFill>
            <a:srgbClr val="B2220A"/>
          </a:solidFill>
          <a:ln w="9525" algn="ctr">
            <a:solidFill>
              <a:srgbClr val="C2113A"/>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39940" name="TextBox 4"/>
          <p:cNvSpPr txBox="1">
            <a:spLocks noChangeArrowheads="1"/>
          </p:cNvSpPr>
          <p:nvPr/>
        </p:nvSpPr>
        <p:spPr bwMode="auto">
          <a:xfrm>
            <a:off x="1981200" y="4325938"/>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a:solidFill>
                  <a:schemeClr val="bg1"/>
                </a:solidFill>
                <a:cs typeface="Arial" panose="020B0604020202020204" pitchFamily="34" charset="0"/>
              </a:rPr>
              <a:t>ب. </a:t>
            </a:r>
            <a:r>
              <a:rPr lang="ar-SA" altLang="en-US" b="1">
                <a:solidFill>
                  <a:schemeClr val="bg1"/>
                </a:solidFill>
                <a:cs typeface="Arial" panose="020B0604020202020204" pitchFamily="34" charset="0"/>
              </a:rPr>
              <a:t>خطة</a:t>
            </a:r>
            <a:r>
              <a:rPr lang="ar-LB" altLang="en-US" b="1">
                <a:solidFill>
                  <a:schemeClr val="bg1"/>
                </a:solidFill>
                <a:cs typeface="Arial" panose="020B0604020202020204" pitchFamily="34" charset="0"/>
              </a:rPr>
              <a:t> العمل </a:t>
            </a:r>
            <a:endParaRPr lang="en-US" altLang="en-US" b="1">
              <a:solidFill>
                <a:schemeClr val="bg1"/>
              </a:solidFill>
              <a:cs typeface="Arial" panose="020B0604020202020204" pitchFamily="34" charset="0"/>
            </a:endParaRPr>
          </a:p>
        </p:txBody>
      </p:sp>
    </p:spTree>
    <p:extLst>
      <p:ext uri="{BB962C8B-B14F-4D97-AF65-F5344CB8AC3E}">
        <p14:creationId xmlns:p14="http://schemas.microsoft.com/office/powerpoint/2010/main" val="2198175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r" rtl="1"/>
            <a:r>
              <a:rPr lang="ar-LB" altLang="en-US" smtClean="0">
                <a:cs typeface="Arial" panose="020B0604020202020204" pitchFamily="34" charset="0"/>
              </a:rPr>
              <a:t>المحتويات </a:t>
            </a:r>
            <a:endParaRPr lang="en-US" altLang="en-US" smtClean="0">
              <a:cs typeface="Arial" panose="020B0604020202020204" pitchFamily="34" charset="0"/>
            </a:endParaRPr>
          </a:p>
        </p:txBody>
      </p:sp>
      <p:sp>
        <p:nvSpPr>
          <p:cNvPr id="40963" name="Rectangle 4"/>
          <p:cNvSpPr>
            <a:spLocks noChangeArrowheads="1"/>
          </p:cNvSpPr>
          <p:nvPr/>
        </p:nvSpPr>
        <p:spPr bwMode="auto">
          <a:xfrm>
            <a:off x="2209800" y="2438400"/>
            <a:ext cx="7772400" cy="533400"/>
          </a:xfrm>
          <a:prstGeom prst="rect">
            <a:avLst/>
          </a:prstGeom>
          <a:noFill/>
          <a:ln w="9525" algn="ctr">
            <a:solidFill>
              <a:srgbClr val="C2113A"/>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rgbClr val="000000"/>
                </a:solidFill>
                <a:cs typeface="Arial" panose="020B0604020202020204" pitchFamily="34" charset="0"/>
              </a:rPr>
              <a:t>1. التعريف </a:t>
            </a:r>
            <a:endParaRPr lang="en-US" altLang="en-US">
              <a:cs typeface="Arial" panose="020B0604020202020204" pitchFamily="34" charset="0"/>
            </a:endParaRPr>
          </a:p>
        </p:txBody>
      </p:sp>
      <p:sp>
        <p:nvSpPr>
          <p:cNvPr id="40964" name="Rectangle 6"/>
          <p:cNvSpPr>
            <a:spLocks noChangeArrowheads="1"/>
          </p:cNvSpPr>
          <p:nvPr/>
        </p:nvSpPr>
        <p:spPr bwMode="auto">
          <a:xfrm>
            <a:off x="2209800" y="3487738"/>
            <a:ext cx="7772400" cy="533400"/>
          </a:xfrm>
          <a:prstGeom prst="rect">
            <a:avLst/>
          </a:prstGeom>
          <a:noFill/>
          <a:ln w="9525" algn="ctr">
            <a:solidFill>
              <a:srgbClr val="C2113A"/>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rgbClr val="000000"/>
                </a:solidFill>
                <a:cs typeface="Arial" panose="020B0604020202020204" pitchFamily="34" charset="0"/>
              </a:rPr>
              <a:t>2. البنية </a:t>
            </a:r>
            <a:endParaRPr lang="en-US" altLang="en-US">
              <a:solidFill>
                <a:srgbClr val="000000"/>
              </a:solidFill>
              <a:cs typeface="Arial" panose="020B0604020202020204" pitchFamily="34" charset="0"/>
            </a:endParaRPr>
          </a:p>
        </p:txBody>
      </p:sp>
      <p:sp>
        <p:nvSpPr>
          <p:cNvPr id="40965" name="Rectangle 7"/>
          <p:cNvSpPr>
            <a:spLocks noChangeArrowheads="1"/>
          </p:cNvSpPr>
          <p:nvPr/>
        </p:nvSpPr>
        <p:spPr bwMode="auto">
          <a:xfrm>
            <a:off x="2209800" y="4538663"/>
            <a:ext cx="7772400" cy="533400"/>
          </a:xfrm>
          <a:prstGeom prst="rect">
            <a:avLst/>
          </a:prstGeom>
          <a:noFill/>
          <a:ln w="9525" algn="ctr">
            <a:solidFill>
              <a:srgbClr val="C2113A"/>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cs typeface="Arial" panose="020B0604020202020204" pitchFamily="34" charset="0"/>
              </a:rPr>
              <a:t>3. المسموحات والممنوعات </a:t>
            </a:r>
            <a:endParaRPr lang="en-US" altLang="en-US">
              <a:cs typeface="Arial" panose="020B0604020202020204" pitchFamily="34" charset="0"/>
            </a:endParaRPr>
          </a:p>
        </p:txBody>
      </p:sp>
    </p:spTree>
    <p:extLst>
      <p:ext uri="{BB962C8B-B14F-4D97-AF65-F5344CB8AC3E}">
        <p14:creationId xmlns:p14="http://schemas.microsoft.com/office/powerpoint/2010/main" val="4069473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r" rtl="1"/>
            <a:r>
              <a:rPr lang="ar-SA" altLang="en-US" smtClean="0">
                <a:cs typeface="Arial" panose="020B0604020202020204" pitchFamily="34" charset="0"/>
              </a:rPr>
              <a:t>سوف </a:t>
            </a:r>
            <a:r>
              <a:rPr lang="ar-LB" altLang="en-US" smtClean="0">
                <a:cs typeface="Arial" panose="020B0604020202020204" pitchFamily="34" charset="0"/>
              </a:rPr>
              <a:t>نبدأ بتعريف مفهوم</a:t>
            </a:r>
            <a:r>
              <a:rPr lang="ar-SA" altLang="en-US" smtClean="0">
                <a:cs typeface="Arial" panose="020B0604020202020204" pitchFamily="34" charset="0"/>
              </a:rPr>
              <a:t> خطة </a:t>
            </a:r>
            <a:r>
              <a:rPr lang="ar-LB" altLang="en-US" smtClean="0">
                <a:cs typeface="Arial" panose="020B0604020202020204" pitchFamily="34" charset="0"/>
              </a:rPr>
              <a:t>العمل </a:t>
            </a:r>
            <a:endParaRPr lang="en-US" altLang="en-US" smtClean="0">
              <a:cs typeface="Arial" panose="020B0604020202020204" pitchFamily="34" charset="0"/>
            </a:endParaRPr>
          </a:p>
        </p:txBody>
      </p:sp>
      <p:sp>
        <p:nvSpPr>
          <p:cNvPr id="41987" name="Rectangle 4"/>
          <p:cNvSpPr>
            <a:spLocks noChangeArrowheads="1"/>
          </p:cNvSpPr>
          <p:nvPr/>
        </p:nvSpPr>
        <p:spPr bwMode="auto">
          <a:xfrm>
            <a:off x="2209800" y="2438400"/>
            <a:ext cx="7772400" cy="533400"/>
          </a:xfrm>
          <a:prstGeom prst="rect">
            <a:avLst/>
          </a:prstGeom>
          <a:solidFill>
            <a:srgbClr val="C00000"/>
          </a:solidFill>
          <a:ln w="9525" algn="ctr">
            <a:solidFill>
              <a:srgbClr val="C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chemeClr val="bg1"/>
                </a:solidFill>
                <a:cs typeface="Arial" panose="020B0604020202020204" pitchFamily="34" charset="0"/>
              </a:rPr>
              <a:t>1. التعريف  </a:t>
            </a:r>
            <a:endParaRPr lang="en-US" altLang="en-US">
              <a:solidFill>
                <a:schemeClr val="bg1"/>
              </a:solidFill>
              <a:cs typeface="Arial" panose="020B0604020202020204" pitchFamily="34" charset="0"/>
            </a:endParaRPr>
          </a:p>
        </p:txBody>
      </p:sp>
      <p:sp>
        <p:nvSpPr>
          <p:cNvPr id="41988" name="Rectangle 6"/>
          <p:cNvSpPr>
            <a:spLocks noChangeArrowheads="1"/>
          </p:cNvSpPr>
          <p:nvPr/>
        </p:nvSpPr>
        <p:spPr bwMode="auto">
          <a:xfrm>
            <a:off x="2209800" y="3487738"/>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rgbClr val="B3B3B3"/>
                </a:solidFill>
                <a:cs typeface="Arial" panose="020B0604020202020204" pitchFamily="34" charset="0"/>
              </a:rPr>
              <a:t>2. البنية </a:t>
            </a:r>
            <a:endParaRPr lang="en-US" altLang="en-US">
              <a:solidFill>
                <a:srgbClr val="B3B3B3"/>
              </a:solidFill>
              <a:cs typeface="Arial" panose="020B0604020202020204" pitchFamily="34" charset="0"/>
            </a:endParaRPr>
          </a:p>
        </p:txBody>
      </p:sp>
      <p:sp>
        <p:nvSpPr>
          <p:cNvPr id="41989" name="Rectangle 7"/>
          <p:cNvSpPr>
            <a:spLocks noChangeArrowheads="1"/>
          </p:cNvSpPr>
          <p:nvPr/>
        </p:nvSpPr>
        <p:spPr bwMode="auto">
          <a:xfrm>
            <a:off x="2209800" y="45386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rgbClr val="B3B3B3"/>
                </a:solidFill>
                <a:cs typeface="Arial" panose="020B0604020202020204" pitchFamily="34" charset="0"/>
              </a:rPr>
              <a:t>3. المسموحات والممنوعات </a:t>
            </a:r>
            <a:endParaRPr lang="en-US" altLang="en-US">
              <a:solidFill>
                <a:srgbClr val="B3B3B3"/>
              </a:solidFill>
              <a:cs typeface="Arial" panose="020B0604020202020204" pitchFamily="34" charset="0"/>
            </a:endParaRPr>
          </a:p>
        </p:txBody>
      </p:sp>
    </p:spTree>
    <p:extLst>
      <p:ext uri="{BB962C8B-B14F-4D97-AF65-F5344CB8AC3E}">
        <p14:creationId xmlns:p14="http://schemas.microsoft.com/office/powerpoint/2010/main" val="1268248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r" rtl="1"/>
            <a:r>
              <a:rPr lang="ar-LB" altLang="en-US" smtClean="0">
                <a:cs typeface="Arial" panose="020B0604020202020204" pitchFamily="34" charset="0"/>
              </a:rPr>
              <a:t>سؤال: ما هو تعريفك لخطة العمل؟ </a:t>
            </a:r>
            <a:endParaRPr lang="en-US" altLang="en-US" smtClean="0">
              <a:cs typeface="Arial" panose="020B0604020202020204" pitchFamily="34" charset="0"/>
            </a:endParaRPr>
          </a:p>
        </p:txBody>
      </p:sp>
      <p:sp>
        <p:nvSpPr>
          <p:cNvPr id="43011" name="Content Placeholder 2"/>
          <p:cNvSpPr>
            <a:spLocks noGrp="1"/>
          </p:cNvSpPr>
          <p:nvPr>
            <p:ph idx="1"/>
          </p:nvPr>
        </p:nvSpPr>
        <p:spPr/>
        <p:txBody>
          <a:bodyPr/>
          <a:lstStyle/>
          <a:p>
            <a:pPr marL="0" indent="0" algn="ctr">
              <a:buNone/>
            </a:pPr>
            <a:r>
              <a:rPr lang="en-US" altLang="en-US" sz="9600" b="1">
                <a:solidFill>
                  <a:srgbClr val="C00000"/>
                </a:solidFill>
                <a:latin typeface="Lucida Handwriting" panose="03010101010101010101" pitchFamily="66" charset="0"/>
              </a:rPr>
              <a:t>?</a:t>
            </a:r>
          </a:p>
        </p:txBody>
      </p:sp>
    </p:spTree>
    <p:extLst>
      <p:ext uri="{BB962C8B-B14F-4D97-AF65-F5344CB8AC3E}">
        <p14:creationId xmlns:p14="http://schemas.microsoft.com/office/powerpoint/2010/main" val="3990174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r" rtl="1"/>
            <a:r>
              <a:rPr lang="ar-LB" altLang="en-US" smtClean="0">
                <a:cs typeface="Arial" panose="020B0604020202020204" pitchFamily="34" charset="0"/>
              </a:rPr>
              <a:t>تعريف خطة العمل </a:t>
            </a:r>
            <a:endParaRPr lang="en-US" altLang="en-US" smtClean="0">
              <a:cs typeface="Arial" panose="020B0604020202020204" pitchFamily="34" charset="0"/>
            </a:endParaRPr>
          </a:p>
        </p:txBody>
      </p:sp>
      <p:sp>
        <p:nvSpPr>
          <p:cNvPr id="44035" name="Content Placeholder 2"/>
          <p:cNvSpPr>
            <a:spLocks noGrp="1"/>
          </p:cNvSpPr>
          <p:nvPr>
            <p:ph idx="1"/>
          </p:nvPr>
        </p:nvSpPr>
        <p:spPr/>
        <p:txBody>
          <a:bodyPr/>
          <a:lstStyle/>
          <a:p>
            <a:pPr marL="0" indent="0" algn="ctr">
              <a:buNone/>
            </a:pPr>
            <a:endParaRPr lang="en-US" altLang="en-US"/>
          </a:p>
          <a:p>
            <a:pPr marL="0" indent="0" algn="ctr" rtl="1">
              <a:buNone/>
            </a:pPr>
            <a:r>
              <a:rPr lang="ar-SA" altLang="en-US" smtClean="0">
                <a:cs typeface="Arial" panose="020B0604020202020204" pitchFamily="34" charset="0"/>
              </a:rPr>
              <a:t>خطة </a:t>
            </a:r>
            <a:r>
              <a:rPr lang="ar-LB" altLang="en-US" smtClean="0">
                <a:cs typeface="Arial" panose="020B0604020202020204" pitchFamily="34" charset="0"/>
              </a:rPr>
              <a:t>ال</a:t>
            </a:r>
            <a:r>
              <a:rPr lang="ar-SA" altLang="en-US" smtClean="0">
                <a:cs typeface="Arial" panose="020B0604020202020204" pitchFamily="34" charset="0"/>
              </a:rPr>
              <a:t>عمل</a:t>
            </a:r>
            <a:r>
              <a:rPr lang="en-US" altLang="en-US" smtClean="0">
                <a:cs typeface="Arial" panose="020B0604020202020204" pitchFamily="34" charset="0"/>
              </a:rPr>
              <a:t> </a:t>
            </a:r>
            <a:r>
              <a:rPr lang="ar-SA" altLang="en-US" smtClean="0">
                <a:cs typeface="Arial" panose="020B0604020202020204" pitchFamily="34" charset="0"/>
              </a:rPr>
              <a:t>هي</a:t>
            </a:r>
            <a:r>
              <a:rPr lang="en-US" altLang="en-US" smtClean="0">
                <a:cs typeface="Arial" panose="020B0604020202020204" pitchFamily="34" charset="0"/>
              </a:rPr>
              <a:t> </a:t>
            </a:r>
            <a:r>
              <a:rPr lang="ar-SA" altLang="en-US" b="1" smtClean="0">
                <a:solidFill>
                  <a:srgbClr val="C2113A"/>
                </a:solidFill>
                <a:cs typeface="Arial" panose="020B0604020202020204" pitchFamily="34" charset="0"/>
              </a:rPr>
              <a:t>سلسلة من</a:t>
            </a:r>
            <a:r>
              <a:rPr lang="en-US" altLang="en-US" b="1" smtClean="0">
                <a:solidFill>
                  <a:srgbClr val="C2113A"/>
                </a:solidFill>
                <a:cs typeface="Arial" panose="020B0604020202020204" pitchFamily="34" charset="0"/>
              </a:rPr>
              <a:t> </a:t>
            </a:r>
            <a:r>
              <a:rPr lang="ar-SA" altLang="en-US" b="1" smtClean="0">
                <a:solidFill>
                  <a:srgbClr val="C2113A"/>
                </a:solidFill>
                <a:cs typeface="Arial" panose="020B0604020202020204" pitchFamily="34" charset="0"/>
              </a:rPr>
              <a:t>الأنشطة</a:t>
            </a:r>
            <a:r>
              <a:rPr lang="en-US" altLang="en-US" smtClean="0">
                <a:cs typeface="Arial" panose="020B0604020202020204" pitchFamily="34" charset="0"/>
              </a:rPr>
              <a:t> </a:t>
            </a:r>
            <a:r>
              <a:rPr lang="ar-SA" altLang="en-US" smtClean="0">
                <a:cs typeface="Arial" panose="020B0604020202020204" pitchFamily="34" charset="0"/>
              </a:rPr>
              <a:t>التي يجب تنفيذها</a:t>
            </a:r>
            <a:r>
              <a:rPr lang="en-US" altLang="en-US" smtClean="0">
                <a:cs typeface="Arial" panose="020B0604020202020204" pitchFamily="34" charset="0"/>
              </a:rPr>
              <a:t> </a:t>
            </a:r>
            <a:r>
              <a:rPr lang="ar-SA" altLang="en-US" smtClean="0">
                <a:cs typeface="Arial" panose="020B0604020202020204" pitchFamily="34" charset="0"/>
              </a:rPr>
              <a:t>للوصول إلى اهداف المنظمة الإستراتيجية.</a:t>
            </a:r>
            <a:r>
              <a:rPr lang="en-US" altLang="en-US" smtClean="0">
                <a:cs typeface="Arial" panose="020B0604020202020204" pitchFamily="34" charset="0"/>
              </a:rPr>
              <a:t> </a:t>
            </a:r>
            <a:r>
              <a:rPr lang="ar-LB" altLang="en-US" smtClean="0">
                <a:cs typeface="Arial" panose="020B0604020202020204" pitchFamily="34" charset="0"/>
              </a:rPr>
              <a:t>تساهم</a:t>
            </a:r>
            <a:r>
              <a:rPr lang="ar-SA" altLang="en-US" smtClean="0">
                <a:cs typeface="Arial" panose="020B0604020202020204" pitchFamily="34" charset="0"/>
              </a:rPr>
              <a:t> خطة العمل</a:t>
            </a:r>
            <a:r>
              <a:rPr lang="ar-LB" altLang="en-US" smtClean="0">
                <a:cs typeface="Arial" panose="020B0604020202020204" pitchFamily="34" charset="0"/>
              </a:rPr>
              <a:t> في توضيح </a:t>
            </a:r>
            <a:r>
              <a:rPr lang="ar-LB" altLang="en-US" b="1" smtClean="0">
                <a:solidFill>
                  <a:srgbClr val="C2113A"/>
                </a:solidFill>
                <a:cs typeface="Arial" panose="020B0604020202020204" pitchFamily="34" charset="0"/>
              </a:rPr>
              <a:t>ال</a:t>
            </a:r>
            <a:r>
              <a:rPr lang="ar-SA" altLang="en-US" b="1" smtClean="0">
                <a:solidFill>
                  <a:srgbClr val="C2113A"/>
                </a:solidFill>
                <a:cs typeface="Arial" panose="020B0604020202020204" pitchFamily="34" charset="0"/>
              </a:rPr>
              <a:t>موارد</a:t>
            </a:r>
            <a:r>
              <a:rPr lang="ar-LB" altLang="en-US" b="1" smtClean="0">
                <a:solidFill>
                  <a:srgbClr val="C2113A"/>
                </a:solidFill>
                <a:cs typeface="Arial" panose="020B0604020202020204" pitchFamily="34" charset="0"/>
              </a:rPr>
              <a:t> المطلوبة</a:t>
            </a:r>
            <a:r>
              <a:rPr lang="en-US" altLang="en-US" b="1" smtClean="0">
                <a:solidFill>
                  <a:srgbClr val="C2113A"/>
                </a:solidFill>
                <a:cs typeface="Arial" panose="020B0604020202020204" pitchFamily="34" charset="0"/>
              </a:rPr>
              <a:t> </a:t>
            </a:r>
            <a:r>
              <a:rPr lang="ar-LB" altLang="en-US" smtClean="0">
                <a:cs typeface="Arial" panose="020B0604020202020204" pitchFamily="34" charset="0"/>
              </a:rPr>
              <a:t>لتحقيق</a:t>
            </a:r>
            <a:r>
              <a:rPr lang="ar-SA" altLang="en-US" smtClean="0">
                <a:cs typeface="Arial" panose="020B0604020202020204" pitchFamily="34" charset="0"/>
              </a:rPr>
              <a:t> الهدف</a:t>
            </a:r>
            <a:r>
              <a:rPr lang="en-US" altLang="en-US" smtClean="0">
                <a:cs typeface="Arial" panose="020B0604020202020204" pitchFamily="34" charset="0"/>
              </a:rPr>
              <a:t>،</a:t>
            </a:r>
            <a:r>
              <a:rPr lang="ar-LB" altLang="en-US" smtClean="0">
                <a:cs typeface="Arial" panose="020B0604020202020204" pitchFamily="34" charset="0"/>
              </a:rPr>
              <a:t> وصياغة</a:t>
            </a:r>
            <a:r>
              <a:rPr lang="en-US" altLang="en-US" smtClean="0">
                <a:cs typeface="Arial" panose="020B0604020202020204" pitchFamily="34" charset="0"/>
              </a:rPr>
              <a:t> </a:t>
            </a:r>
            <a:r>
              <a:rPr lang="ar-SA" altLang="en-US" b="1" smtClean="0">
                <a:solidFill>
                  <a:srgbClr val="C2113A"/>
                </a:solidFill>
                <a:cs typeface="Arial" panose="020B0604020202020204" pitchFamily="34" charset="0"/>
              </a:rPr>
              <a:t>جدول زمني</a:t>
            </a:r>
            <a:r>
              <a:rPr lang="ar-SA" altLang="en-US" smtClean="0">
                <a:cs typeface="Arial" panose="020B0604020202020204" pitchFamily="34" charset="0"/>
              </a:rPr>
              <a:t> لإنجاز مهمات محددة </a:t>
            </a:r>
            <a:r>
              <a:rPr lang="en-US" altLang="en-US" smtClean="0">
                <a:cs typeface="Arial" panose="020B0604020202020204" pitchFamily="34" charset="0"/>
              </a:rPr>
              <a:t>، </a:t>
            </a:r>
            <a:r>
              <a:rPr lang="ar-LB" altLang="en-US" smtClean="0">
                <a:cs typeface="Arial" panose="020B0604020202020204" pitchFamily="34" charset="0"/>
              </a:rPr>
              <a:t>وتحديد</a:t>
            </a:r>
            <a:r>
              <a:rPr lang="en-US" altLang="en-US" smtClean="0">
                <a:cs typeface="Arial" panose="020B0604020202020204" pitchFamily="34" charset="0"/>
              </a:rPr>
              <a:t> </a:t>
            </a:r>
            <a:r>
              <a:rPr lang="ar-SA" altLang="en-US" b="1" smtClean="0">
                <a:solidFill>
                  <a:srgbClr val="C2113A"/>
                </a:solidFill>
                <a:cs typeface="Arial" panose="020B0604020202020204" pitchFamily="34" charset="0"/>
              </a:rPr>
              <a:t>المسؤولين</a:t>
            </a:r>
            <a:r>
              <a:rPr lang="ar-SA" altLang="en-US" smtClean="0">
                <a:cs typeface="Arial" panose="020B0604020202020204" pitchFamily="34" charset="0"/>
              </a:rPr>
              <a:t> </a:t>
            </a:r>
            <a:r>
              <a:rPr lang="ar-LB" altLang="en-US" smtClean="0">
                <a:cs typeface="Arial" panose="020B0604020202020204" pitchFamily="34" charset="0"/>
              </a:rPr>
              <a:t>بشكل واضح. </a:t>
            </a:r>
            <a:r>
              <a:rPr lang="en-US" altLang="en-US" smtClean="0"/>
              <a:t> </a:t>
            </a:r>
          </a:p>
        </p:txBody>
      </p:sp>
    </p:spTree>
    <p:extLst>
      <p:ext uri="{BB962C8B-B14F-4D97-AF65-F5344CB8AC3E}">
        <p14:creationId xmlns:p14="http://schemas.microsoft.com/office/powerpoint/2010/main" val="1146627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128838" y="3200400"/>
            <a:ext cx="7624762" cy="2743200"/>
          </a:xfrm>
        </p:spPr>
        <p:txBody>
          <a:bodyPr/>
          <a:lstStyle/>
          <a:p>
            <a:pPr marL="0" indent="0" algn="r" rtl="1">
              <a:spcBef>
                <a:spcPct val="0"/>
              </a:spcBef>
              <a:spcAft>
                <a:spcPts val="300"/>
              </a:spcAft>
              <a:buClr>
                <a:schemeClr val="tx1"/>
              </a:buClr>
              <a:buNone/>
            </a:pPr>
            <a:r>
              <a:rPr lang="ar-LB" altLang="en-US" sz="2200">
                <a:solidFill>
                  <a:srgbClr val="000000"/>
                </a:solidFill>
                <a:cs typeface="Arial" panose="020B0604020202020204" pitchFamily="34" charset="0"/>
              </a:rPr>
              <a:t>       ترجمة الأهداف الاستراتيجية </a:t>
            </a:r>
            <a:r>
              <a:rPr lang="ar-SA" altLang="en-US" sz="2200">
                <a:solidFill>
                  <a:srgbClr val="000000"/>
                </a:solidFill>
                <a:cs typeface="Arial" panose="020B0604020202020204" pitchFamily="34" charset="0"/>
              </a:rPr>
              <a:t>إلى</a:t>
            </a:r>
            <a:r>
              <a:rPr lang="ar-LB" altLang="en-US" sz="2200">
                <a:solidFill>
                  <a:srgbClr val="000000"/>
                </a:solidFill>
                <a:cs typeface="Arial" panose="020B0604020202020204" pitchFamily="34" charset="0"/>
              </a:rPr>
              <a:t> مهام قابلة للتنفيذ</a:t>
            </a:r>
          </a:p>
          <a:p>
            <a:pPr marL="0" indent="0" algn="r" rtl="1">
              <a:spcBef>
                <a:spcPct val="0"/>
              </a:spcBef>
              <a:spcAft>
                <a:spcPts val="300"/>
              </a:spcAft>
              <a:buClr>
                <a:schemeClr val="tx1"/>
              </a:buClr>
              <a:buNone/>
            </a:pPr>
            <a:endParaRPr lang="en-US" altLang="en-US" sz="2200"/>
          </a:p>
          <a:p>
            <a:pPr marL="0" indent="0" algn="r" rtl="1">
              <a:spcBef>
                <a:spcPct val="0"/>
              </a:spcBef>
              <a:spcAft>
                <a:spcPts val="300"/>
              </a:spcAft>
              <a:buNone/>
            </a:pPr>
            <a:r>
              <a:rPr lang="ar-LB" altLang="en-US" sz="2200">
                <a:cs typeface="Arial" panose="020B0604020202020204" pitchFamily="34" charset="0"/>
              </a:rPr>
              <a:t>         تحدد بشكل واضح </a:t>
            </a:r>
            <a:r>
              <a:rPr lang="ar-SA" altLang="en-US" sz="2200">
                <a:cs typeface="Arial" panose="020B0604020202020204" pitchFamily="34" charset="0"/>
              </a:rPr>
              <a:t>المسؤوليات</a:t>
            </a:r>
            <a:r>
              <a:rPr lang="ar-LB" altLang="en-US" sz="2200">
                <a:cs typeface="Arial" panose="020B0604020202020204" pitchFamily="34" charset="0"/>
              </a:rPr>
              <a:t> والموارد اللازمة للمهام</a:t>
            </a:r>
            <a:endParaRPr lang="ar-LB" altLang="en-US" sz="2200">
              <a:solidFill>
                <a:srgbClr val="000000"/>
              </a:solidFill>
              <a:cs typeface="Arial" panose="020B0604020202020204" pitchFamily="34" charset="0"/>
            </a:endParaRPr>
          </a:p>
          <a:p>
            <a:pPr marL="0" indent="0" algn="r" rtl="1">
              <a:spcBef>
                <a:spcPct val="0"/>
              </a:spcBef>
              <a:spcAft>
                <a:spcPts val="300"/>
              </a:spcAft>
              <a:buNone/>
            </a:pPr>
            <a:r>
              <a:rPr lang="en-US" altLang="en-US" sz="2200"/>
              <a:t> </a:t>
            </a:r>
            <a:endParaRPr lang="en-US" altLang="en-US" sz="2200">
              <a:solidFill>
                <a:srgbClr val="000000"/>
              </a:solidFill>
              <a:cs typeface="Arial" panose="020B0604020202020204" pitchFamily="34" charset="0"/>
            </a:endParaRPr>
          </a:p>
          <a:p>
            <a:pPr marL="0" indent="0" algn="r" rtl="1">
              <a:spcBef>
                <a:spcPct val="0"/>
              </a:spcBef>
              <a:spcAft>
                <a:spcPts val="300"/>
              </a:spcAft>
              <a:buNone/>
            </a:pPr>
            <a:r>
              <a:rPr lang="ar-LB" altLang="en-US" sz="2200">
                <a:cs typeface="Arial" panose="020B0604020202020204" pitchFamily="34" charset="0"/>
              </a:rPr>
              <a:t>        تحدد الجدول الزمني المطلوب </a:t>
            </a:r>
            <a:endParaRPr lang="en-US" altLang="en-US" sz="2200">
              <a:cs typeface="Arial" panose="020B0604020202020204" pitchFamily="34" charset="0"/>
            </a:endParaRPr>
          </a:p>
          <a:p>
            <a:pPr marL="0" indent="0">
              <a:spcBef>
                <a:spcPct val="0"/>
              </a:spcBef>
              <a:spcAft>
                <a:spcPts val="300"/>
              </a:spcAft>
              <a:buNone/>
            </a:pPr>
            <a:endParaRPr lang="en-US" altLang="en-US" sz="2200">
              <a:solidFill>
                <a:srgbClr val="000000"/>
              </a:solidFill>
              <a:cs typeface="Arial" panose="020B0604020202020204" pitchFamily="34" charset="0"/>
            </a:endParaRPr>
          </a:p>
          <a:p>
            <a:pPr marL="0" indent="0" algn="r" rtl="1">
              <a:spcBef>
                <a:spcPct val="0"/>
              </a:spcBef>
              <a:spcAft>
                <a:spcPts val="300"/>
              </a:spcAft>
              <a:buNone/>
            </a:pPr>
            <a:r>
              <a:rPr lang="ar-LB" altLang="en-US" sz="2200">
                <a:solidFill>
                  <a:srgbClr val="000000"/>
                </a:solidFill>
                <a:cs typeface="Arial" panose="020B0604020202020204" pitchFamily="34" charset="0"/>
              </a:rPr>
              <a:t>        هي بمثابة أداة لمتابعة التقدم المحرز في تطبيق الاستراتيجية </a:t>
            </a:r>
            <a:endParaRPr lang="en-US" altLang="en-US" sz="2200">
              <a:solidFill>
                <a:srgbClr val="000000"/>
              </a:solidFill>
              <a:cs typeface="Arial" panose="020B0604020202020204" pitchFamily="34" charset="0"/>
            </a:endParaRPr>
          </a:p>
        </p:txBody>
      </p:sp>
      <p:grpSp>
        <p:nvGrpSpPr>
          <p:cNvPr id="45059" name="Group 4"/>
          <p:cNvGrpSpPr>
            <a:grpSpLocks/>
          </p:cNvGrpSpPr>
          <p:nvPr/>
        </p:nvGrpSpPr>
        <p:grpSpPr bwMode="auto">
          <a:xfrm>
            <a:off x="9372600" y="3124201"/>
            <a:ext cx="533400" cy="576263"/>
            <a:chOff x="4361619" y="2066919"/>
            <a:chExt cx="788937" cy="852073"/>
          </a:xfrm>
        </p:grpSpPr>
        <p:sp>
          <p:nvSpPr>
            <p:cNvPr id="45071" name="Rectangle 165"/>
            <p:cNvSpPr>
              <a:spLocks noChangeArrowheads="1"/>
            </p:cNvSpPr>
            <p:nvPr>
              <p:custDataLst>
                <p:tags r:id="rId7"/>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5072" name="Freeform 166"/>
            <p:cNvSpPr>
              <a:spLocks/>
            </p:cNvSpPr>
            <p:nvPr>
              <p:custDataLst>
                <p:tags r:id="rId8"/>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sp>
        <p:nvSpPr>
          <p:cNvPr id="45060" name="Content Placeholder 2"/>
          <p:cNvSpPr txBox="1">
            <a:spLocks/>
          </p:cNvSpPr>
          <p:nvPr/>
        </p:nvSpPr>
        <p:spPr bwMode="auto">
          <a:xfrm>
            <a:off x="2209801" y="2514600"/>
            <a:ext cx="762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spcAft>
                <a:spcPts val="300"/>
              </a:spcAft>
              <a:buClr>
                <a:schemeClr val="tx1"/>
              </a:buClr>
              <a:buNone/>
            </a:pPr>
            <a:r>
              <a:rPr lang="ar-SA" altLang="en-US" b="1" i="1">
                <a:solidFill>
                  <a:srgbClr val="C00000"/>
                </a:solidFill>
                <a:cs typeface="Arial" panose="020B0604020202020204" pitchFamily="34" charset="0"/>
              </a:rPr>
              <a:t>خريطة طريق للمستقبل</a:t>
            </a:r>
            <a:endParaRPr lang="en-US" altLang="en-US" b="1" i="1">
              <a:solidFill>
                <a:srgbClr val="C00000"/>
              </a:solidFill>
              <a:cs typeface="Arial" panose="020B0604020202020204" pitchFamily="34" charset="0"/>
            </a:endParaRPr>
          </a:p>
        </p:txBody>
      </p:sp>
      <p:grpSp>
        <p:nvGrpSpPr>
          <p:cNvPr id="45061" name="Group 11"/>
          <p:cNvGrpSpPr>
            <a:grpSpLocks/>
          </p:cNvGrpSpPr>
          <p:nvPr/>
        </p:nvGrpSpPr>
        <p:grpSpPr bwMode="auto">
          <a:xfrm>
            <a:off x="9372600" y="4419601"/>
            <a:ext cx="533400" cy="576263"/>
            <a:chOff x="4361619" y="2066919"/>
            <a:chExt cx="788937" cy="852073"/>
          </a:xfrm>
        </p:grpSpPr>
        <p:sp>
          <p:nvSpPr>
            <p:cNvPr id="45069" name="Rectangle 165"/>
            <p:cNvSpPr>
              <a:spLocks noChangeArrowheads="1"/>
            </p:cNvSpPr>
            <p:nvPr>
              <p:custDataLst>
                <p:tags r:id="rId5"/>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5070" name="Freeform 166"/>
            <p:cNvSpPr>
              <a:spLocks/>
            </p:cNvSpPr>
            <p:nvPr>
              <p:custDataLst>
                <p:tags r:id="rId6"/>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grpSp>
        <p:nvGrpSpPr>
          <p:cNvPr id="45062" name="Group 14"/>
          <p:cNvGrpSpPr>
            <a:grpSpLocks/>
          </p:cNvGrpSpPr>
          <p:nvPr/>
        </p:nvGrpSpPr>
        <p:grpSpPr bwMode="auto">
          <a:xfrm>
            <a:off x="9372600" y="5105401"/>
            <a:ext cx="533400" cy="576263"/>
            <a:chOff x="4361619" y="2066919"/>
            <a:chExt cx="788937" cy="852073"/>
          </a:xfrm>
        </p:grpSpPr>
        <p:sp>
          <p:nvSpPr>
            <p:cNvPr id="45067" name="Rectangle 165"/>
            <p:cNvSpPr>
              <a:spLocks noChangeArrowheads="1"/>
            </p:cNvSpPr>
            <p:nvPr>
              <p:custDataLst>
                <p:tags r:id="rId3"/>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5068" name="Freeform 166"/>
            <p:cNvSpPr>
              <a:spLocks/>
            </p:cNvSpPr>
            <p:nvPr>
              <p:custDataLst>
                <p:tags r:id="rId4"/>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grpSp>
        <p:nvGrpSpPr>
          <p:cNvPr id="45063" name="Group 17"/>
          <p:cNvGrpSpPr>
            <a:grpSpLocks/>
          </p:cNvGrpSpPr>
          <p:nvPr/>
        </p:nvGrpSpPr>
        <p:grpSpPr bwMode="auto">
          <a:xfrm>
            <a:off x="9372600" y="3733801"/>
            <a:ext cx="533400" cy="576263"/>
            <a:chOff x="4361619" y="2066919"/>
            <a:chExt cx="788937" cy="852073"/>
          </a:xfrm>
        </p:grpSpPr>
        <p:sp>
          <p:nvSpPr>
            <p:cNvPr id="45065" name="Rectangle 165"/>
            <p:cNvSpPr>
              <a:spLocks noChangeArrowheads="1"/>
            </p:cNvSpPr>
            <p:nvPr>
              <p:custDataLst>
                <p:tags r:id="rId1"/>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5066" name="Freeform 166"/>
            <p:cNvSpPr>
              <a:spLocks/>
            </p:cNvSpPr>
            <p:nvPr>
              <p:custDataLst>
                <p:tags r:id="rId2"/>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sp>
        <p:nvSpPr>
          <p:cNvPr id="45064" name="Title 5"/>
          <p:cNvSpPr txBox="1">
            <a:spLocks/>
          </p:cNvSpPr>
          <p:nvPr/>
        </p:nvSpPr>
        <p:spPr bwMode="auto">
          <a:xfrm>
            <a:off x="2209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a:cs typeface="Arial" panose="020B0604020202020204" pitchFamily="34" charset="0"/>
              </a:rPr>
              <a:t>تساهم خطة العمل بترجمة الاستراتيجية </a:t>
            </a:r>
            <a:r>
              <a:rPr lang="ar-SA" altLang="en-US" b="1">
                <a:cs typeface="Arial" panose="020B0604020202020204" pitchFamily="34" charset="0"/>
              </a:rPr>
              <a:t>إلى</a:t>
            </a:r>
            <a:r>
              <a:rPr lang="ar-LB" altLang="en-US" b="1">
                <a:cs typeface="Arial" panose="020B0604020202020204" pitchFamily="34" charset="0"/>
              </a:rPr>
              <a:t> خطوات تطبيقية  </a:t>
            </a:r>
            <a:endParaRPr lang="en-US" altLang="en-US"/>
          </a:p>
        </p:txBody>
      </p:sp>
    </p:spTree>
    <p:extLst>
      <p:ext uri="{BB962C8B-B14F-4D97-AF65-F5344CB8AC3E}">
        <p14:creationId xmlns:p14="http://schemas.microsoft.com/office/powerpoint/2010/main" val="4074215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r" rtl="1"/>
            <a:r>
              <a:rPr lang="ar-LB" altLang="en-US" smtClean="0"/>
              <a:t>هناك أسباب متعددة لوضع خطة عمل</a:t>
            </a:r>
            <a:endParaRPr lang="en-US" altLang="en-US" smtClean="0"/>
          </a:p>
        </p:txBody>
      </p:sp>
      <p:sp>
        <p:nvSpPr>
          <p:cNvPr id="46083" name="TextBox 2"/>
          <p:cNvSpPr txBox="1">
            <a:spLocks noChangeArrowheads="1"/>
          </p:cNvSpPr>
          <p:nvPr/>
        </p:nvSpPr>
        <p:spPr bwMode="auto">
          <a:xfrm>
            <a:off x="5383214" y="2971800"/>
            <a:ext cx="4751387"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1200"/>
              </a:spcBef>
              <a:buClr>
                <a:schemeClr val="tx1"/>
              </a:buClr>
            </a:pPr>
            <a:r>
              <a:rPr lang="ar-LB" altLang="en-US" sz="1700">
                <a:cs typeface="Arial" panose="020B0604020202020204" pitchFamily="34" charset="0"/>
              </a:rPr>
              <a:t>لإعطاء</a:t>
            </a:r>
            <a:r>
              <a:rPr lang="ar-LB" altLang="en-US" sz="1700"/>
              <a:t> </a:t>
            </a:r>
            <a:r>
              <a:rPr lang="ar-LB" altLang="en-US" sz="1700" b="1">
                <a:solidFill>
                  <a:srgbClr val="C00000"/>
                </a:solidFill>
              </a:rPr>
              <a:t>المصداقية</a:t>
            </a:r>
            <a:r>
              <a:rPr lang="ar-LB" altLang="en-US" sz="1700"/>
              <a:t> </a:t>
            </a:r>
            <a:r>
              <a:rPr lang="ar-SA" altLang="en-US" sz="1700">
                <a:cs typeface="Arial" panose="020B0604020202020204" pitchFamily="34" charset="0"/>
              </a:rPr>
              <a:t>للمنظمة</a:t>
            </a:r>
            <a:r>
              <a:rPr lang="ar-LB" altLang="en-US" sz="1700"/>
              <a:t>. تظهر خطة </a:t>
            </a:r>
            <a:r>
              <a:rPr lang="ar-LB" altLang="en-US" sz="1700">
                <a:cs typeface="Arial" panose="020B0604020202020204" pitchFamily="34" charset="0"/>
              </a:rPr>
              <a:t>ال</a:t>
            </a:r>
            <a:r>
              <a:rPr lang="ar-LB" altLang="en-US" sz="1700"/>
              <a:t>عمل </a:t>
            </a:r>
            <a:r>
              <a:rPr lang="ar-SA" altLang="en-US" sz="1700"/>
              <a:t>ل</a:t>
            </a:r>
            <a:r>
              <a:rPr lang="ar-LB" altLang="en-US" sz="1700"/>
              <a:t>لمجتمع (بما في</a:t>
            </a:r>
            <a:r>
              <a:rPr lang="ar-SA" altLang="en-US" sz="1700"/>
              <a:t> ذلك</a:t>
            </a:r>
            <a:r>
              <a:rPr lang="ar-LB" altLang="en-US" sz="1700"/>
              <a:t> </a:t>
            </a:r>
            <a:r>
              <a:rPr lang="ar-SA" altLang="en-US" sz="1700"/>
              <a:t>المانحين</a:t>
            </a:r>
            <a:r>
              <a:rPr lang="ar-LB" altLang="en-US" sz="1700"/>
              <a:t>) أن </a:t>
            </a:r>
            <a:r>
              <a:rPr lang="ar-SA" altLang="en-US" sz="1700"/>
              <a:t>المنظمة</a:t>
            </a:r>
            <a:r>
              <a:rPr lang="ar-LB" altLang="en-US" sz="1700"/>
              <a:t> </a:t>
            </a:r>
            <a:r>
              <a:rPr lang="en-US" altLang="en-US" sz="1700" b="1">
                <a:solidFill>
                  <a:srgbClr val="C00000"/>
                </a:solidFill>
                <a:latin typeface="Times" panose="02020603050405020304" pitchFamily="18" charset="0"/>
                <a:cs typeface="Arial" panose="020B0604020202020204" pitchFamily="34" charset="0"/>
              </a:rPr>
              <a:t>منظم</a:t>
            </a:r>
            <a:r>
              <a:rPr lang="ar-LB" altLang="en-US" sz="1700" b="1">
                <a:solidFill>
                  <a:srgbClr val="C00000"/>
                </a:solidFill>
                <a:latin typeface="Times" panose="02020603050405020304" pitchFamily="18" charset="0"/>
                <a:cs typeface="Arial" panose="020B0604020202020204" pitchFamily="34" charset="0"/>
              </a:rPr>
              <a:t>ة</a:t>
            </a:r>
            <a:r>
              <a:rPr lang="en-US" altLang="en-US" sz="1700" b="1">
                <a:solidFill>
                  <a:srgbClr val="C00000"/>
                </a:solidFill>
                <a:latin typeface="Times" panose="02020603050405020304" pitchFamily="18" charset="0"/>
                <a:cs typeface="Arial" panose="020B0604020202020204" pitchFamily="34" charset="0"/>
              </a:rPr>
              <a:t> بشكل جيد ومكرسة</a:t>
            </a:r>
            <a:r>
              <a:rPr lang="en-US" altLang="en-US" sz="1700">
                <a:solidFill>
                  <a:srgbClr val="C00000"/>
                </a:solidFill>
                <a:latin typeface="Times" panose="02020603050405020304" pitchFamily="18" charset="0"/>
                <a:cs typeface="Arial" panose="020B0604020202020204" pitchFamily="34" charset="0"/>
              </a:rPr>
              <a:t> </a:t>
            </a:r>
            <a:r>
              <a:rPr lang="en-US" altLang="en-US" sz="1700">
                <a:latin typeface="Times" panose="02020603050405020304" pitchFamily="18" charset="0"/>
                <a:cs typeface="Arial" panose="020B0604020202020204" pitchFamily="34" charset="0"/>
              </a:rPr>
              <a:t>لإنجاز الأمور</a:t>
            </a:r>
            <a:endParaRPr lang="ar-LB" altLang="en-US" sz="1700" b="1">
              <a:solidFill>
                <a:srgbClr val="C00000"/>
              </a:solidFill>
              <a:cs typeface="Arial" panose="020B0604020202020204" pitchFamily="34" charset="0"/>
            </a:endParaRPr>
          </a:p>
          <a:p>
            <a:pPr algn="r" rtl="1">
              <a:spcBef>
                <a:spcPts val="1200"/>
              </a:spcBef>
              <a:buClr>
                <a:schemeClr val="tx1"/>
              </a:buClr>
            </a:pPr>
            <a:r>
              <a:rPr lang="ar-LB" altLang="en-US" sz="1700">
                <a:cs typeface="Arial" panose="020B0604020202020204" pitchFamily="34" charset="0"/>
              </a:rPr>
              <a:t>التأكد من</a:t>
            </a:r>
            <a:r>
              <a:rPr lang="ar-LB" altLang="en-US" sz="1700" b="1">
                <a:cs typeface="Arial" panose="020B0604020202020204" pitchFamily="34" charset="0"/>
              </a:rPr>
              <a:t> </a:t>
            </a:r>
            <a:r>
              <a:rPr lang="ar-LB" altLang="en-US" sz="1700" b="1">
                <a:solidFill>
                  <a:srgbClr val="C00000"/>
                </a:solidFill>
                <a:cs typeface="Arial" panose="020B0604020202020204" pitchFamily="34" charset="0"/>
              </a:rPr>
              <a:t>عدم الإغفال </a:t>
            </a:r>
            <a:r>
              <a:rPr lang="ar-LB" altLang="en-US" sz="1700">
                <a:cs typeface="Arial" panose="020B0604020202020204" pitchFamily="34" charset="0"/>
              </a:rPr>
              <a:t>عن أي</a:t>
            </a:r>
            <a:r>
              <a:rPr lang="ar-LB" altLang="en-US" sz="1700" b="1">
                <a:cs typeface="Arial" panose="020B0604020202020204" pitchFamily="34" charset="0"/>
              </a:rPr>
              <a:t> </a:t>
            </a:r>
            <a:r>
              <a:rPr lang="ar-LB" altLang="en-US" sz="1700" b="1">
                <a:solidFill>
                  <a:srgbClr val="C00000"/>
                </a:solidFill>
                <a:cs typeface="Arial" panose="020B0604020202020204" pitchFamily="34" charset="0"/>
              </a:rPr>
              <a:t>تفصيل</a:t>
            </a:r>
            <a:endParaRPr lang="en-US" altLang="en-US" sz="1700" b="1">
              <a:solidFill>
                <a:srgbClr val="C00000"/>
              </a:solidFill>
              <a:cs typeface="Arial" panose="020B0604020202020204" pitchFamily="34" charset="0"/>
            </a:endParaRPr>
          </a:p>
          <a:p>
            <a:pPr algn="r" rtl="1">
              <a:spcBef>
                <a:spcPts val="1200"/>
              </a:spcBef>
              <a:buClr>
                <a:schemeClr val="tx1"/>
              </a:buClr>
            </a:pPr>
            <a:r>
              <a:rPr lang="ar-LB" altLang="en-US" sz="1700" b="1">
                <a:solidFill>
                  <a:srgbClr val="C00000"/>
                </a:solidFill>
                <a:cs typeface="Arial" panose="020B0604020202020204" pitchFamily="34" charset="0"/>
              </a:rPr>
              <a:t>فهم ما يمكن أو لا يمكن</a:t>
            </a:r>
            <a:r>
              <a:rPr lang="ar-LB" altLang="en-US" sz="1700">
                <a:solidFill>
                  <a:srgbClr val="C00000"/>
                </a:solidFill>
                <a:cs typeface="Arial" panose="020B0604020202020204" pitchFamily="34" charset="0"/>
              </a:rPr>
              <a:t> </a:t>
            </a:r>
            <a:r>
              <a:rPr lang="ar-LB" altLang="en-US" sz="1700">
                <a:cs typeface="Arial" panose="020B0604020202020204" pitchFamily="34" charset="0"/>
              </a:rPr>
              <a:t>للمؤسسة القيام به </a:t>
            </a:r>
          </a:p>
          <a:p>
            <a:pPr algn="r" rtl="1">
              <a:spcBef>
                <a:spcPts val="1200"/>
              </a:spcBef>
              <a:buClr>
                <a:schemeClr val="tx1"/>
              </a:buClr>
            </a:pPr>
            <a:r>
              <a:rPr lang="ar-SA" altLang="en-US" sz="1700" b="1">
                <a:solidFill>
                  <a:srgbClr val="C00000"/>
                </a:solidFill>
                <a:latin typeface="Times" panose="02020603050405020304" pitchFamily="18" charset="0"/>
                <a:cs typeface="Arial" panose="020B0604020202020204" pitchFamily="34" charset="0"/>
              </a:rPr>
              <a:t>لزيادة الفعالية: </a:t>
            </a:r>
            <a:r>
              <a:rPr lang="en-US" altLang="en-US" sz="1700">
                <a:latin typeface="Times" panose="02020603050405020304" pitchFamily="18" charset="0"/>
                <a:cs typeface="Arial" panose="020B0604020202020204" pitchFamily="34" charset="0"/>
              </a:rPr>
              <a:t>لتوفير الوقت والطاقة والموارد على المدى البعيد</a:t>
            </a:r>
            <a:endParaRPr lang="ar-LB" altLang="en-US" sz="1700">
              <a:latin typeface="Times" panose="02020603050405020304" pitchFamily="18" charset="0"/>
              <a:cs typeface="Arial" panose="020B0604020202020204" pitchFamily="34" charset="0"/>
            </a:endParaRPr>
          </a:p>
          <a:p>
            <a:pPr algn="r" rtl="1">
              <a:spcBef>
                <a:spcPts val="1200"/>
              </a:spcBef>
              <a:buClr>
                <a:schemeClr val="tx1"/>
              </a:buClr>
            </a:pPr>
            <a:r>
              <a:rPr lang="ar-SA" altLang="en-US" sz="1700" b="1">
                <a:solidFill>
                  <a:srgbClr val="C00000"/>
                </a:solidFill>
                <a:cs typeface="Arial" panose="020B0604020202020204" pitchFamily="34" charset="0"/>
              </a:rPr>
              <a:t>تعزيز ا</a:t>
            </a:r>
            <a:r>
              <a:rPr lang="en-US" altLang="en-US" sz="1700" b="1">
                <a:solidFill>
                  <a:srgbClr val="C00000"/>
                </a:solidFill>
                <a:cs typeface="Arial" panose="020B0604020202020204" pitchFamily="34" charset="0"/>
              </a:rPr>
              <a:t>لمساءلة:</a:t>
            </a:r>
            <a:r>
              <a:rPr lang="ar-SA" altLang="en-US" sz="1700" b="1">
                <a:solidFill>
                  <a:srgbClr val="C00000"/>
                </a:solidFill>
                <a:cs typeface="Arial" panose="020B0604020202020204" pitchFamily="34" charset="0"/>
              </a:rPr>
              <a:t> </a:t>
            </a:r>
            <a:r>
              <a:rPr lang="en-US" altLang="en-US" sz="1700">
                <a:latin typeface="Times" panose="02020603050405020304" pitchFamily="18" charset="0"/>
                <a:cs typeface="Arial" panose="020B0604020202020204" pitchFamily="34" charset="0"/>
              </a:rPr>
              <a:t> لزيادة فرص أن </a:t>
            </a:r>
            <a:r>
              <a:rPr lang="ar-LB" altLang="en-US" sz="1700">
                <a:latin typeface="Times" panose="02020603050405020304" pitchFamily="18" charset="0"/>
                <a:cs typeface="Arial" panose="020B0604020202020204" pitchFamily="34" charset="0"/>
              </a:rPr>
              <a:t>يقوم الأشخاص</a:t>
            </a:r>
            <a:r>
              <a:rPr lang="en-US" altLang="en-US" sz="1700">
                <a:latin typeface="Times" panose="02020603050405020304" pitchFamily="18" charset="0"/>
                <a:cs typeface="Arial" panose="020B0604020202020204" pitchFamily="34" charset="0"/>
              </a:rPr>
              <a:t> </a:t>
            </a:r>
            <a:r>
              <a:rPr lang="ar-LB" altLang="en-US" sz="1700">
                <a:latin typeface="Times" panose="02020603050405020304" pitchFamily="18" charset="0"/>
                <a:cs typeface="Arial" panose="020B0604020202020204" pitchFamily="34" charset="0"/>
              </a:rPr>
              <a:t>بما </a:t>
            </a:r>
            <a:r>
              <a:rPr lang="ar-SA" altLang="en-US" sz="1700">
                <a:latin typeface="Times" panose="02020603050405020304" pitchFamily="18" charset="0"/>
                <a:cs typeface="Arial" panose="020B0604020202020204" pitchFamily="34" charset="0"/>
              </a:rPr>
              <a:t>يتوجب عليهم </a:t>
            </a:r>
            <a:r>
              <a:rPr lang="ar-LB" altLang="en-US" sz="1700">
                <a:latin typeface="Times" panose="02020603050405020304" pitchFamily="18" charset="0"/>
                <a:cs typeface="Arial" panose="020B0604020202020204" pitchFamily="34" charset="0"/>
              </a:rPr>
              <a:t> القيام به</a:t>
            </a:r>
            <a:endParaRPr lang="en-US" altLang="en-US" sz="1700">
              <a:cs typeface="Arial" panose="020B0604020202020204" pitchFamily="34" charset="0"/>
            </a:endParaRPr>
          </a:p>
        </p:txBody>
      </p:sp>
      <p:sp>
        <p:nvSpPr>
          <p:cNvPr id="4" name="TextBox 3"/>
          <p:cNvSpPr txBox="1"/>
          <p:nvPr/>
        </p:nvSpPr>
        <p:spPr>
          <a:xfrm>
            <a:off x="5181600" y="2438401"/>
            <a:ext cx="4800600" cy="354013"/>
          </a:xfrm>
          <a:prstGeom prst="rect">
            <a:avLst/>
          </a:prstGeom>
          <a:noFill/>
        </p:spPr>
        <p:txBody>
          <a:bodyPr>
            <a:spAutoFit/>
          </a:bodyPr>
          <a:lstStyle/>
          <a:p>
            <a:pPr algn="r" rtl="1">
              <a:spcBef>
                <a:spcPts val="1200"/>
              </a:spcBef>
              <a:defRPr/>
            </a:pPr>
            <a:r>
              <a:rPr lang="ar-LB" sz="1700" b="1" dirty="0">
                <a:latin typeface="+mj-lt"/>
              </a:rPr>
              <a:t>أسباب وضع خطة عمل ...</a:t>
            </a:r>
            <a:endParaRPr lang="en-US" sz="1700" b="1" dirty="0">
              <a:latin typeface="+mj-lt"/>
            </a:endParaRPr>
          </a:p>
        </p:txBody>
      </p:sp>
      <p:pic>
        <p:nvPicPr>
          <p:cNvPr id="4608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173413"/>
            <a:ext cx="3173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38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r" rtl="1"/>
            <a:r>
              <a:rPr lang="ar-SA" altLang="en-US" smtClean="0">
                <a:cs typeface="Arial" panose="020B0604020202020204" pitchFamily="34" charset="0"/>
              </a:rPr>
              <a:t>من ثم سوف </a:t>
            </a:r>
            <a:r>
              <a:rPr lang="ar-LB" altLang="en-US" smtClean="0">
                <a:cs typeface="Arial" panose="020B0604020202020204" pitchFamily="34" charset="0"/>
              </a:rPr>
              <a:t>نقوم بتحديد بنية خطة العمل </a:t>
            </a:r>
            <a:endParaRPr lang="en-US" altLang="en-US" smtClean="0">
              <a:cs typeface="Arial" panose="020B0604020202020204" pitchFamily="34" charset="0"/>
            </a:endParaRPr>
          </a:p>
        </p:txBody>
      </p:sp>
      <p:sp>
        <p:nvSpPr>
          <p:cNvPr id="47107" name="Rectangle 4"/>
          <p:cNvSpPr>
            <a:spLocks noChangeArrowheads="1"/>
          </p:cNvSpPr>
          <p:nvPr/>
        </p:nvSpPr>
        <p:spPr bwMode="auto">
          <a:xfrm>
            <a:off x="2209800" y="2438400"/>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rgbClr val="B3B3B3"/>
                </a:solidFill>
                <a:cs typeface="Arial" panose="020B0604020202020204" pitchFamily="34" charset="0"/>
              </a:rPr>
              <a:t>1. التعريف </a:t>
            </a:r>
            <a:endParaRPr lang="en-US" altLang="en-US">
              <a:solidFill>
                <a:srgbClr val="B3B3B3"/>
              </a:solidFill>
              <a:cs typeface="Arial" panose="020B0604020202020204" pitchFamily="34" charset="0"/>
            </a:endParaRPr>
          </a:p>
        </p:txBody>
      </p:sp>
      <p:sp>
        <p:nvSpPr>
          <p:cNvPr id="47108" name="Rectangle 6"/>
          <p:cNvSpPr>
            <a:spLocks noChangeArrowheads="1"/>
          </p:cNvSpPr>
          <p:nvPr/>
        </p:nvSpPr>
        <p:spPr bwMode="auto">
          <a:xfrm>
            <a:off x="2209800" y="3487738"/>
            <a:ext cx="7772400" cy="533400"/>
          </a:xfrm>
          <a:prstGeom prst="rect">
            <a:avLst/>
          </a:prstGeom>
          <a:solidFill>
            <a:srgbClr val="C00000"/>
          </a:solidFill>
          <a:ln w="9525" algn="ctr">
            <a:solidFill>
              <a:srgbClr val="C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chemeClr val="bg1"/>
                </a:solidFill>
                <a:cs typeface="Arial" panose="020B0604020202020204" pitchFamily="34" charset="0"/>
              </a:rPr>
              <a:t>2. البنية </a:t>
            </a:r>
            <a:endParaRPr lang="en-US" altLang="en-US">
              <a:solidFill>
                <a:schemeClr val="bg1"/>
              </a:solidFill>
              <a:cs typeface="Arial" panose="020B0604020202020204" pitchFamily="34" charset="0"/>
            </a:endParaRPr>
          </a:p>
        </p:txBody>
      </p:sp>
      <p:sp>
        <p:nvSpPr>
          <p:cNvPr id="47109" name="Rectangle 7"/>
          <p:cNvSpPr>
            <a:spLocks noChangeArrowheads="1"/>
          </p:cNvSpPr>
          <p:nvPr/>
        </p:nvSpPr>
        <p:spPr bwMode="auto">
          <a:xfrm>
            <a:off x="2209800" y="45386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a:solidFill>
                  <a:srgbClr val="B3B3B3"/>
                </a:solidFill>
                <a:cs typeface="Arial" panose="020B0604020202020204" pitchFamily="34" charset="0"/>
              </a:rPr>
              <a:t>3. المسموحات والممنوعات </a:t>
            </a:r>
            <a:endParaRPr lang="en-US" altLang="en-US">
              <a:solidFill>
                <a:srgbClr val="B3B3B3"/>
              </a:solidFill>
              <a:cs typeface="Arial" panose="020B0604020202020204" pitchFamily="34" charset="0"/>
            </a:endParaRPr>
          </a:p>
        </p:txBody>
      </p:sp>
    </p:spTree>
    <p:extLst>
      <p:ext uri="{BB962C8B-B14F-4D97-AF65-F5344CB8AC3E}">
        <p14:creationId xmlns:p14="http://schemas.microsoft.com/office/powerpoint/2010/main" val="391227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18" name="Object 22"/>
          <p:cNvGraphicFramePr>
            <a:graphicFrameLocks noChangeAspect="1"/>
          </p:cNvGraphicFramePr>
          <p:nvPr/>
        </p:nvGraphicFramePr>
        <p:xfrm>
          <a:off x="1828800" y="1300164"/>
          <a:ext cx="4332288" cy="5557837"/>
        </p:xfrm>
        <a:graphic>
          <a:graphicData uri="http://schemas.openxmlformats.org/presentationml/2006/ole">
            <mc:AlternateContent xmlns:mc="http://schemas.openxmlformats.org/markup-compatibility/2006">
              <mc:Choice xmlns:v="urn:schemas-microsoft-com:vml" Requires="v">
                <p:oleObj spid="_x0000_s8200" name="Clip" r:id="rId3" imgW="3848040" imgH="5478120" progId="MS_ClipArt_Gallery.2">
                  <p:embed/>
                </p:oleObj>
              </mc:Choice>
              <mc:Fallback>
                <p:oleObj name="Clip" r:id="rId3" imgW="3848040" imgH="5478120" progId="MS_ClipArt_Gallery.2">
                  <p:embed/>
                  <p:pic>
                    <p:nvPicPr>
                      <p:cNvPr id="4118"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00164"/>
                        <a:ext cx="4332288" cy="555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9" name="AutoShape 23"/>
          <p:cNvSpPr>
            <a:spLocks noChangeArrowheads="1"/>
          </p:cNvSpPr>
          <p:nvPr/>
        </p:nvSpPr>
        <p:spPr bwMode="auto">
          <a:xfrm>
            <a:off x="5638800" y="152400"/>
            <a:ext cx="4495800" cy="2743200"/>
          </a:xfrm>
          <a:prstGeom prst="wedgeEllipseCallout">
            <a:avLst>
              <a:gd name="adj1" fmla="val -63102"/>
              <a:gd name="adj2" fmla="val 39352"/>
            </a:avLst>
          </a:prstGeom>
          <a:solidFill>
            <a:srgbClr val="99CC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Times New Roman (Arabic)" panose="02020603050405020304" pitchFamily="18" charset="0"/>
              </a:defRPr>
            </a:lvl1pPr>
            <a:lvl2pPr marL="742950" indent="-285750">
              <a:defRPr sz="2400">
                <a:solidFill>
                  <a:schemeClr val="tx1"/>
                </a:solidFill>
                <a:latin typeface="Times New Roman" panose="02020603050405020304" pitchFamily="18" charset="0"/>
                <a:cs typeface="Times New Roman (Arabic)" panose="02020603050405020304" pitchFamily="18" charset="0"/>
              </a:defRPr>
            </a:lvl2pPr>
            <a:lvl3pPr marL="1143000" indent="-228600">
              <a:defRPr sz="2400">
                <a:solidFill>
                  <a:schemeClr val="tx1"/>
                </a:solidFill>
                <a:latin typeface="Times New Roman" panose="02020603050405020304" pitchFamily="18" charset="0"/>
                <a:cs typeface="Times New Roman (Arabic)" panose="02020603050405020304" pitchFamily="18" charset="0"/>
              </a:defRPr>
            </a:lvl3pPr>
            <a:lvl4pPr marL="1600200" indent="-228600">
              <a:defRPr sz="2400">
                <a:solidFill>
                  <a:schemeClr val="tx1"/>
                </a:solidFill>
                <a:latin typeface="Times New Roman" panose="02020603050405020304" pitchFamily="18" charset="0"/>
                <a:cs typeface="Times New Roman (Arabic)" panose="02020603050405020304" pitchFamily="18" charset="0"/>
              </a:defRPr>
            </a:lvl4pPr>
            <a:lvl5pPr marL="2057400" indent="-228600">
              <a:defRPr sz="2400">
                <a:solidFill>
                  <a:schemeClr val="tx1"/>
                </a:solidFill>
                <a:latin typeface="Times New Roman"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algn="ctr" rtl="1"/>
            <a:endParaRPr lang="en-US" altLang="en-US"/>
          </a:p>
        </p:txBody>
      </p:sp>
      <p:sp>
        <p:nvSpPr>
          <p:cNvPr id="4120" name="Text Box 24"/>
          <p:cNvSpPr txBox="1">
            <a:spLocks noChangeArrowheads="1"/>
          </p:cNvSpPr>
          <p:nvPr/>
        </p:nvSpPr>
        <p:spPr bwMode="auto">
          <a:xfrm>
            <a:off x="6324600" y="533400"/>
            <a:ext cx="327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Arabic)" panose="02020603050405020304" pitchFamily="18" charset="0"/>
              </a:defRPr>
            </a:lvl1pPr>
            <a:lvl2pPr marL="742950" indent="-285750">
              <a:defRPr sz="2400">
                <a:solidFill>
                  <a:schemeClr val="tx1"/>
                </a:solidFill>
                <a:latin typeface="Times New Roman" panose="02020603050405020304" pitchFamily="18" charset="0"/>
                <a:cs typeface="Times New Roman (Arabic)" panose="02020603050405020304" pitchFamily="18" charset="0"/>
              </a:defRPr>
            </a:lvl2pPr>
            <a:lvl3pPr marL="1143000" indent="-228600">
              <a:defRPr sz="2400">
                <a:solidFill>
                  <a:schemeClr val="tx1"/>
                </a:solidFill>
                <a:latin typeface="Times New Roman" panose="02020603050405020304" pitchFamily="18" charset="0"/>
                <a:cs typeface="Times New Roman (Arabic)" panose="02020603050405020304" pitchFamily="18" charset="0"/>
              </a:defRPr>
            </a:lvl3pPr>
            <a:lvl4pPr marL="1600200" indent="-228600">
              <a:defRPr sz="2400">
                <a:solidFill>
                  <a:schemeClr val="tx1"/>
                </a:solidFill>
                <a:latin typeface="Times New Roman" panose="02020603050405020304" pitchFamily="18" charset="0"/>
                <a:cs typeface="Times New Roman (Arabic)" panose="02020603050405020304" pitchFamily="18" charset="0"/>
              </a:defRPr>
            </a:lvl4pPr>
            <a:lvl5pPr marL="2057400" indent="-228600">
              <a:defRPr sz="2400">
                <a:solidFill>
                  <a:schemeClr val="tx1"/>
                </a:solidFill>
                <a:latin typeface="Times New Roman"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algn="ctr" rtl="1">
              <a:spcBef>
                <a:spcPct val="50000"/>
              </a:spcBef>
            </a:pPr>
            <a:r>
              <a:rPr lang="ar-SA" altLang="en-US" sz="6000" b="1">
                <a:solidFill>
                  <a:srgbClr val="CC3300"/>
                </a:solidFill>
              </a:rPr>
              <a:t>ما هو التخطيط؟</a:t>
            </a:r>
          </a:p>
        </p:txBody>
      </p:sp>
    </p:spTree>
    <p:extLst>
      <p:ext uri="{BB962C8B-B14F-4D97-AF65-F5344CB8AC3E}">
        <p14:creationId xmlns:p14="http://schemas.microsoft.com/office/powerpoint/2010/main" val="332896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4118"/>
                                        </p:tgtEl>
                                        <p:attrNameLst>
                                          <p:attrName>style.visibility</p:attrName>
                                        </p:attrNameLst>
                                      </p:cBhvr>
                                      <p:to>
                                        <p:strVal val="visible"/>
                                      </p:to>
                                    </p:set>
                                    <p:animEffect transition="in" filter="slide(fromLeft)">
                                      <p:cBhvr>
                                        <p:cTn id="7" dur="500"/>
                                        <p:tgtEl>
                                          <p:spTgt spid="411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119"/>
                                        </p:tgtEl>
                                        <p:attrNameLst>
                                          <p:attrName>style.visibility</p:attrName>
                                        </p:attrNameLst>
                                      </p:cBhvr>
                                      <p:to>
                                        <p:strVal val="visible"/>
                                      </p:to>
                                    </p:set>
                                    <p:animEffect transition="in" filter="box(in)">
                                      <p:cBhvr>
                                        <p:cTn id="11" dur="500"/>
                                        <p:tgtEl>
                                          <p:spTgt spid="4119"/>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120"/>
                                        </p:tgtEl>
                                        <p:attrNameLst>
                                          <p:attrName>style.visibility</p:attrName>
                                        </p:attrNameLst>
                                      </p:cBhvr>
                                      <p:to>
                                        <p:strVal val="visible"/>
                                      </p:to>
                                    </p:set>
                                    <p:animEffect transition="in" filter="box(in)">
                                      <p:cBhvr>
                                        <p:cTn id="15"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9" grpId="0" animBg="1" autoUpdateAnimBg="0"/>
      <p:bldP spid="412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56" hidden="1"/>
          <p:cNvGraphicFramePr>
            <a:graphicFrameLocks noChangeAspect="1"/>
          </p:cNvGraphicFramePr>
          <p:nvPr>
            <p:custDataLst>
              <p:tags r:id="rId2"/>
            </p:custDataLst>
          </p:nvPr>
        </p:nvGraphicFramePr>
        <p:xfrm>
          <a:off x="1525589" y="265114"/>
          <a:ext cx="1587" cy="1587"/>
        </p:xfrm>
        <a:graphic>
          <a:graphicData uri="http://schemas.openxmlformats.org/presentationml/2006/ole">
            <mc:AlternateContent xmlns:mc="http://schemas.openxmlformats.org/markup-compatibility/2006">
              <mc:Choice xmlns:v="urn:schemas-microsoft-com:vml" Requires="v">
                <p:oleObj spid="_x0000_s6208"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265114"/>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1" name="Subtitle"/>
          <p:cNvSpPr txBox="1">
            <a:spLocks/>
          </p:cNvSpPr>
          <p:nvPr>
            <p:custDataLst>
              <p:tags r:id="rId3"/>
            </p:custDataLst>
          </p:nvPr>
        </p:nvSpPr>
        <p:spPr bwMode="auto">
          <a:xfrm>
            <a:off x="2105026" y="2590801"/>
            <a:ext cx="787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3000"/>
              </a:lnSpc>
              <a:spcBef>
                <a:spcPct val="0"/>
              </a:spcBef>
              <a:buClr>
                <a:schemeClr val="tx1"/>
              </a:buClr>
              <a:buFontTx/>
              <a:buNone/>
            </a:pPr>
            <a:r>
              <a:rPr lang="ar-LB" altLang="en-US" sz="1900" b="1">
                <a:cs typeface="Arial" panose="020B0604020202020204" pitchFamily="34" charset="0"/>
              </a:rPr>
              <a:t>بنية خطة العمل </a:t>
            </a:r>
            <a:endParaRPr lang="en-US" altLang="en-US" sz="1900" b="1">
              <a:cs typeface="Arial" panose="020B0604020202020204" pitchFamily="34" charset="0"/>
            </a:endParaRPr>
          </a:p>
        </p:txBody>
      </p:sp>
      <p:sp>
        <p:nvSpPr>
          <p:cNvPr id="48132" name="Title 5"/>
          <p:cNvSpPr>
            <a:spLocks noGrp="1"/>
          </p:cNvSpPr>
          <p:nvPr>
            <p:ph type="title"/>
          </p:nvPr>
        </p:nvSpPr>
        <p:spPr/>
        <p:txBody>
          <a:bodyPr/>
          <a:lstStyle/>
          <a:p>
            <a:pPr algn="r" rtl="1"/>
            <a:r>
              <a:rPr lang="ar-LB" altLang="en-US" smtClean="0">
                <a:cs typeface="Arial" panose="020B0604020202020204" pitchFamily="34" charset="0"/>
              </a:rPr>
              <a:t>يجب أن تكون خطة العمل منظمة من أجل متابعة كافة الأنشطة </a:t>
            </a:r>
            <a:endParaRPr lang="en-US" altLang="en-US" smtClean="0">
              <a:cs typeface="Arial" panose="020B0604020202020204" pitchFamily="34" charset="0"/>
            </a:endParaRPr>
          </a:p>
        </p:txBody>
      </p:sp>
      <p:sp>
        <p:nvSpPr>
          <p:cNvPr id="59" name="Rectangle 58"/>
          <p:cNvSpPr/>
          <p:nvPr/>
        </p:nvSpPr>
        <p:spPr>
          <a:xfrm flipH="1">
            <a:off x="7923214" y="3957638"/>
            <a:ext cx="1677987" cy="590550"/>
          </a:xfrm>
          <a:prstGeom prst="rect">
            <a:avLst/>
          </a:prstGeom>
          <a:solidFill>
            <a:schemeClr val="bg1">
              <a:lumMod val="50000"/>
            </a:schemeClr>
          </a:solidFill>
          <a:ln w="952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solidFill>
                  <a:schemeClr val="bg1"/>
                </a:solidFill>
                <a:cs typeface="Arial" pitchFamily="34" charset="0"/>
              </a:rPr>
              <a:t>الإستراتيجية </a:t>
            </a:r>
            <a:endParaRPr lang="en-GB" sz="1900" b="1" dirty="0">
              <a:solidFill>
                <a:schemeClr val="bg1"/>
              </a:solidFill>
              <a:cs typeface="Arial" pitchFamily="34" charset="0"/>
            </a:endParaRPr>
          </a:p>
        </p:txBody>
      </p:sp>
      <p:sp>
        <p:nvSpPr>
          <p:cNvPr id="62" name="Rectangle 61"/>
          <p:cNvSpPr/>
          <p:nvPr/>
        </p:nvSpPr>
        <p:spPr>
          <a:xfrm flipH="1">
            <a:off x="7489826" y="3001964"/>
            <a:ext cx="2492375" cy="782637"/>
          </a:xfrm>
          <a:prstGeom prst="rect">
            <a:avLst/>
          </a:prstGeom>
          <a:solidFill>
            <a:srgbClr val="C2113A"/>
          </a:solidFill>
          <a:ln w="9525">
            <a:solidFill>
              <a:srgbClr val="C2113A"/>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solidFill>
                  <a:schemeClr val="bg1"/>
                </a:solidFill>
                <a:cs typeface="Arial" pitchFamily="34" charset="0"/>
              </a:rPr>
              <a:t>الهدف </a:t>
            </a:r>
            <a:r>
              <a:rPr lang="ar-LB" sz="1900" b="1" dirty="0" smtClean="0">
                <a:solidFill>
                  <a:schemeClr val="bg1"/>
                </a:solidFill>
                <a:cs typeface="Arial" pitchFamily="34" charset="0"/>
              </a:rPr>
              <a:t>الاستراتيجي </a:t>
            </a:r>
            <a:endParaRPr lang="en-GB" sz="1900" b="1" dirty="0">
              <a:solidFill>
                <a:schemeClr val="bg1"/>
              </a:solidFill>
              <a:cs typeface="Arial" pitchFamily="34" charset="0"/>
            </a:endParaRPr>
          </a:p>
        </p:txBody>
      </p:sp>
      <p:sp>
        <p:nvSpPr>
          <p:cNvPr id="63" name="Rectangle 62"/>
          <p:cNvSpPr/>
          <p:nvPr/>
        </p:nvSpPr>
        <p:spPr>
          <a:xfrm flipH="1">
            <a:off x="7923214" y="4829175"/>
            <a:ext cx="1495425" cy="58420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cs typeface="Arial" pitchFamily="34" charset="0"/>
              </a:rPr>
              <a:t>الأهداف</a:t>
            </a:r>
            <a:r>
              <a:rPr lang="en-US" sz="1900" b="1" dirty="0">
                <a:cs typeface="Arial" pitchFamily="34" charset="0"/>
              </a:rPr>
              <a:t> </a:t>
            </a:r>
            <a:r>
              <a:rPr lang="ar-SA" sz="1900" b="1" dirty="0">
                <a:cs typeface="Arial" pitchFamily="34" charset="0"/>
              </a:rPr>
              <a:t> الخاصة </a:t>
            </a:r>
            <a:r>
              <a:rPr lang="ar-LB" sz="1900" b="1" dirty="0">
                <a:cs typeface="Arial" pitchFamily="34" charset="0"/>
              </a:rPr>
              <a:t> </a:t>
            </a:r>
            <a:endParaRPr lang="en-GB" sz="1900" b="1" dirty="0">
              <a:cs typeface="Arial" pitchFamily="34" charset="0"/>
            </a:endParaRPr>
          </a:p>
        </p:txBody>
      </p:sp>
      <p:sp>
        <p:nvSpPr>
          <p:cNvPr id="64" name="Rectangle 63"/>
          <p:cNvSpPr/>
          <p:nvPr/>
        </p:nvSpPr>
        <p:spPr>
          <a:xfrm flipH="1">
            <a:off x="7923214" y="5638800"/>
            <a:ext cx="1381125" cy="60325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cs typeface="Arial" pitchFamily="34" charset="0"/>
              </a:rPr>
              <a:t>الأنشطة</a:t>
            </a:r>
            <a:endParaRPr lang="en-GB" sz="1900" b="1" dirty="0">
              <a:cs typeface="Arial" pitchFamily="34" charset="0"/>
            </a:endParaRPr>
          </a:p>
        </p:txBody>
      </p:sp>
      <p:cxnSp>
        <p:nvCxnSpPr>
          <p:cNvPr id="66" name="Elbow Connector 65"/>
          <p:cNvCxnSpPr>
            <a:stCxn id="59" idx="1"/>
            <a:endCxn id="63" idx="1"/>
          </p:cNvCxnSpPr>
          <p:nvPr/>
        </p:nvCxnSpPr>
        <p:spPr>
          <a:xfrm rot="10800000" flipV="1">
            <a:off x="9418638" y="4252913"/>
            <a:ext cx="182562" cy="868362"/>
          </a:xfrm>
          <a:prstGeom prst="bentConnector3">
            <a:avLst>
              <a:gd name="adj1" fmla="val -90533"/>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63" idx="1"/>
            <a:endCxn id="64" idx="1"/>
          </p:cNvCxnSpPr>
          <p:nvPr/>
        </p:nvCxnSpPr>
        <p:spPr>
          <a:xfrm rot="10800000" flipV="1">
            <a:off x="9304338" y="5121275"/>
            <a:ext cx="114300" cy="819150"/>
          </a:xfrm>
          <a:prstGeom prst="bentConnector3">
            <a:avLst>
              <a:gd name="adj1" fmla="val -299500"/>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8139" name="TextBox 12"/>
          <p:cNvSpPr txBox="1">
            <a:spLocks noChangeArrowheads="1"/>
          </p:cNvSpPr>
          <p:nvPr/>
        </p:nvSpPr>
        <p:spPr bwMode="auto">
          <a:xfrm flipH="1">
            <a:off x="2209800" y="3008314"/>
            <a:ext cx="510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LB" altLang="en-US" sz="1900" dirty="0" smtClean="0">
                <a:cs typeface="Arial" panose="020B0604020202020204" pitchFamily="34" charset="0"/>
              </a:rPr>
              <a:t>الهدف الذي تم تحديده للمنظمة</a:t>
            </a:r>
            <a:r>
              <a:rPr lang="ar-SA" altLang="en-US" sz="1900" dirty="0" smtClean="0">
                <a:cs typeface="Arial" panose="020B0604020202020204" pitchFamily="34" charset="0"/>
              </a:rPr>
              <a:t>/</a:t>
            </a:r>
            <a:r>
              <a:rPr lang="ar-LB" altLang="en-US" sz="1800" dirty="0" smtClean="0">
                <a:solidFill>
                  <a:srgbClr val="000000"/>
                </a:solidFill>
              </a:rPr>
              <a:t>هو نتيجة أولية واسعة النطاق</a:t>
            </a:r>
            <a:endParaRPr lang="en-US" altLang="en-US" sz="1900" dirty="0">
              <a:cs typeface="Arial" panose="020B0604020202020204" pitchFamily="34" charset="0"/>
            </a:endParaRPr>
          </a:p>
        </p:txBody>
      </p:sp>
      <p:sp>
        <p:nvSpPr>
          <p:cNvPr id="48140" name="TextBox 25"/>
          <p:cNvSpPr txBox="1">
            <a:spLocks noChangeArrowheads="1"/>
          </p:cNvSpPr>
          <p:nvPr/>
        </p:nvSpPr>
        <p:spPr bwMode="auto">
          <a:xfrm flipH="1">
            <a:off x="2209800" y="4057651"/>
            <a:ext cx="5105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SA" altLang="en-US" sz="1900">
                <a:cs typeface="Arial" panose="020B0604020202020204" pitchFamily="34" charset="0"/>
              </a:rPr>
              <a:t>مناهج أو طرق </a:t>
            </a:r>
            <a:r>
              <a:rPr lang="ar-LB" altLang="en-US" sz="1900">
                <a:cs typeface="Arial" panose="020B0604020202020204" pitchFamily="34" charset="0"/>
              </a:rPr>
              <a:t>تم اختيارها لتحقيق الهدف الاستراتيجي </a:t>
            </a:r>
            <a:endParaRPr lang="en-US" altLang="en-US" sz="1900">
              <a:cs typeface="Arial" panose="020B0604020202020204" pitchFamily="34" charset="0"/>
            </a:endParaRPr>
          </a:p>
        </p:txBody>
      </p:sp>
      <p:sp>
        <p:nvSpPr>
          <p:cNvPr id="48141" name="TextBox 26"/>
          <p:cNvSpPr txBox="1">
            <a:spLocks noChangeArrowheads="1"/>
          </p:cNvSpPr>
          <p:nvPr/>
        </p:nvSpPr>
        <p:spPr bwMode="auto">
          <a:xfrm flipH="1">
            <a:off x="2209800" y="4940301"/>
            <a:ext cx="510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SzPts val="1700"/>
            </a:pPr>
            <a:r>
              <a:rPr lang="ar-LB" altLang="en-US" sz="1900">
                <a:latin typeface="Times" panose="02020603050405020304" pitchFamily="18" charset="0"/>
                <a:cs typeface="Arial" panose="020B0604020202020204" pitchFamily="34" charset="0"/>
              </a:rPr>
              <a:t>الأهداف التي تم التخطيط لتحقيقها خلال تطبيق الاستراتيجية  </a:t>
            </a:r>
            <a:endParaRPr lang="en-US" altLang="en-US" sz="1900">
              <a:latin typeface="Times" panose="02020603050405020304" pitchFamily="18" charset="0"/>
              <a:cs typeface="Arial" panose="020B0604020202020204" pitchFamily="34" charset="0"/>
            </a:endParaRPr>
          </a:p>
        </p:txBody>
      </p:sp>
      <p:sp>
        <p:nvSpPr>
          <p:cNvPr id="48142" name="TextBox 27"/>
          <p:cNvSpPr txBox="1">
            <a:spLocks noChangeArrowheads="1"/>
          </p:cNvSpPr>
          <p:nvPr/>
        </p:nvSpPr>
        <p:spPr bwMode="auto">
          <a:xfrm flipH="1">
            <a:off x="2209800" y="5638801"/>
            <a:ext cx="510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LB" altLang="en-US" sz="1900">
                <a:solidFill>
                  <a:srgbClr val="000000"/>
                </a:solidFill>
                <a:cs typeface="Arial" panose="020B0604020202020204" pitchFamily="34" charset="0"/>
              </a:rPr>
              <a:t>الأنشطة/المهام التي يجب القيام بها من أجل تحقيق الأهداف</a:t>
            </a:r>
            <a:r>
              <a:rPr lang="ar-SA" altLang="en-US" sz="1900">
                <a:solidFill>
                  <a:srgbClr val="000000"/>
                </a:solidFill>
                <a:cs typeface="Arial" panose="020B0604020202020204" pitchFamily="34" charset="0"/>
              </a:rPr>
              <a:t> الخاصة </a:t>
            </a:r>
            <a:endParaRPr lang="en-US" altLang="en-US" sz="1900">
              <a:solidFill>
                <a:srgbClr val="000000"/>
              </a:solidFill>
              <a:cs typeface="Arial" panose="020B0604020202020204" pitchFamily="34" charset="0"/>
            </a:endParaRPr>
          </a:p>
        </p:txBody>
      </p:sp>
    </p:spTree>
    <p:extLst>
      <p:ext uri="{BB962C8B-B14F-4D97-AF65-F5344CB8AC3E}">
        <p14:creationId xmlns:p14="http://schemas.microsoft.com/office/powerpoint/2010/main" val="310458659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56" hidden="1"/>
          <p:cNvGraphicFramePr>
            <a:graphicFrameLocks noChangeAspect="1"/>
          </p:cNvGraphicFramePr>
          <p:nvPr>
            <p:custDataLst>
              <p:tags r:id="rId2"/>
            </p:custDataLst>
          </p:nvPr>
        </p:nvGraphicFramePr>
        <p:xfrm>
          <a:off x="1525589" y="265114"/>
          <a:ext cx="1587" cy="1587"/>
        </p:xfrm>
        <a:graphic>
          <a:graphicData uri="http://schemas.openxmlformats.org/presentationml/2006/ole">
            <mc:AlternateContent xmlns:mc="http://schemas.openxmlformats.org/markup-compatibility/2006">
              <mc:Choice xmlns:v="urn:schemas-microsoft-com:vml" Requires="v">
                <p:oleObj spid="_x0000_s7232"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265114"/>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79" name="Subtitle"/>
          <p:cNvSpPr txBox="1">
            <a:spLocks/>
          </p:cNvSpPr>
          <p:nvPr>
            <p:custDataLst>
              <p:tags r:id="rId3"/>
            </p:custDataLst>
          </p:nvPr>
        </p:nvSpPr>
        <p:spPr bwMode="auto">
          <a:xfrm>
            <a:off x="2209801" y="2590801"/>
            <a:ext cx="7877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3000"/>
              </a:lnSpc>
              <a:spcBef>
                <a:spcPct val="0"/>
              </a:spcBef>
              <a:buClr>
                <a:schemeClr val="tx1"/>
              </a:buClr>
              <a:buFontTx/>
              <a:buNone/>
            </a:pPr>
            <a:r>
              <a:rPr lang="ar-LB" altLang="en-US" sz="1900" b="1">
                <a:cs typeface="Arial" panose="020B0604020202020204" pitchFamily="34" charset="0"/>
              </a:rPr>
              <a:t>بنية خطة العمل </a:t>
            </a:r>
            <a:endParaRPr lang="en-US" altLang="en-US" sz="1900" b="1">
              <a:cs typeface="Arial" panose="020B0604020202020204" pitchFamily="34" charset="0"/>
            </a:endParaRPr>
          </a:p>
        </p:txBody>
      </p:sp>
      <p:sp>
        <p:nvSpPr>
          <p:cNvPr id="50180" name="Title 5"/>
          <p:cNvSpPr>
            <a:spLocks noGrp="1"/>
          </p:cNvSpPr>
          <p:nvPr>
            <p:ph type="title"/>
          </p:nvPr>
        </p:nvSpPr>
        <p:spPr/>
        <p:txBody>
          <a:bodyPr/>
          <a:lstStyle/>
          <a:p>
            <a:pPr algn="r" rtl="1"/>
            <a:r>
              <a:rPr lang="ar-LB" altLang="en-US" smtClean="0">
                <a:cs typeface="Arial" panose="020B0604020202020204" pitchFamily="34" charset="0"/>
              </a:rPr>
              <a:t>يجب أن تكون خطة العمل منظمة من أجل متابعة كافة الأنشطة - مثال</a:t>
            </a:r>
            <a:endParaRPr lang="en-US" altLang="en-US" smtClean="0"/>
          </a:p>
        </p:txBody>
      </p:sp>
      <p:sp>
        <p:nvSpPr>
          <p:cNvPr id="50181" name="TextBox 12"/>
          <p:cNvSpPr txBox="1">
            <a:spLocks noChangeArrowheads="1"/>
          </p:cNvSpPr>
          <p:nvPr/>
        </p:nvSpPr>
        <p:spPr bwMode="auto">
          <a:xfrm flipH="1">
            <a:off x="2381250" y="3001964"/>
            <a:ext cx="5105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IQ" altLang="en-US" sz="1700" dirty="0" smtClean="0">
                <a:cs typeface="Arial" panose="020B0604020202020204" pitchFamily="34" charset="0"/>
              </a:rPr>
              <a:t> تطوير راس المال البشري</a:t>
            </a:r>
            <a:endParaRPr lang="en-US" altLang="en-US" sz="1700" dirty="0"/>
          </a:p>
        </p:txBody>
      </p:sp>
      <p:sp>
        <p:nvSpPr>
          <p:cNvPr id="50182" name="TextBox 13"/>
          <p:cNvSpPr txBox="1">
            <a:spLocks noChangeArrowheads="1"/>
          </p:cNvSpPr>
          <p:nvPr/>
        </p:nvSpPr>
        <p:spPr bwMode="auto">
          <a:xfrm flipH="1">
            <a:off x="2381250" y="3929063"/>
            <a:ext cx="5105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SzPts val="1700"/>
            </a:pPr>
            <a:r>
              <a:rPr lang="ar-IQ" altLang="en-US" sz="1700" dirty="0" smtClean="0">
                <a:latin typeface="Times" panose="02020603050405020304" pitchFamily="18" charset="0"/>
                <a:cs typeface="Arial" panose="020B0604020202020204" pitchFamily="34" charset="0"/>
              </a:rPr>
              <a:t> استقطاب ملاكات كفؤة واعداد برامج تطوير وتأهيل على مختلف المستويات</a:t>
            </a:r>
            <a:endParaRPr lang="en-US" altLang="en-US" sz="1700" dirty="0">
              <a:latin typeface="Times" panose="02020603050405020304" pitchFamily="18" charset="0"/>
              <a:cs typeface="Arial" panose="020B0604020202020204" pitchFamily="34" charset="0"/>
            </a:endParaRPr>
          </a:p>
        </p:txBody>
      </p:sp>
      <p:sp>
        <p:nvSpPr>
          <p:cNvPr id="50183" name="TextBox 14"/>
          <p:cNvSpPr txBox="1">
            <a:spLocks noChangeArrowheads="1"/>
          </p:cNvSpPr>
          <p:nvPr/>
        </p:nvSpPr>
        <p:spPr bwMode="auto">
          <a:xfrm flipH="1">
            <a:off x="2381250" y="4799013"/>
            <a:ext cx="5105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en-US" altLang="en-US" sz="1700" dirty="0" smtClean="0">
                <a:latin typeface="Times" panose="02020603050405020304" pitchFamily="18" charset="0"/>
                <a:cs typeface="Arial" panose="020B0604020202020204" pitchFamily="34" charset="0"/>
              </a:rPr>
              <a:t>ت</a:t>
            </a:r>
            <a:r>
              <a:rPr lang="ar-IQ" altLang="en-US" sz="1700" dirty="0" smtClean="0">
                <a:latin typeface="Times" panose="02020603050405020304" pitchFamily="18" charset="0"/>
                <a:cs typeface="Arial" panose="020B0604020202020204" pitchFamily="34" charset="0"/>
              </a:rPr>
              <a:t>دريب</a:t>
            </a:r>
            <a:r>
              <a:rPr lang="en-US" altLang="en-US" sz="1700" dirty="0" smtClean="0">
                <a:latin typeface="Times" panose="02020603050405020304" pitchFamily="18" charset="0"/>
                <a:cs typeface="Arial" panose="020B0604020202020204" pitchFamily="34" charset="0"/>
              </a:rPr>
              <a:t>100 </a:t>
            </a:r>
            <a:r>
              <a:rPr lang="ar-IQ" altLang="en-US" sz="1700" dirty="0" smtClean="0">
                <a:latin typeface="Times" panose="02020603050405020304" pitchFamily="18" charset="0"/>
                <a:cs typeface="Arial" panose="020B0604020202020204" pitchFamily="34" charset="0"/>
              </a:rPr>
              <a:t>موظف</a:t>
            </a:r>
            <a:r>
              <a:rPr lang="en-US" altLang="en-US" sz="1700" dirty="0" smtClean="0">
                <a:latin typeface="Times" panose="02020603050405020304" pitchFamily="18" charset="0"/>
                <a:cs typeface="Arial" panose="020B0604020202020204" pitchFamily="34" charset="0"/>
              </a:rPr>
              <a:t> </a:t>
            </a:r>
            <a:r>
              <a:rPr lang="ar-IQ" altLang="en-US" sz="1700" dirty="0" smtClean="0">
                <a:latin typeface="Times" panose="02020603050405020304" pitchFamily="18" charset="0"/>
                <a:cs typeface="Arial" panose="020B0604020202020204" pitchFamily="34" charset="0"/>
              </a:rPr>
              <a:t>في البنك المركزي </a:t>
            </a:r>
            <a:r>
              <a:rPr lang="en-US" altLang="en-US" sz="1700" dirty="0" err="1" smtClean="0">
                <a:latin typeface="Times" panose="02020603050405020304" pitchFamily="18" charset="0"/>
                <a:cs typeface="Arial" panose="020B0604020202020204" pitchFamily="34" charset="0"/>
              </a:rPr>
              <a:t>من</a:t>
            </a:r>
            <a:r>
              <a:rPr lang="en-US" altLang="en-US" sz="1700" dirty="0" smtClean="0">
                <a:latin typeface="Times" panose="02020603050405020304" pitchFamily="18" charset="0"/>
                <a:cs typeface="Arial" panose="020B0604020202020204" pitchFamily="34" charset="0"/>
              </a:rPr>
              <a:t> </a:t>
            </a:r>
            <a:r>
              <a:rPr lang="en-US" altLang="en-US" sz="1700" dirty="0">
                <a:latin typeface="Times" panose="02020603050405020304" pitchFamily="18" charset="0"/>
                <a:cs typeface="Arial" panose="020B0604020202020204" pitchFamily="34" charset="0"/>
              </a:rPr>
              <a:t>خلال </a:t>
            </a:r>
            <a:r>
              <a:rPr lang="en-US" altLang="en-US" sz="1700" dirty="0" err="1">
                <a:latin typeface="Times" panose="02020603050405020304" pitchFamily="18" charset="0"/>
                <a:cs typeface="Arial" panose="020B0604020202020204" pitchFamily="34" charset="0"/>
              </a:rPr>
              <a:t>توفير</a:t>
            </a:r>
            <a:r>
              <a:rPr lang="en-US" altLang="en-US" sz="1700" dirty="0">
                <a:latin typeface="Times" panose="02020603050405020304" pitchFamily="18" charset="0"/>
                <a:cs typeface="Arial" panose="020B0604020202020204" pitchFamily="34" charset="0"/>
              </a:rPr>
              <a:t> </a:t>
            </a:r>
            <a:r>
              <a:rPr lang="en-US" altLang="en-US" sz="1700" dirty="0" smtClean="0">
                <a:latin typeface="Times" panose="02020603050405020304" pitchFamily="18" charset="0"/>
                <a:cs typeface="Arial" panose="020B0604020202020204" pitchFamily="34" charset="0"/>
              </a:rPr>
              <a:t>4    </a:t>
            </a:r>
            <a:r>
              <a:rPr lang="ar-IQ" altLang="en-US" sz="1700" dirty="0" smtClean="0">
                <a:latin typeface="Times" panose="02020603050405020304" pitchFamily="18" charset="0"/>
                <a:cs typeface="Arial" panose="020B0604020202020204" pitchFamily="34" charset="0"/>
              </a:rPr>
              <a:t>برامج تدريبية بعنوان(</a:t>
            </a:r>
            <a:r>
              <a:rPr lang="en-US" altLang="en-US" sz="1700" dirty="0" smtClean="0">
                <a:latin typeface="Times" panose="02020603050405020304" pitchFamily="18" charset="0"/>
                <a:cs typeface="Arial" panose="020B0604020202020204" pitchFamily="34" charset="0"/>
              </a:rPr>
              <a:t> </a:t>
            </a:r>
            <a:r>
              <a:rPr lang="ar-IQ" altLang="en-US" sz="1700" dirty="0" smtClean="0">
                <a:latin typeface="Times" panose="02020603050405020304" pitchFamily="18" charset="0"/>
                <a:cs typeface="Arial" panose="020B0604020202020204" pitchFamily="34" charset="0"/>
              </a:rPr>
              <a:t>تنمية المهارات الادارية</a:t>
            </a:r>
            <a:r>
              <a:rPr lang="en-US" altLang="en-US" sz="1700" dirty="0" smtClean="0">
                <a:latin typeface="Times" panose="02020603050405020304" pitchFamily="18" charset="0"/>
                <a:cs typeface="Arial" panose="020B0604020202020204" pitchFamily="34" charset="0"/>
              </a:rPr>
              <a:t>/    (</a:t>
            </a:r>
            <a:r>
              <a:rPr lang="ar-LB" altLang="en-US" sz="1700" dirty="0" smtClean="0">
                <a:latin typeface="Times" panose="02020603050405020304" pitchFamily="18" charset="0"/>
                <a:cs typeface="Arial" panose="020B0604020202020204" pitchFamily="34" charset="0"/>
              </a:rPr>
              <a:t> </a:t>
            </a:r>
            <a:r>
              <a:rPr lang="en-US" altLang="en-US" sz="1700" dirty="0">
                <a:latin typeface="Times" panose="02020603050405020304" pitchFamily="18" charset="0"/>
                <a:cs typeface="Arial" panose="020B0604020202020204" pitchFamily="34" charset="0"/>
              </a:rPr>
              <a:t>خلال </a:t>
            </a:r>
            <a:r>
              <a:rPr lang="ar-SA" altLang="en-US" sz="1700" dirty="0">
                <a:latin typeface="Times" panose="02020603050405020304" pitchFamily="18" charset="0"/>
              </a:rPr>
              <a:t>العام </a:t>
            </a:r>
            <a:r>
              <a:rPr lang="en-US" altLang="en-US" sz="1700" dirty="0" smtClean="0">
                <a:latin typeface="Times" panose="02020603050405020304" pitchFamily="18" charset="0"/>
                <a:cs typeface="Arial" panose="020B0604020202020204" pitchFamily="34" charset="0"/>
              </a:rPr>
              <a:t>2018</a:t>
            </a:r>
            <a:r>
              <a:rPr lang="en-US" altLang="en-US" sz="1700" dirty="0" smtClean="0">
                <a:latin typeface="Times" panose="02020603050405020304" pitchFamily="18" charset="0"/>
              </a:rPr>
              <a:t> </a:t>
            </a:r>
            <a:endParaRPr lang="en-US" altLang="en-US" sz="1700" dirty="0">
              <a:latin typeface="Times" panose="02020603050405020304" pitchFamily="18" charset="0"/>
            </a:endParaRPr>
          </a:p>
        </p:txBody>
      </p:sp>
      <p:sp>
        <p:nvSpPr>
          <p:cNvPr id="50184" name="TextBox 27"/>
          <p:cNvSpPr txBox="1">
            <a:spLocks noChangeArrowheads="1"/>
          </p:cNvSpPr>
          <p:nvPr/>
        </p:nvSpPr>
        <p:spPr bwMode="auto">
          <a:xfrm flipH="1">
            <a:off x="2209800" y="5638800"/>
            <a:ext cx="52768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en-US" altLang="en-US" sz="1700" dirty="0" err="1">
                <a:latin typeface="Times" panose="02020603050405020304" pitchFamily="18" charset="0"/>
                <a:cs typeface="Arial" panose="020B0604020202020204" pitchFamily="34" charset="0"/>
              </a:rPr>
              <a:t>مسح</a:t>
            </a:r>
            <a:r>
              <a:rPr lang="en-US" altLang="en-US" sz="1700" dirty="0">
                <a:latin typeface="Times" panose="02020603050405020304" pitchFamily="18" charset="0"/>
                <a:cs typeface="Arial" panose="020B0604020202020204" pitchFamily="34" charset="0"/>
              </a:rPr>
              <a:t> </a:t>
            </a:r>
            <a:r>
              <a:rPr lang="en-US" altLang="en-US" sz="1700" dirty="0" err="1">
                <a:latin typeface="Times" panose="02020603050405020304" pitchFamily="18" charset="0"/>
                <a:cs typeface="Arial" panose="020B0604020202020204" pitchFamily="34" charset="0"/>
              </a:rPr>
              <a:t>الاحتياجات</a:t>
            </a:r>
            <a:r>
              <a:rPr lang="en-US" altLang="en-US" sz="1700" dirty="0">
                <a:latin typeface="Times" panose="02020603050405020304" pitchFamily="18" charset="0"/>
                <a:cs typeface="Arial" panose="020B0604020202020204" pitchFamily="34" charset="0"/>
              </a:rPr>
              <a:t> </a:t>
            </a:r>
            <a:r>
              <a:rPr lang="ar-IQ" altLang="en-US" sz="1700" dirty="0" smtClean="0">
                <a:latin typeface="Times" panose="02020603050405020304" pitchFamily="18" charset="0"/>
                <a:cs typeface="Arial" panose="020B0604020202020204" pitchFamily="34" charset="0"/>
              </a:rPr>
              <a:t>لدوائر البنك المركزي</a:t>
            </a:r>
            <a:endParaRPr lang="ar-LB" altLang="en-US" sz="1700" dirty="0">
              <a:latin typeface="Times" panose="02020603050405020304" pitchFamily="18" charset="0"/>
              <a:cs typeface="Arial" panose="020B0604020202020204" pitchFamily="34" charset="0"/>
            </a:endParaRPr>
          </a:p>
          <a:p>
            <a:pPr algn="r" rtl="1">
              <a:spcBef>
                <a:spcPct val="0"/>
              </a:spcBef>
            </a:pPr>
            <a:r>
              <a:rPr lang="ar-SA" altLang="en-US" sz="1700" dirty="0">
                <a:cs typeface="Arial" panose="020B0604020202020204" pitchFamily="34" charset="0"/>
              </a:rPr>
              <a:t>التواصل مع الخبراء لوضع البرامج </a:t>
            </a:r>
            <a:r>
              <a:rPr lang="ar-SA" altLang="en-US" sz="1700" dirty="0" smtClean="0">
                <a:cs typeface="Arial" panose="020B0604020202020204" pitchFamily="34" charset="0"/>
              </a:rPr>
              <a:t>الت</a:t>
            </a:r>
            <a:r>
              <a:rPr lang="ar-IQ" altLang="en-US" sz="1700" dirty="0" smtClean="0">
                <a:cs typeface="Arial" panose="020B0604020202020204" pitchFamily="34" charset="0"/>
              </a:rPr>
              <a:t>دريبية </a:t>
            </a:r>
            <a:r>
              <a:rPr lang="ar-SA" altLang="en-US" sz="1700" dirty="0" smtClean="0">
                <a:cs typeface="Arial" panose="020B0604020202020204" pitchFamily="34" charset="0"/>
              </a:rPr>
              <a:t>وتحديد </a:t>
            </a:r>
            <a:r>
              <a:rPr lang="ar-SA" altLang="en-US" sz="1700" dirty="0">
                <a:cs typeface="Arial" panose="020B0604020202020204" pitchFamily="34" charset="0"/>
              </a:rPr>
              <a:t>جدول الدورات </a:t>
            </a:r>
            <a:endParaRPr lang="ar-LB" altLang="en-US" sz="1700" dirty="0">
              <a:cs typeface="Arial" panose="020B0604020202020204" pitchFamily="34" charset="0"/>
            </a:endParaRPr>
          </a:p>
          <a:p>
            <a:pPr algn="r" rtl="1">
              <a:spcBef>
                <a:spcPct val="0"/>
              </a:spcBef>
            </a:pPr>
            <a:r>
              <a:rPr lang="ar-IQ" altLang="en-US" sz="1700" dirty="0" smtClean="0">
                <a:cs typeface="Arial" panose="020B0604020202020204" pitchFamily="34" charset="0"/>
              </a:rPr>
              <a:t> تعميم الدورات</a:t>
            </a:r>
            <a:endParaRPr lang="ar-LB" altLang="en-US" sz="1700" dirty="0">
              <a:cs typeface="Arial" panose="020B0604020202020204" pitchFamily="34" charset="0"/>
            </a:endParaRPr>
          </a:p>
          <a:p>
            <a:pPr algn="r" rtl="1">
              <a:spcBef>
                <a:spcPct val="0"/>
              </a:spcBef>
            </a:pPr>
            <a:r>
              <a:rPr lang="en-US" altLang="en-US" sz="1700" dirty="0">
                <a:solidFill>
                  <a:srgbClr val="000000"/>
                </a:solidFill>
              </a:rPr>
              <a:t>…</a:t>
            </a:r>
          </a:p>
        </p:txBody>
      </p:sp>
      <p:sp>
        <p:nvSpPr>
          <p:cNvPr id="15" name="Rectangle 14"/>
          <p:cNvSpPr/>
          <p:nvPr/>
        </p:nvSpPr>
        <p:spPr>
          <a:xfrm flipH="1">
            <a:off x="7923214" y="3957638"/>
            <a:ext cx="1677987" cy="590550"/>
          </a:xfrm>
          <a:prstGeom prst="rect">
            <a:avLst/>
          </a:prstGeom>
          <a:solidFill>
            <a:schemeClr val="bg1">
              <a:lumMod val="50000"/>
            </a:schemeClr>
          </a:solidFill>
          <a:ln w="952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solidFill>
                  <a:schemeClr val="bg1"/>
                </a:solidFill>
                <a:cs typeface="Arial" pitchFamily="34" charset="0"/>
              </a:rPr>
              <a:t>الإستراتيجية </a:t>
            </a:r>
            <a:endParaRPr lang="en-GB" sz="1900" b="1" dirty="0">
              <a:solidFill>
                <a:schemeClr val="bg1"/>
              </a:solidFill>
              <a:cs typeface="Arial" pitchFamily="34" charset="0"/>
            </a:endParaRPr>
          </a:p>
        </p:txBody>
      </p:sp>
      <p:sp>
        <p:nvSpPr>
          <p:cNvPr id="16" name="Rectangle 15"/>
          <p:cNvSpPr/>
          <p:nvPr/>
        </p:nvSpPr>
        <p:spPr>
          <a:xfrm flipH="1">
            <a:off x="7489826" y="3001964"/>
            <a:ext cx="2492375" cy="782637"/>
          </a:xfrm>
          <a:prstGeom prst="rect">
            <a:avLst/>
          </a:prstGeom>
          <a:solidFill>
            <a:srgbClr val="C2113A"/>
          </a:solidFill>
          <a:ln w="9525">
            <a:solidFill>
              <a:srgbClr val="C2113A"/>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solidFill>
                  <a:schemeClr val="bg1"/>
                </a:solidFill>
                <a:cs typeface="Arial" pitchFamily="34" charset="0"/>
              </a:rPr>
              <a:t>الهدف الاستراتيجي </a:t>
            </a:r>
            <a:endParaRPr lang="en-GB" sz="1900" b="1" dirty="0">
              <a:solidFill>
                <a:schemeClr val="bg1"/>
              </a:solidFill>
              <a:cs typeface="Arial" pitchFamily="34" charset="0"/>
            </a:endParaRPr>
          </a:p>
        </p:txBody>
      </p:sp>
      <p:sp>
        <p:nvSpPr>
          <p:cNvPr id="17" name="Rectangle 16"/>
          <p:cNvSpPr/>
          <p:nvPr/>
        </p:nvSpPr>
        <p:spPr>
          <a:xfrm flipH="1">
            <a:off x="7923214" y="4829175"/>
            <a:ext cx="1495425" cy="58420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cs typeface="Arial" pitchFamily="34" charset="0"/>
              </a:rPr>
              <a:t>الأهداف</a:t>
            </a:r>
            <a:r>
              <a:rPr lang="en-US" sz="1900" b="1" dirty="0">
                <a:cs typeface="Arial" pitchFamily="34" charset="0"/>
              </a:rPr>
              <a:t> </a:t>
            </a:r>
            <a:r>
              <a:rPr lang="ar-SA" sz="1900" b="1" dirty="0">
                <a:cs typeface="Arial" pitchFamily="34" charset="0"/>
              </a:rPr>
              <a:t> الخاصة </a:t>
            </a:r>
            <a:r>
              <a:rPr lang="ar-LB" sz="1900" b="1" dirty="0">
                <a:cs typeface="Arial" pitchFamily="34" charset="0"/>
              </a:rPr>
              <a:t> </a:t>
            </a:r>
            <a:endParaRPr lang="en-GB" sz="1900" b="1" dirty="0">
              <a:cs typeface="Arial" pitchFamily="34" charset="0"/>
            </a:endParaRPr>
          </a:p>
        </p:txBody>
      </p:sp>
      <p:sp>
        <p:nvSpPr>
          <p:cNvPr id="18" name="Rectangle 17"/>
          <p:cNvSpPr/>
          <p:nvPr/>
        </p:nvSpPr>
        <p:spPr>
          <a:xfrm flipH="1">
            <a:off x="7923214" y="5638800"/>
            <a:ext cx="1381125" cy="60325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1900" b="1" dirty="0">
                <a:cs typeface="Arial" pitchFamily="34" charset="0"/>
              </a:rPr>
              <a:t>الأنشطة</a:t>
            </a:r>
            <a:endParaRPr lang="en-GB" sz="1900" b="1" dirty="0">
              <a:cs typeface="Arial" pitchFamily="34" charset="0"/>
            </a:endParaRPr>
          </a:p>
        </p:txBody>
      </p:sp>
      <p:cxnSp>
        <p:nvCxnSpPr>
          <p:cNvPr id="19" name="Elbow Connector 18"/>
          <p:cNvCxnSpPr>
            <a:stCxn id="15" idx="1"/>
            <a:endCxn id="17" idx="1"/>
          </p:cNvCxnSpPr>
          <p:nvPr/>
        </p:nvCxnSpPr>
        <p:spPr>
          <a:xfrm rot="10800000" flipV="1">
            <a:off x="9418638" y="4252913"/>
            <a:ext cx="182562" cy="868362"/>
          </a:xfrm>
          <a:prstGeom prst="bentConnector3">
            <a:avLst>
              <a:gd name="adj1" fmla="val -90533"/>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7" idx="1"/>
            <a:endCxn id="18" idx="1"/>
          </p:cNvCxnSpPr>
          <p:nvPr/>
        </p:nvCxnSpPr>
        <p:spPr>
          <a:xfrm rot="10800000" flipV="1">
            <a:off x="9304338" y="5121275"/>
            <a:ext cx="114300" cy="819150"/>
          </a:xfrm>
          <a:prstGeom prst="bentConnector3">
            <a:avLst>
              <a:gd name="adj1" fmla="val -299500"/>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669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r" rtl="1"/>
            <a:r>
              <a:rPr lang="ar-LB" altLang="en-US" smtClean="0"/>
              <a:t>يجب تحديد الموارد، والجدول الزمني و</a:t>
            </a:r>
            <a:r>
              <a:rPr lang="ar-SA" altLang="en-US" smtClean="0"/>
              <a:t>المسؤولين</a:t>
            </a:r>
            <a:r>
              <a:rPr lang="ar-LB" altLang="en-US" smtClean="0"/>
              <a:t> فيما يتعلق بكل نشاط </a:t>
            </a:r>
            <a:endParaRPr lang="en-US" altLang="en-US" smtClean="0"/>
          </a:p>
        </p:txBody>
      </p:sp>
      <p:sp>
        <p:nvSpPr>
          <p:cNvPr id="4" name="TextBox 3"/>
          <p:cNvSpPr txBox="1"/>
          <p:nvPr/>
        </p:nvSpPr>
        <p:spPr bwMode="auto">
          <a:xfrm>
            <a:off x="3200400" y="2436813"/>
            <a:ext cx="6781800" cy="461962"/>
          </a:xfrm>
          <a:prstGeom prst="rect">
            <a:avLst/>
          </a:prstGeom>
          <a:noFill/>
        </p:spPr>
        <p:txBody>
          <a:bodyPr>
            <a:spAutoFit/>
          </a:bodyPr>
          <a:lstStyle/>
          <a:p>
            <a:pPr algn="r" rtl="1">
              <a:defRPr/>
            </a:pPr>
            <a:r>
              <a:rPr lang="ar-LB" sz="2400" b="1" dirty="0">
                <a:solidFill>
                  <a:srgbClr val="C00000"/>
                </a:solidFill>
                <a:latin typeface="+mj-lt"/>
              </a:rPr>
              <a:t>الموارد</a:t>
            </a:r>
            <a:endParaRPr lang="en-US" sz="2400" b="1" dirty="0">
              <a:solidFill>
                <a:srgbClr val="C00000"/>
              </a:solidFill>
              <a:latin typeface="+mj-lt"/>
            </a:endParaRPr>
          </a:p>
        </p:txBody>
      </p:sp>
      <p:sp>
        <p:nvSpPr>
          <p:cNvPr id="52228" name="TextBox 4"/>
          <p:cNvSpPr txBox="1">
            <a:spLocks noChangeArrowheads="1"/>
          </p:cNvSpPr>
          <p:nvPr/>
        </p:nvSpPr>
        <p:spPr bwMode="auto">
          <a:xfrm>
            <a:off x="3429000" y="3048000"/>
            <a:ext cx="655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100" dirty="0"/>
              <a:t>ما هو </a:t>
            </a:r>
            <a:r>
              <a:rPr lang="ar-LB" altLang="en-US" sz="2100" dirty="0">
                <a:cs typeface="Arial" panose="020B0604020202020204" pitchFamily="34" charset="0"/>
              </a:rPr>
              <a:t>التمويل </a:t>
            </a:r>
            <a:r>
              <a:rPr lang="ar-LB" altLang="en-US" sz="2100" dirty="0"/>
              <a:t>المطلوب؟ المنشآت المطلوبة؟</a:t>
            </a:r>
          </a:p>
        </p:txBody>
      </p:sp>
      <p:sp>
        <p:nvSpPr>
          <p:cNvPr id="52229" name="TextBox 5"/>
          <p:cNvSpPr txBox="1">
            <a:spLocks noChangeArrowheads="1"/>
          </p:cNvSpPr>
          <p:nvPr/>
        </p:nvSpPr>
        <p:spPr bwMode="auto">
          <a:xfrm>
            <a:off x="3200400" y="3425826"/>
            <a:ext cx="6781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100" dirty="0"/>
              <a:t>ما هو نوع الخبرة المطلوبة؟</a:t>
            </a:r>
          </a:p>
          <a:p>
            <a:pPr>
              <a:spcBef>
                <a:spcPct val="0"/>
              </a:spcBef>
              <a:buFontTx/>
              <a:buNone/>
            </a:pPr>
            <a:endParaRPr lang="en-US" altLang="en-US" sz="2100" dirty="0"/>
          </a:p>
        </p:txBody>
      </p:sp>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l="13792" r="13792"/>
          <a:stretch>
            <a:fillRect/>
          </a:stretch>
        </p:blipFill>
        <p:spPr bwMode="auto">
          <a:xfrm>
            <a:off x="2347914" y="2436814"/>
            <a:ext cx="10810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7848600" y="3962401"/>
            <a:ext cx="2133600" cy="461963"/>
          </a:xfrm>
          <a:prstGeom prst="rect">
            <a:avLst/>
          </a:prstGeom>
          <a:noFill/>
        </p:spPr>
        <p:txBody>
          <a:bodyPr>
            <a:spAutoFit/>
          </a:bodyPr>
          <a:lstStyle/>
          <a:p>
            <a:pPr algn="r" rtl="1">
              <a:defRPr/>
            </a:pPr>
            <a:r>
              <a:rPr lang="ar-LB" sz="2400" b="1" dirty="0">
                <a:solidFill>
                  <a:srgbClr val="C00000"/>
                </a:solidFill>
                <a:latin typeface="+mj-lt"/>
              </a:rPr>
              <a:t>الجدول الزمني</a:t>
            </a:r>
            <a:endParaRPr lang="en-US" sz="2400" b="1" dirty="0">
              <a:solidFill>
                <a:srgbClr val="C00000"/>
              </a:solidFill>
              <a:latin typeface="+mj-lt"/>
            </a:endParaRPr>
          </a:p>
        </p:txBody>
      </p:sp>
      <p:sp>
        <p:nvSpPr>
          <p:cNvPr id="52232" name="TextBox 10"/>
          <p:cNvSpPr txBox="1">
            <a:spLocks noChangeArrowheads="1"/>
          </p:cNvSpPr>
          <p:nvPr/>
        </p:nvSpPr>
        <p:spPr bwMode="auto">
          <a:xfrm>
            <a:off x="3200400" y="4530725"/>
            <a:ext cx="678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100" dirty="0"/>
              <a:t>ما هو الوقت المطلوب لاستكمال كل نشاط من الأنشطة المحددة؟</a:t>
            </a:r>
            <a:endParaRPr lang="en-US" altLang="en-US" sz="2100" dirty="0"/>
          </a:p>
        </p:txBody>
      </p:sp>
      <p:sp>
        <p:nvSpPr>
          <p:cNvPr id="16" name="TextBox 15"/>
          <p:cNvSpPr txBox="1"/>
          <p:nvPr/>
        </p:nvSpPr>
        <p:spPr bwMode="auto">
          <a:xfrm>
            <a:off x="7243764" y="5280026"/>
            <a:ext cx="2738437" cy="461963"/>
          </a:xfrm>
          <a:prstGeom prst="rect">
            <a:avLst/>
          </a:prstGeom>
          <a:noFill/>
        </p:spPr>
        <p:txBody>
          <a:bodyPr>
            <a:spAutoFit/>
          </a:bodyPr>
          <a:lstStyle/>
          <a:p>
            <a:pPr algn="r" rtl="1">
              <a:defRPr/>
            </a:pPr>
            <a:r>
              <a:rPr lang="ar-LB" sz="2400" b="1" dirty="0">
                <a:solidFill>
                  <a:srgbClr val="C00000"/>
                </a:solidFill>
                <a:latin typeface="+mj-lt"/>
              </a:rPr>
              <a:t>الجهة المسؤولة</a:t>
            </a:r>
            <a:endParaRPr lang="en-US" sz="2400" b="1" dirty="0">
              <a:solidFill>
                <a:srgbClr val="C00000"/>
              </a:solidFill>
              <a:latin typeface="+mj-lt"/>
            </a:endParaRPr>
          </a:p>
        </p:txBody>
      </p:sp>
      <p:sp>
        <p:nvSpPr>
          <p:cNvPr id="52234" name="TextBox 16"/>
          <p:cNvSpPr txBox="1">
            <a:spLocks noChangeArrowheads="1"/>
          </p:cNvSpPr>
          <p:nvPr/>
        </p:nvSpPr>
        <p:spPr bwMode="auto">
          <a:xfrm>
            <a:off x="3429000" y="5905500"/>
            <a:ext cx="655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100"/>
              <a:t>من هم </a:t>
            </a:r>
            <a:r>
              <a:rPr lang="ar-SA" altLang="en-US" sz="2100"/>
              <a:t>الأشخاص</a:t>
            </a:r>
            <a:r>
              <a:rPr lang="ar-LB" altLang="en-US" sz="2100"/>
              <a:t> المعيني</a:t>
            </a:r>
            <a:r>
              <a:rPr lang="ar-SA" altLang="en-US" sz="2100"/>
              <a:t>ون</a:t>
            </a:r>
            <a:r>
              <a:rPr lang="ar-LB" altLang="en-US" sz="2100"/>
              <a:t> للقيام بهذا النشاط؟</a:t>
            </a:r>
            <a:endParaRPr lang="en-US" altLang="en-US" sz="2100"/>
          </a:p>
        </p:txBody>
      </p:sp>
      <p:pic>
        <p:nvPicPr>
          <p:cNvPr id="52235" name="Picture 5" descr="D:\Users\Birgit_Greiler\AppData\Local\Microsoft\Windows\Temporary Internet Files\Content.IE5\UQMH3HY2\Fotolia_23065101_r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350" y="4130676"/>
            <a:ext cx="13652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5424488"/>
            <a:ext cx="13652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722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r" rtl="1"/>
            <a:r>
              <a:rPr lang="ar-SA" altLang="en-US" smtClean="0"/>
              <a:t>هذا ينتج</a:t>
            </a:r>
            <a:r>
              <a:rPr lang="ar-LB" altLang="en-US" smtClean="0"/>
              <a:t> خطة عمل جاهزة للتطبيق</a:t>
            </a:r>
            <a:endParaRPr lang="en-US" altLang="en-US" smtClean="0"/>
          </a:p>
        </p:txBody>
      </p:sp>
      <p:graphicFrame>
        <p:nvGraphicFramePr>
          <p:cNvPr id="3" name="Table 2"/>
          <p:cNvGraphicFramePr>
            <a:graphicFrameLocks noGrp="1"/>
          </p:cNvGraphicFramePr>
          <p:nvPr/>
        </p:nvGraphicFramePr>
        <p:xfrm>
          <a:off x="2209800" y="2362201"/>
          <a:ext cx="8077200" cy="4100513"/>
        </p:xfrm>
        <a:graphic>
          <a:graphicData uri="http://schemas.openxmlformats.org/drawingml/2006/table">
            <a:tbl>
              <a:tblPr rtl="1"/>
              <a:tblGrid>
                <a:gridCol w="938213">
                  <a:extLst>
                    <a:ext uri="{9D8B030D-6E8A-4147-A177-3AD203B41FA5}">
                      <a16:colId xmlns:a16="http://schemas.microsoft.com/office/drawing/2014/main" xmlns="" val="20000"/>
                    </a:ext>
                  </a:extLst>
                </a:gridCol>
                <a:gridCol w="1081087">
                  <a:extLst>
                    <a:ext uri="{9D8B030D-6E8A-4147-A177-3AD203B41FA5}">
                      <a16:colId xmlns:a16="http://schemas.microsoft.com/office/drawing/2014/main" xmlns="" val="20001"/>
                    </a:ext>
                  </a:extLst>
                </a:gridCol>
                <a:gridCol w="1298575">
                  <a:extLst>
                    <a:ext uri="{9D8B030D-6E8A-4147-A177-3AD203B41FA5}">
                      <a16:colId xmlns:a16="http://schemas.microsoft.com/office/drawing/2014/main" xmlns="" val="20002"/>
                    </a:ext>
                  </a:extLst>
                </a:gridCol>
                <a:gridCol w="1225550">
                  <a:extLst>
                    <a:ext uri="{9D8B030D-6E8A-4147-A177-3AD203B41FA5}">
                      <a16:colId xmlns:a16="http://schemas.microsoft.com/office/drawing/2014/main" xmlns="" val="20003"/>
                    </a:ext>
                  </a:extLst>
                </a:gridCol>
                <a:gridCol w="1177925">
                  <a:extLst>
                    <a:ext uri="{9D8B030D-6E8A-4147-A177-3AD203B41FA5}">
                      <a16:colId xmlns:a16="http://schemas.microsoft.com/office/drawing/2014/main" xmlns="" val="20004"/>
                    </a:ext>
                  </a:extLst>
                </a:gridCol>
                <a:gridCol w="985838">
                  <a:extLst>
                    <a:ext uri="{9D8B030D-6E8A-4147-A177-3AD203B41FA5}">
                      <a16:colId xmlns:a16="http://schemas.microsoft.com/office/drawing/2014/main" xmlns="" val="20005"/>
                    </a:ext>
                  </a:extLst>
                </a:gridCol>
                <a:gridCol w="1370012">
                  <a:extLst>
                    <a:ext uri="{9D8B030D-6E8A-4147-A177-3AD203B41FA5}">
                      <a16:colId xmlns:a16="http://schemas.microsoft.com/office/drawing/2014/main" xmlns="" val="20006"/>
                    </a:ext>
                  </a:extLst>
                </a:gridCol>
              </a:tblGrid>
              <a:tr h="501650">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الهدف الاستراتيجي</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الاستراتيجية</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الهدف</a:t>
                      </a:r>
                      <a:r>
                        <a:rPr kumimoji="0" lang="ar-SA" altLang="en-US" sz="1300" b="1" i="0" u="none" strike="noStrike" cap="none" normalizeH="0" baseline="0" dirty="0" smtClean="0">
                          <a:ln>
                            <a:noFill/>
                          </a:ln>
                          <a:solidFill>
                            <a:schemeClr val="tx1"/>
                          </a:solidFill>
                          <a:effectLst/>
                          <a:latin typeface="Arial" panose="020B0604020202020204" pitchFamily="34" charset="0"/>
                        </a:rPr>
                        <a:t> الخاص </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النشاط/المهمة</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الموارد</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الجدول الزمني</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المسؤولية</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74750">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ct val="0"/>
                        </a:spcAft>
                        <a:buClrTx/>
                        <a:buSzTx/>
                        <a:buFontTx/>
                        <a:buNone/>
                        <a:tabLst/>
                      </a:pPr>
                      <a:endParaRPr kumimoji="0" lang="en-US" altLang="en-US" sz="13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ts val="135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panose="020B0604020202020204" pitchFamily="34" charset="0"/>
                        </a:rPr>
                        <a:t>1. </a:t>
                      </a:r>
                    </a:p>
                    <a:p>
                      <a:pPr marL="0" marR="0" lvl="0" indent="0" algn="ctr" defTabSz="914400" rtl="0" eaLnBrk="1" fontAlgn="base" latinLnBrk="0" hangingPunct="1">
                        <a:lnSpc>
                          <a:spcPts val="1350"/>
                        </a:lnSpc>
                        <a:spcBef>
                          <a:spcPct val="0"/>
                        </a:spcBef>
                        <a:spcAft>
                          <a:spcPct val="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(الهدف 1)</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1.1 الاستراتيجية الأولى لتحقيق الهدف</a:t>
                      </a:r>
                      <a:r>
                        <a:rPr kumimoji="0" lang="ar-SA" altLang="en-US" sz="1300" b="0" i="0" u="none" strike="noStrike" cap="none" normalizeH="0" baseline="0" dirty="0" smtClean="0">
                          <a:ln>
                            <a:noFill/>
                          </a:ln>
                          <a:solidFill>
                            <a:srgbClr val="000000"/>
                          </a:solidFill>
                          <a:effectLst/>
                          <a:latin typeface="Arial" panose="020B0604020202020204" pitchFamily="34" charset="0"/>
                        </a:rPr>
                        <a:t> الأول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1.1.1 </a:t>
                      </a:r>
                      <a:r>
                        <a:rPr kumimoji="0" lang="ar-LB" altLang="en-US" sz="1300" b="0" i="0" u="none" strike="noStrike" cap="none" normalizeH="0" baseline="0" dirty="0" smtClean="0">
                          <a:ln>
                            <a:noFill/>
                          </a:ln>
                          <a:solidFill>
                            <a:srgbClr val="000000"/>
                          </a:solidFill>
                          <a:effectLst/>
                          <a:latin typeface="Arial" panose="020B0604020202020204" pitchFamily="34" charset="0"/>
                        </a:rPr>
                        <a:t>) الهدف الأول الذي يتعين تحقيقه خلال تطبيق الاستراتيجية رقم</a:t>
                      </a:r>
                      <a:r>
                        <a:rPr kumimoji="0" lang="en-US" altLang="en-US" sz="1300" b="0" i="0" u="none" strike="noStrike" cap="none" normalizeH="0" baseline="0" dirty="0" smtClean="0">
                          <a:ln>
                            <a:noFill/>
                          </a:ln>
                          <a:solidFill>
                            <a:srgbClr val="000000"/>
                          </a:solidFill>
                          <a:effectLst/>
                          <a:latin typeface="Arial" panose="020B0604020202020204" pitchFamily="34" charset="0"/>
                        </a:rPr>
                        <a:t> </a:t>
                      </a:r>
                      <a:r>
                        <a:rPr kumimoji="0" lang="ar-LB" altLang="en-US" sz="1300" b="0" i="0" u="none" strike="noStrike" cap="none" normalizeH="0" baseline="0" dirty="0" smtClean="0">
                          <a:ln>
                            <a:noFill/>
                          </a:ln>
                          <a:solidFill>
                            <a:srgbClr val="000000"/>
                          </a:solidFill>
                          <a:effectLst/>
                          <a:latin typeface="Arial" panose="020B0604020202020204" pitchFamily="34" charset="0"/>
                        </a:rPr>
                        <a:t>1.1)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(1.1.1.1 </a:t>
                      </a:r>
                      <a:r>
                        <a:rPr kumimoji="0" lang="ar-LB" altLang="en-US" sz="1300" b="0" i="0" u="none" strike="noStrike" cap="none" normalizeH="0" baseline="0" dirty="0" smtClean="0">
                          <a:ln>
                            <a:noFill/>
                          </a:ln>
                          <a:solidFill>
                            <a:srgbClr val="000000"/>
                          </a:solidFill>
                          <a:effectLst/>
                          <a:latin typeface="Arial" panose="020B0604020202020204" pitchFamily="34" charset="0"/>
                        </a:rPr>
                        <a:t>النشاط الأول الذي يتعبن القيام به لتحقيق الهدف </a:t>
                      </a:r>
                      <a:endParaRPr kumimoji="0" lang="ar-SA" altLang="en-US" sz="1300" b="0" i="0" u="none" strike="noStrike" cap="none" normalizeH="0" baseline="0" dirty="0" smtClean="0">
                        <a:ln>
                          <a:noFill/>
                        </a:ln>
                        <a:solidFill>
                          <a:srgbClr val="000000"/>
                        </a:solidFill>
                        <a:effectLst/>
                        <a:latin typeface="Arial" panose="020B0604020202020204" pitchFamily="34" charset="0"/>
                      </a:endParaRPr>
                    </a:p>
                    <a:p>
                      <a:pPr marL="0" marR="0" lvl="0" indent="0" algn="r" defTabSz="914400" rtl="1" eaLnBrk="1" fontAlgn="base" latinLnBrk="0" hangingPunct="1">
                        <a:lnSpc>
                          <a:spcPts val="1350"/>
                        </a:lnSpc>
                        <a:spcBef>
                          <a:spcPct val="0"/>
                        </a:spcBef>
                        <a:spcAft>
                          <a:spcPct val="0"/>
                        </a:spcAft>
                        <a:buClrTx/>
                        <a:buSzTx/>
                        <a:buFontTx/>
                        <a:buNone/>
                        <a:tabLst/>
                        <a:defRPr/>
                      </a:pPr>
                      <a:r>
                        <a:rPr kumimoji="0" lang="en-US" altLang="en-US" sz="1300" b="0" i="0" u="none" strike="noStrike" cap="none" normalizeH="0" baseline="0" dirty="0" smtClean="0">
                          <a:ln>
                            <a:noFill/>
                          </a:ln>
                          <a:solidFill>
                            <a:srgbClr val="000000"/>
                          </a:solidFill>
                          <a:effectLst/>
                          <a:latin typeface="Arial" panose="020B0604020202020204" pitchFamily="34" charset="0"/>
                        </a:rPr>
                        <a:t>(1.1.1.2 </a:t>
                      </a:r>
                      <a:r>
                        <a:rPr kumimoji="0" lang="ar-LB" altLang="en-US" sz="1300" b="0" i="0" u="none" strike="noStrike" cap="none" normalizeH="0" baseline="0" dirty="0" smtClean="0">
                          <a:ln>
                            <a:noFill/>
                          </a:ln>
                          <a:solidFill>
                            <a:srgbClr val="000000"/>
                          </a:solidFill>
                          <a:effectLst/>
                          <a:latin typeface="Arial" panose="020B0604020202020204" pitchFamily="34" charset="0"/>
                        </a:rPr>
                        <a:t>النشاط الثاني الذي يتعبن القيام به لتحقيق الهدف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p>
                      <a:pPr marL="0" marR="0" lvl="0" indent="0" algn="r" defTabSz="914400" rtl="1" eaLnBrk="1" fontAlgn="base" latinLnBrk="0" hangingPunct="1">
                        <a:lnSpc>
                          <a:spcPts val="1350"/>
                        </a:lnSpc>
                        <a:spcBef>
                          <a:spcPct val="0"/>
                        </a:spcBef>
                        <a:spcAft>
                          <a:spcPct val="0"/>
                        </a:spcAft>
                        <a:buClrTx/>
                        <a:buSzTx/>
                        <a:buFontTx/>
                        <a:buNone/>
                        <a:tabLst/>
                      </a:pP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(الموارد المطلوبة</a:t>
                      </a:r>
                      <a:r>
                        <a:rPr kumimoji="0" lang="ar-LB" altLang="en-US" sz="1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ar-LB" altLang="en-US" sz="1300" b="0" i="0" u="none" strike="noStrike" cap="none" normalizeH="0" baseline="0" dirty="0" smtClean="0">
                          <a:ln>
                            <a:noFill/>
                          </a:ln>
                          <a:solidFill>
                            <a:srgbClr val="000000"/>
                          </a:solidFill>
                          <a:effectLst/>
                          <a:latin typeface="Arial" panose="020B0604020202020204" pitchFamily="34" charset="0"/>
                        </a:rPr>
                        <a:t>لإنجاز هذه المهمة)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متى يتعين إنجاز هذه المهمة)</a:t>
                      </a:r>
                      <a:endParaRPr kumimoji="0" lang="en-US" altLang="en-US" sz="13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من سيقوم بإنجاز هذه المه</a:t>
                      </a:r>
                      <a:r>
                        <a:rPr kumimoji="0" lang="ar-LB" altLang="en-US" sz="1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م</a:t>
                      </a:r>
                      <a:r>
                        <a:rPr kumimoji="0" lang="ar-LB" altLang="en-US" sz="1300" b="0" i="0" u="none" strike="noStrike" cap="none" normalizeH="0" baseline="0" dirty="0" smtClean="0">
                          <a:ln>
                            <a:noFill/>
                          </a:ln>
                          <a:solidFill>
                            <a:srgbClr val="000000"/>
                          </a:solidFill>
                          <a:effectLst/>
                          <a:latin typeface="Arial" panose="020B0604020202020204" pitchFamily="34" charset="0"/>
                        </a:rPr>
                        <a:t>ة</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09663">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panose="020B0604020202020204" pitchFamily="34" charset="0"/>
                        </a:rPr>
                        <a:t> </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1.1.2</a:t>
                      </a:r>
                      <a:r>
                        <a:rPr kumimoji="0" lang="ar-LB" altLang="en-US" sz="1300" b="0" i="0" u="none" strike="noStrike" cap="none" normalizeH="0" baseline="0" dirty="0" smtClean="0">
                          <a:ln>
                            <a:noFill/>
                          </a:ln>
                          <a:solidFill>
                            <a:srgbClr val="000000"/>
                          </a:solidFill>
                          <a:effectLst/>
                          <a:latin typeface="Arial" panose="020B0604020202020204" pitchFamily="34" charset="0"/>
                        </a:rPr>
                        <a:t>) الهدف الثاني الذي يتعين تحقيقه خلال تطبيق الاستراتيجية رقم 1.1)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(1.1.2.1</a:t>
                      </a:r>
                      <a:r>
                        <a:rPr kumimoji="0" lang="ar-LB" altLang="en-US" sz="1300" b="0" i="0" u="none" strike="noStrike" cap="none" normalizeH="0" baseline="0" dirty="0" smtClean="0">
                          <a:ln>
                            <a:noFill/>
                          </a:ln>
                          <a:solidFill>
                            <a:srgbClr val="000000"/>
                          </a:solidFill>
                          <a:effectLst/>
                          <a:latin typeface="Arial" panose="020B0604020202020204" pitchFamily="34" charset="0"/>
                        </a:rPr>
                        <a:t>النشاط الأول الذي يتعبن القيام به لتحقيق الهدف</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(1.1.2.2</a:t>
                      </a:r>
                      <a:r>
                        <a:rPr kumimoji="0" lang="ar-LB" altLang="en-US" sz="1300" b="0" i="0" u="none" strike="noStrike" cap="none" normalizeH="0" baseline="0" dirty="0" smtClean="0">
                          <a:ln>
                            <a:noFill/>
                          </a:ln>
                          <a:solidFill>
                            <a:srgbClr val="000000"/>
                          </a:solidFill>
                          <a:effectLst/>
                          <a:latin typeface="Arial" panose="020B0604020202020204" pitchFamily="34" charset="0"/>
                        </a:rPr>
                        <a:t>النشاط الثاني الذي يتعبن القيام به لتحقيق الهدف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(الموارد المطلوبة</a:t>
                      </a:r>
                      <a:r>
                        <a:rPr kumimoji="0" lang="ar-LB" altLang="en-US" sz="1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ar-LB" altLang="en-US" sz="1300" b="0" i="0" u="none" strike="noStrike" cap="none" normalizeH="0" baseline="0" dirty="0" smtClean="0">
                          <a:ln>
                            <a:noFill/>
                          </a:ln>
                          <a:solidFill>
                            <a:srgbClr val="000000"/>
                          </a:solidFill>
                          <a:effectLst/>
                          <a:latin typeface="Arial" panose="020B0604020202020204" pitchFamily="34" charset="0"/>
                        </a:rPr>
                        <a:t>لإنجاز هذه المهمة)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متى يتعين إنجاز هذه المهمة)</a:t>
                      </a:r>
                      <a:endParaRPr kumimoji="0" lang="en-US" altLang="en-US" sz="13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من سيقوم بإنجاز هذه المه</a:t>
                      </a:r>
                      <a:r>
                        <a:rPr kumimoji="0" lang="ar-LB" altLang="en-US" sz="1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م</a:t>
                      </a:r>
                      <a:r>
                        <a:rPr kumimoji="0" lang="ar-LB" altLang="en-US" sz="1300" b="0" i="0" u="none" strike="noStrike" cap="none" normalizeH="0" baseline="0" dirty="0" smtClean="0">
                          <a:ln>
                            <a:noFill/>
                          </a:ln>
                          <a:solidFill>
                            <a:srgbClr val="000000"/>
                          </a:solidFill>
                          <a:effectLst/>
                          <a:latin typeface="Arial" panose="020B0604020202020204" pitchFamily="34" charset="0"/>
                        </a:rPr>
                        <a:t>ة</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09663">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ct val="0"/>
                        </a:spcAft>
                        <a:buClrTx/>
                        <a:buSzTx/>
                        <a:buFontTx/>
                        <a:buNone/>
                        <a:tabLst/>
                      </a:pPr>
                      <a:endParaRPr kumimoji="0" lang="en-US" altLang="en-US" sz="13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ts val="135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panose="020B0604020202020204" pitchFamily="34" charset="0"/>
                        </a:rPr>
                        <a:t>2. </a:t>
                      </a:r>
                    </a:p>
                    <a:p>
                      <a:pPr marL="0" marR="0" lvl="0" indent="0" algn="ctr" defTabSz="914400" rtl="0" eaLnBrk="1" fontAlgn="base" latinLnBrk="0" hangingPunct="1">
                        <a:lnSpc>
                          <a:spcPts val="1350"/>
                        </a:lnSpc>
                        <a:spcBef>
                          <a:spcPct val="0"/>
                        </a:spcBef>
                        <a:spcAft>
                          <a:spcPct val="0"/>
                        </a:spcAft>
                        <a:buClrTx/>
                        <a:buSzTx/>
                        <a:buFontTx/>
                        <a:buNone/>
                        <a:tabLst/>
                      </a:pPr>
                      <a:r>
                        <a:rPr kumimoji="0" lang="ar-LB" altLang="en-US" sz="1300" b="1" i="0" u="none" strike="noStrike" cap="none" normalizeH="0" baseline="0" dirty="0" smtClean="0">
                          <a:ln>
                            <a:noFill/>
                          </a:ln>
                          <a:solidFill>
                            <a:schemeClr val="tx1"/>
                          </a:solidFill>
                          <a:effectLst/>
                          <a:latin typeface="Arial" panose="020B0604020202020204" pitchFamily="34" charset="0"/>
                        </a:rPr>
                        <a:t>(الهدف 2)</a:t>
                      </a:r>
                      <a:endParaRPr kumimoji="0" lang="en-US" altLang="en-US" sz="13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2.1 الاستراتيجية الأولى لتحقيق الهدف</a:t>
                      </a:r>
                      <a:r>
                        <a:rPr kumimoji="0" lang="ar-SA" altLang="en-US" sz="1300" b="0" i="0" u="none" strike="noStrike" cap="none" normalizeH="0" baseline="0" dirty="0" smtClean="0">
                          <a:ln>
                            <a:noFill/>
                          </a:ln>
                          <a:solidFill>
                            <a:srgbClr val="000000"/>
                          </a:solidFill>
                          <a:effectLst/>
                          <a:latin typeface="Arial" panose="020B0604020202020204" pitchFamily="34" charset="0"/>
                        </a:rPr>
                        <a:t> الثاني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2.1.1</a:t>
                      </a:r>
                      <a:r>
                        <a:rPr kumimoji="0" lang="ar-LB" altLang="en-US" sz="1300" b="0" i="0" u="none" strike="noStrike" cap="none" normalizeH="0" baseline="0" dirty="0" smtClean="0">
                          <a:ln>
                            <a:noFill/>
                          </a:ln>
                          <a:solidFill>
                            <a:srgbClr val="000000"/>
                          </a:solidFill>
                          <a:effectLst/>
                          <a:latin typeface="Arial" panose="020B0604020202020204" pitchFamily="34" charset="0"/>
                        </a:rPr>
                        <a:t>) الهدف الثاني الذي يتعين تحقيقه خلال تطبيق الاستراتيجية رقم 1.1)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 (2.1.1.1</a:t>
                      </a:r>
                      <a:r>
                        <a:rPr kumimoji="0" lang="ar-LB" altLang="en-US" sz="1300" b="0" i="0" u="none" strike="noStrike" cap="none" normalizeH="0" baseline="0" dirty="0" smtClean="0">
                          <a:ln>
                            <a:noFill/>
                          </a:ln>
                          <a:solidFill>
                            <a:srgbClr val="000000"/>
                          </a:solidFill>
                          <a:effectLst/>
                          <a:latin typeface="Arial" panose="020B0604020202020204" pitchFamily="34" charset="0"/>
                        </a:rPr>
                        <a:t>النشاط الأول الذي يتعبن القيام به لتحقيق الهدف</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p>
                      <a:pPr marL="0" marR="0" lvl="0" indent="0" algn="r" defTabSz="914400" rtl="1" eaLnBrk="1" fontAlgn="base" latinLnBrk="0" hangingPunct="1">
                        <a:lnSpc>
                          <a:spcPts val="1350"/>
                        </a:lnSpc>
                        <a:spcBef>
                          <a:spcPct val="0"/>
                        </a:spcBef>
                        <a:spcAft>
                          <a:spcPct val="0"/>
                        </a:spcAft>
                        <a:buClrTx/>
                        <a:buSzTx/>
                        <a:buFontTx/>
                        <a:buNone/>
                        <a:tabLst/>
                        <a:defRPr/>
                      </a:pPr>
                      <a:r>
                        <a:rPr kumimoji="0" lang="en-US" altLang="en-US" sz="1300" b="0" i="0" u="none" strike="noStrike" cap="none" normalizeH="0" baseline="0" dirty="0" smtClean="0">
                          <a:ln>
                            <a:noFill/>
                          </a:ln>
                          <a:solidFill>
                            <a:srgbClr val="000000"/>
                          </a:solidFill>
                          <a:effectLst/>
                          <a:latin typeface="Arial" panose="020B0604020202020204" pitchFamily="34" charset="0"/>
                        </a:rPr>
                        <a:t> (2.1.1.2</a:t>
                      </a:r>
                      <a:r>
                        <a:rPr kumimoji="0" lang="ar-LB" altLang="en-US" sz="1300" b="0" i="0" u="none" strike="noStrike" cap="none" normalizeH="0" baseline="0" dirty="0" smtClean="0">
                          <a:ln>
                            <a:noFill/>
                          </a:ln>
                          <a:solidFill>
                            <a:srgbClr val="000000"/>
                          </a:solidFill>
                          <a:effectLst/>
                          <a:latin typeface="Arial" panose="020B0604020202020204" pitchFamily="34" charset="0"/>
                        </a:rPr>
                        <a:t>النشاط الثاني الذي يتعبن القيام به لتحقيق الهدف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(الموارد المطلوبة</a:t>
                      </a:r>
                      <a:r>
                        <a:rPr kumimoji="0" lang="ar-LB" altLang="en-US" sz="1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ar-LB" altLang="en-US" sz="1300" b="0" i="0" u="none" strike="noStrike" cap="none" normalizeH="0" baseline="0" dirty="0" smtClean="0">
                          <a:ln>
                            <a:noFill/>
                          </a:ln>
                          <a:solidFill>
                            <a:srgbClr val="000000"/>
                          </a:solidFill>
                          <a:effectLst/>
                          <a:latin typeface="Arial" panose="020B0604020202020204" pitchFamily="34" charset="0"/>
                        </a:rPr>
                        <a:t>لإنجاز هذه المهمة) </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متى يتعين إنجاز هذه المهمة)</a:t>
                      </a:r>
                      <a:endParaRPr kumimoji="0" lang="en-US" altLang="en-US" sz="13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r" defTabSz="914400" rtl="1" eaLnBrk="1" fontAlgn="base" latinLnBrk="0" hangingPunct="1">
                        <a:lnSpc>
                          <a:spcPts val="1350"/>
                        </a:lnSpc>
                        <a:spcBef>
                          <a:spcPct val="0"/>
                        </a:spcBef>
                        <a:spcAft>
                          <a:spcPct val="0"/>
                        </a:spcAft>
                        <a:buClrTx/>
                        <a:buSzTx/>
                        <a:buFontTx/>
                        <a:buNone/>
                        <a:tabLst/>
                      </a:pPr>
                      <a:r>
                        <a:rPr kumimoji="0" lang="ar-LB" altLang="en-US" sz="1300" b="0" i="0" u="none" strike="noStrike" cap="none" normalizeH="0" baseline="0" dirty="0" smtClean="0">
                          <a:ln>
                            <a:noFill/>
                          </a:ln>
                          <a:solidFill>
                            <a:srgbClr val="000000"/>
                          </a:solidFill>
                          <a:effectLst/>
                          <a:latin typeface="Arial" panose="020B0604020202020204" pitchFamily="34" charset="0"/>
                        </a:rPr>
                        <a:t>من سيقوم بإنجاز هذه المه</a:t>
                      </a:r>
                      <a:r>
                        <a:rPr kumimoji="0" lang="ar-LB" altLang="en-US" sz="1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م</a:t>
                      </a:r>
                      <a:r>
                        <a:rPr kumimoji="0" lang="ar-LB" altLang="en-US" sz="1300" b="0" i="0" u="none" strike="noStrike" cap="none" normalizeH="0" baseline="0" dirty="0" smtClean="0">
                          <a:ln>
                            <a:noFill/>
                          </a:ln>
                          <a:solidFill>
                            <a:srgbClr val="000000"/>
                          </a:solidFill>
                          <a:effectLst/>
                          <a:latin typeface="Arial" panose="020B0604020202020204" pitchFamily="34" charset="0"/>
                        </a:rPr>
                        <a:t>ة</a:t>
                      </a:r>
                      <a:endParaRPr kumimoji="0" lang="en-US" altLang="en-US" sz="1300" b="0" i="0" u="none" strike="noStrike" cap="none" normalizeH="0" baseline="0" dirty="0" smtClean="0">
                        <a:ln>
                          <a:noFill/>
                        </a:ln>
                        <a:solidFill>
                          <a:srgbClr val="000000"/>
                        </a:solidFill>
                        <a:effectLst/>
                        <a:latin typeface="Arial" panose="020B0604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cxnSp>
        <p:nvCxnSpPr>
          <p:cNvPr id="54317" name="Straight Connector 3"/>
          <p:cNvCxnSpPr>
            <a:cxnSpLocks noChangeShapeType="1"/>
          </p:cNvCxnSpPr>
          <p:nvPr/>
        </p:nvCxnSpPr>
        <p:spPr bwMode="auto">
          <a:xfrm>
            <a:off x="2209800" y="2819400"/>
            <a:ext cx="8077200"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54318" name="Straight Connector 6"/>
          <p:cNvCxnSpPr>
            <a:cxnSpLocks noChangeShapeType="1"/>
          </p:cNvCxnSpPr>
          <p:nvPr/>
        </p:nvCxnSpPr>
        <p:spPr bwMode="auto">
          <a:xfrm>
            <a:off x="2209800" y="3962400"/>
            <a:ext cx="8077200" cy="0"/>
          </a:xfrm>
          <a:prstGeom prst="line">
            <a:avLst/>
          </a:prstGeom>
          <a:noFill/>
          <a:ln w="19050" algn="ctr">
            <a:solidFill>
              <a:srgbClr val="C00000"/>
            </a:solidFill>
            <a:prstDash val="dash"/>
            <a:round/>
            <a:headEnd/>
            <a:tailEnd/>
          </a:ln>
          <a:extLst>
            <a:ext uri="{909E8E84-426E-40DD-AFC4-6F175D3DCCD1}">
              <a14:hiddenFill xmlns:a14="http://schemas.microsoft.com/office/drawing/2010/main">
                <a:noFill/>
              </a14:hiddenFill>
            </a:ext>
          </a:extLst>
        </p:spPr>
      </p:cxnSp>
      <p:cxnSp>
        <p:nvCxnSpPr>
          <p:cNvPr id="54319" name="Straight Connector 7"/>
          <p:cNvCxnSpPr>
            <a:cxnSpLocks noChangeShapeType="1"/>
          </p:cNvCxnSpPr>
          <p:nvPr/>
        </p:nvCxnSpPr>
        <p:spPr bwMode="auto">
          <a:xfrm>
            <a:off x="2209800" y="5181600"/>
            <a:ext cx="8077200"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8092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r" rtl="1"/>
            <a:r>
              <a:rPr lang="ar-LB" altLang="en-US" smtClean="0"/>
              <a:t>سوف نسلط الضوء الآن على المسموحات والممنوعات الرئيسية المتعلقة بتخطيط العمل</a:t>
            </a:r>
            <a:endParaRPr lang="en-US" altLang="en-US" smtClean="0"/>
          </a:p>
        </p:txBody>
      </p:sp>
      <p:sp>
        <p:nvSpPr>
          <p:cNvPr id="5" name="Rectangle 4"/>
          <p:cNvSpPr/>
          <p:nvPr/>
        </p:nvSpPr>
        <p:spPr bwMode="auto">
          <a:xfrm>
            <a:off x="2209800" y="2438400"/>
            <a:ext cx="7772400" cy="533400"/>
          </a:xfrm>
          <a:prstGeom prst="rect">
            <a:avLst/>
          </a:prstGeom>
          <a:noFill/>
          <a:ln w="9525" algn="ctr">
            <a:solidFill>
              <a:schemeClr val="bg2"/>
            </a:solidFill>
            <a:round/>
            <a:headEnd/>
            <a:tailEnd/>
          </a:ln>
          <a:extLst/>
        </p:spPr>
        <p:txBody>
          <a:bodyPr/>
          <a:lstStyle/>
          <a:p>
            <a:pPr algn="r" rtl="1">
              <a:defRPr/>
            </a:pPr>
            <a:r>
              <a:rPr lang="ar-LB" sz="2400" dirty="0">
                <a:solidFill>
                  <a:schemeClr val="bg2">
                    <a:lumMod val="60000"/>
                    <a:lumOff val="40000"/>
                  </a:schemeClr>
                </a:solidFill>
                <a:latin typeface="+mj-lt"/>
              </a:rPr>
              <a:t>1. التعريف</a:t>
            </a:r>
            <a:endParaRPr lang="en-US" sz="2400" dirty="0">
              <a:solidFill>
                <a:schemeClr val="bg2">
                  <a:lumMod val="60000"/>
                  <a:lumOff val="40000"/>
                </a:schemeClr>
              </a:solidFill>
              <a:latin typeface="+mj-lt"/>
            </a:endParaRPr>
          </a:p>
        </p:txBody>
      </p:sp>
      <p:sp>
        <p:nvSpPr>
          <p:cNvPr id="7" name="Rectangle 6"/>
          <p:cNvSpPr/>
          <p:nvPr/>
        </p:nvSpPr>
        <p:spPr bwMode="auto">
          <a:xfrm>
            <a:off x="2209800" y="3487738"/>
            <a:ext cx="7772400" cy="533400"/>
          </a:xfrm>
          <a:prstGeom prst="rect">
            <a:avLst/>
          </a:prstGeom>
          <a:noFill/>
          <a:ln w="9525" algn="ctr">
            <a:solidFill>
              <a:schemeClr val="bg2"/>
            </a:solidFill>
            <a:round/>
            <a:headEnd/>
            <a:tailEnd/>
          </a:ln>
          <a:extLst/>
        </p:spPr>
        <p:txBody>
          <a:bodyPr/>
          <a:lstStyle/>
          <a:p>
            <a:pPr algn="r" rtl="1">
              <a:defRPr/>
            </a:pPr>
            <a:r>
              <a:rPr lang="ar-LB" sz="2400" dirty="0">
                <a:solidFill>
                  <a:schemeClr val="bg2">
                    <a:lumMod val="60000"/>
                    <a:lumOff val="40000"/>
                  </a:schemeClr>
                </a:solidFill>
                <a:latin typeface="+mj-lt"/>
              </a:rPr>
              <a:t>2. البنية</a:t>
            </a:r>
            <a:endParaRPr lang="en-US" sz="2400" dirty="0">
              <a:solidFill>
                <a:schemeClr val="bg2">
                  <a:lumMod val="60000"/>
                  <a:lumOff val="40000"/>
                </a:schemeClr>
              </a:solidFill>
              <a:latin typeface="+mj-lt"/>
            </a:endParaRPr>
          </a:p>
        </p:txBody>
      </p:sp>
      <p:sp>
        <p:nvSpPr>
          <p:cNvPr id="33798" name="Rectangle 7"/>
          <p:cNvSpPr>
            <a:spLocks noChangeArrowheads="1"/>
          </p:cNvSpPr>
          <p:nvPr/>
        </p:nvSpPr>
        <p:spPr bwMode="auto">
          <a:xfrm>
            <a:off x="2209800" y="4538663"/>
            <a:ext cx="7772400" cy="533400"/>
          </a:xfrm>
          <a:prstGeom prst="rect">
            <a:avLst/>
          </a:prstGeom>
          <a:solidFill>
            <a:srgbClr val="C00000"/>
          </a:solidFill>
          <a:ln w="9525" cap="flat" cmpd="sng" algn="ctr">
            <a:solidFill>
              <a:srgbClr val="C00000"/>
            </a:solidFill>
            <a:prstDash val="solid"/>
            <a:round/>
            <a:headEnd type="none" w="med" len="med"/>
            <a:tailEnd type="none" w="med" len="med"/>
          </a:ln>
          <a:effectLst/>
          <a:extLst/>
        </p:spPr>
        <p:txBody>
          <a:bodyPr/>
          <a:lstStyle/>
          <a:p>
            <a:pPr algn="r" rtl="1">
              <a:defRPr/>
            </a:pPr>
            <a:r>
              <a:rPr lang="ar-LB" altLang="en-US" sz="2400" dirty="0">
                <a:solidFill>
                  <a:schemeClr val="bg1"/>
                </a:solidFill>
                <a:latin typeface="+mj-lt"/>
              </a:rPr>
              <a:t>3. المسموحات والممنوعات </a:t>
            </a:r>
            <a:endParaRPr lang="en-US" altLang="en-US" sz="2400" dirty="0">
              <a:solidFill>
                <a:schemeClr val="bg1"/>
              </a:solidFill>
              <a:latin typeface="+mj-lt"/>
            </a:endParaRPr>
          </a:p>
        </p:txBody>
      </p:sp>
    </p:spTree>
    <p:extLst>
      <p:ext uri="{BB962C8B-B14F-4D97-AF65-F5344CB8AC3E}">
        <p14:creationId xmlns:p14="http://schemas.microsoft.com/office/powerpoint/2010/main" val="3727871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txBox="1">
            <a:spLocks/>
          </p:cNvSpPr>
          <p:nvPr/>
        </p:nvSpPr>
        <p:spPr bwMode="auto">
          <a:xfrm>
            <a:off x="2362201" y="2362200"/>
            <a:ext cx="67103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2400"/>
              </a:spcBef>
              <a:buNone/>
            </a:pPr>
            <a:r>
              <a:rPr lang="ar-SA" altLang="en-US" sz="2000">
                <a:latin typeface="Times" panose="02020603050405020304" pitchFamily="18" charset="0"/>
                <a:cs typeface="Arial" panose="020B0604020202020204" pitchFamily="34" charset="0"/>
              </a:rPr>
              <a:t>تحديد </a:t>
            </a:r>
            <a:r>
              <a:rPr lang="ar-LB" altLang="en-US" sz="2000">
                <a:latin typeface="Times" panose="02020603050405020304" pitchFamily="18" charset="0"/>
                <a:cs typeface="Arial" panose="020B0604020202020204" pitchFamily="34" charset="0"/>
              </a:rPr>
              <a:t>الجهة التي </a:t>
            </a:r>
            <a:r>
              <a:rPr lang="ar-SA" altLang="en-US" sz="2000">
                <a:latin typeface="Times" panose="02020603050405020304" pitchFamily="18" charset="0"/>
                <a:cs typeface="Arial" panose="020B0604020202020204" pitchFamily="34" charset="0"/>
              </a:rPr>
              <a:t>ستقوم بالنشاطات والجدول الزمني لذلك </a:t>
            </a:r>
            <a:endParaRPr lang="ar-LB" altLang="en-US" sz="2000">
              <a:latin typeface="Times" panose="02020603050405020304" pitchFamily="18" charset="0"/>
              <a:cs typeface="Arial" panose="020B0604020202020204" pitchFamily="34" charset="0"/>
            </a:endParaRPr>
          </a:p>
          <a:p>
            <a:pPr algn="r" rtl="1">
              <a:lnSpc>
                <a:spcPct val="150000"/>
              </a:lnSpc>
              <a:spcBef>
                <a:spcPts val="2400"/>
              </a:spcBef>
              <a:buNone/>
            </a:pPr>
            <a:r>
              <a:rPr lang="ar-LB" altLang="en-US" sz="2000">
                <a:latin typeface="Times" panose="02020603050405020304" pitchFamily="18" charset="0"/>
                <a:cs typeface="Arial" panose="020B0604020202020204" pitchFamily="34" charset="0"/>
              </a:rPr>
              <a:t>التأكد من استخدام الأهداف</a:t>
            </a:r>
            <a:r>
              <a:rPr lang="ar-SA" altLang="en-US" sz="2000">
                <a:latin typeface="Times" panose="02020603050405020304" pitchFamily="18" charset="0"/>
                <a:cs typeface="Arial" panose="020B0604020202020204" pitchFamily="34" charset="0"/>
              </a:rPr>
              <a:t> الذكية</a:t>
            </a:r>
            <a:r>
              <a:rPr lang="ar-LB" altLang="en-US" sz="2000">
                <a:latin typeface="Times" panose="02020603050405020304" pitchFamily="18" charset="0"/>
                <a:cs typeface="Arial" panose="020B0604020202020204" pitchFamily="34" charset="0"/>
              </a:rPr>
              <a:t> في خط</a:t>
            </a:r>
            <a:r>
              <a:rPr lang="ar-SA" altLang="en-US" sz="2000">
                <a:latin typeface="Times" panose="02020603050405020304" pitchFamily="18" charset="0"/>
                <a:cs typeface="Arial" panose="020B0604020202020204" pitchFamily="34" charset="0"/>
              </a:rPr>
              <a:t>ة</a:t>
            </a:r>
            <a:r>
              <a:rPr lang="ar-LB" altLang="en-US" sz="2000">
                <a:latin typeface="Times" panose="02020603050405020304" pitchFamily="18" charset="0"/>
                <a:cs typeface="Arial" panose="020B0604020202020204" pitchFamily="34" charset="0"/>
              </a:rPr>
              <a:t> العمل </a:t>
            </a:r>
          </a:p>
          <a:p>
            <a:pPr algn="r" rtl="1">
              <a:lnSpc>
                <a:spcPct val="150000"/>
              </a:lnSpc>
              <a:spcBef>
                <a:spcPts val="2400"/>
              </a:spcBef>
              <a:buNone/>
            </a:pPr>
            <a:r>
              <a:rPr lang="ar-LB" altLang="en-US" sz="2000">
                <a:latin typeface="Times" panose="02020603050405020304" pitchFamily="18" charset="0"/>
                <a:cs typeface="Arial" panose="020B0604020202020204" pitchFamily="34" charset="0"/>
              </a:rPr>
              <a:t>ال</a:t>
            </a:r>
            <a:r>
              <a:rPr lang="en-US" altLang="en-US" sz="2000">
                <a:latin typeface="Times" panose="02020603050405020304" pitchFamily="18" charset="0"/>
                <a:cs typeface="Arial" panose="020B0604020202020204" pitchFamily="34" charset="0"/>
              </a:rPr>
              <a:t>تأكد من أن كل فرد يساهم في ويوافق </a:t>
            </a:r>
            <a:r>
              <a:rPr lang="ar-LB" altLang="en-US" sz="2000">
                <a:latin typeface="Times" panose="02020603050405020304" pitchFamily="18" charset="0"/>
                <a:cs typeface="Arial" panose="020B0604020202020204" pitchFamily="34" charset="0"/>
              </a:rPr>
              <a:t>على</a:t>
            </a:r>
            <a:r>
              <a:rPr lang="en-US" altLang="en-US" sz="2000">
                <a:latin typeface="Times" panose="02020603050405020304" pitchFamily="18" charset="0"/>
                <a:cs typeface="Arial" panose="020B0604020202020204" pitchFamily="34" charset="0"/>
              </a:rPr>
              <a:t> </a:t>
            </a:r>
            <a:r>
              <a:rPr lang="ar-LB" altLang="en-US" sz="2000">
                <a:latin typeface="Times" panose="02020603050405020304" pitchFamily="18" charset="0"/>
                <a:cs typeface="Arial" panose="020B0604020202020204" pitchFamily="34" charset="0"/>
              </a:rPr>
              <a:t>خططه </a:t>
            </a:r>
            <a:r>
              <a:rPr lang="en-US" altLang="en-US" sz="2000">
                <a:latin typeface="Times" panose="02020603050405020304" pitchFamily="18" charset="0"/>
              </a:rPr>
              <a:t> </a:t>
            </a:r>
            <a:endParaRPr lang="ar-LB" altLang="en-US" sz="2000">
              <a:latin typeface="Times" panose="02020603050405020304" pitchFamily="18" charset="0"/>
              <a:cs typeface="Arial" panose="020B0604020202020204" pitchFamily="34" charset="0"/>
            </a:endParaRPr>
          </a:p>
          <a:p>
            <a:pPr algn="r" rtl="1">
              <a:lnSpc>
                <a:spcPct val="150000"/>
              </a:lnSpc>
              <a:spcBef>
                <a:spcPts val="2400"/>
              </a:spcBef>
              <a:buNone/>
            </a:pPr>
            <a:r>
              <a:rPr lang="en-US" altLang="en-US" sz="2000">
                <a:latin typeface="Times" panose="02020603050405020304" pitchFamily="18" charset="0"/>
                <a:cs typeface="Arial" panose="020B0604020202020204" pitchFamily="34" charset="0"/>
              </a:rPr>
              <a:t>إعادة النظر في خطط العمل الخاصة</a:t>
            </a:r>
            <a:r>
              <a:rPr lang="ar-LB" altLang="en-US" sz="2000">
                <a:latin typeface="Times" panose="02020603050405020304" pitchFamily="18" charset="0"/>
                <a:cs typeface="Arial" panose="020B0604020202020204" pitchFamily="34" charset="0"/>
              </a:rPr>
              <a:t> بك</a:t>
            </a:r>
            <a:r>
              <a:rPr lang="en-US" altLang="en-US" sz="2000">
                <a:latin typeface="Times" panose="02020603050405020304" pitchFamily="18" charset="0"/>
                <a:cs typeface="Arial" panose="020B0604020202020204" pitchFamily="34" charset="0"/>
              </a:rPr>
              <a:t> بشكل منتظم </a:t>
            </a:r>
            <a:r>
              <a:rPr lang="ar-LB" altLang="en-US" sz="2000">
                <a:latin typeface="Times" panose="02020603050405020304" pitchFamily="18" charset="0"/>
                <a:cs typeface="Arial" panose="020B0604020202020204" pitchFamily="34" charset="0"/>
              </a:rPr>
              <a:t>ومتابعة</a:t>
            </a:r>
            <a:r>
              <a:rPr lang="ar-SA" altLang="en-US" sz="2000">
                <a:latin typeface="Times" panose="02020603050405020304" pitchFamily="18" charset="0"/>
                <a:cs typeface="Arial" panose="020B0604020202020204" pitchFamily="34" charset="0"/>
              </a:rPr>
              <a:t> و</a:t>
            </a:r>
            <a:r>
              <a:rPr lang="en-US" altLang="en-US" sz="2000">
                <a:latin typeface="Times" panose="02020603050405020304" pitchFamily="18" charset="0"/>
                <a:cs typeface="Arial" panose="020B0604020202020204" pitchFamily="34" charset="0"/>
              </a:rPr>
              <a:t> </a:t>
            </a:r>
            <a:r>
              <a:rPr lang="ar-LB" altLang="en-US" sz="2000">
                <a:latin typeface="Times" panose="02020603050405020304" pitchFamily="18" charset="0"/>
                <a:cs typeface="Arial" panose="020B0604020202020204" pitchFamily="34" charset="0"/>
              </a:rPr>
              <a:t>مراقبة</a:t>
            </a:r>
            <a:r>
              <a:rPr lang="en-US" altLang="en-US" sz="2000">
                <a:latin typeface="Times" panose="02020603050405020304" pitchFamily="18" charset="0"/>
                <a:cs typeface="Arial" panose="020B0604020202020204" pitchFamily="34" charset="0"/>
              </a:rPr>
              <a:t> </a:t>
            </a:r>
            <a:r>
              <a:rPr lang="ar-LB" altLang="en-US" sz="2000">
                <a:latin typeface="Times" panose="02020603050405020304" pitchFamily="18" charset="0"/>
                <a:cs typeface="Arial" panose="020B0604020202020204" pitchFamily="34" charset="0"/>
              </a:rPr>
              <a:t>ومراجعة</a:t>
            </a:r>
            <a:r>
              <a:rPr lang="en-US" altLang="en-US" sz="2000">
                <a:latin typeface="Times" panose="02020603050405020304" pitchFamily="18" charset="0"/>
                <a:cs typeface="Arial" panose="020B0604020202020204" pitchFamily="34" charset="0"/>
              </a:rPr>
              <a:t> وتقييم </a:t>
            </a:r>
            <a:r>
              <a:rPr lang="ar-LB" altLang="en-US" sz="2000">
                <a:latin typeface="Times" panose="02020603050405020304" pitchFamily="18" charset="0"/>
                <a:cs typeface="Arial" panose="020B0604020202020204" pitchFamily="34" charset="0"/>
              </a:rPr>
              <a:t>ال</a:t>
            </a:r>
            <a:r>
              <a:rPr lang="en-US" altLang="en-US" sz="2000">
                <a:latin typeface="Times" panose="02020603050405020304" pitchFamily="18" charset="0"/>
                <a:cs typeface="Arial" panose="020B0604020202020204" pitchFamily="34" charset="0"/>
              </a:rPr>
              <a:t>متطلبات</a:t>
            </a:r>
            <a:endParaRPr lang="en-US" altLang="en-US" sz="2000"/>
          </a:p>
        </p:txBody>
      </p:sp>
      <p:sp>
        <p:nvSpPr>
          <p:cNvPr id="56323" name="Title 1"/>
          <p:cNvSpPr>
            <a:spLocks noGrp="1"/>
          </p:cNvSpPr>
          <p:nvPr>
            <p:ph type="title"/>
          </p:nvPr>
        </p:nvSpPr>
        <p:spPr/>
        <p:txBody>
          <a:bodyPr/>
          <a:lstStyle/>
          <a:p>
            <a:pPr algn="r" rtl="1"/>
            <a:r>
              <a:rPr lang="ar-LB" altLang="en-US" smtClean="0">
                <a:cs typeface="Arial" panose="020B0604020202020204" pitchFamily="34" charset="0"/>
              </a:rPr>
              <a:t>المسموحات </a:t>
            </a:r>
            <a:endParaRPr lang="en-US" altLang="en-US" smtClean="0">
              <a:cs typeface="Arial" panose="020B0604020202020204" pitchFamily="34" charset="0"/>
            </a:endParaRPr>
          </a:p>
        </p:txBody>
      </p:sp>
      <p:grpSp>
        <p:nvGrpSpPr>
          <p:cNvPr id="56324" name="Group 4"/>
          <p:cNvGrpSpPr>
            <a:grpSpLocks/>
          </p:cNvGrpSpPr>
          <p:nvPr/>
        </p:nvGrpSpPr>
        <p:grpSpPr bwMode="auto">
          <a:xfrm>
            <a:off x="9410700" y="2438401"/>
            <a:ext cx="342900" cy="379413"/>
            <a:chOff x="4361619" y="2152126"/>
            <a:chExt cx="693884" cy="766866"/>
          </a:xfrm>
        </p:grpSpPr>
        <p:sp>
          <p:nvSpPr>
            <p:cNvPr id="56334" name="Rectangle 165"/>
            <p:cNvSpPr>
              <a:spLocks noChangeArrowheads="1"/>
            </p:cNvSpPr>
            <p:nvPr>
              <p:custDataLst>
                <p:tags r:id="rId7"/>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6335" name="Freeform 166"/>
            <p:cNvSpPr>
              <a:spLocks/>
            </p:cNvSpPr>
            <p:nvPr>
              <p:custDataLst>
                <p:tags r:id="rId8"/>
              </p:custDataLst>
            </p:nvPr>
          </p:nvSpPr>
          <p:spPr bwMode="auto">
            <a:xfrm>
              <a:off x="4448356" y="2222716"/>
              <a:ext cx="591086" cy="632103"/>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grpSp>
        <p:nvGrpSpPr>
          <p:cNvPr id="56325" name="Group 4"/>
          <p:cNvGrpSpPr>
            <a:grpSpLocks/>
          </p:cNvGrpSpPr>
          <p:nvPr/>
        </p:nvGrpSpPr>
        <p:grpSpPr bwMode="auto">
          <a:xfrm>
            <a:off x="9410700" y="3232151"/>
            <a:ext cx="342900" cy="377825"/>
            <a:chOff x="4361619" y="2152126"/>
            <a:chExt cx="693884" cy="766866"/>
          </a:xfrm>
        </p:grpSpPr>
        <p:sp>
          <p:nvSpPr>
            <p:cNvPr id="56332" name="Rectangle 165"/>
            <p:cNvSpPr>
              <a:spLocks noChangeArrowheads="1"/>
            </p:cNvSpPr>
            <p:nvPr>
              <p:custDataLst>
                <p:tags r:id="rId5"/>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6333" name="Freeform 166"/>
            <p:cNvSpPr>
              <a:spLocks/>
            </p:cNvSpPr>
            <p:nvPr>
              <p:custDataLst>
                <p:tags r:id="rId6"/>
              </p:custDataLst>
            </p:nvPr>
          </p:nvSpPr>
          <p:spPr bwMode="auto">
            <a:xfrm>
              <a:off x="4448356" y="2223013"/>
              <a:ext cx="591086" cy="631537"/>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grpSp>
        <p:nvGrpSpPr>
          <p:cNvPr id="56326" name="Group 4"/>
          <p:cNvGrpSpPr>
            <a:grpSpLocks/>
          </p:cNvGrpSpPr>
          <p:nvPr/>
        </p:nvGrpSpPr>
        <p:grpSpPr bwMode="auto">
          <a:xfrm>
            <a:off x="9410700" y="4008438"/>
            <a:ext cx="342900" cy="379412"/>
            <a:chOff x="4361619" y="2152126"/>
            <a:chExt cx="693884" cy="766866"/>
          </a:xfrm>
        </p:grpSpPr>
        <p:sp>
          <p:nvSpPr>
            <p:cNvPr id="56330" name="Rectangle 165"/>
            <p:cNvSpPr>
              <a:spLocks noChangeArrowheads="1"/>
            </p:cNvSpPr>
            <p:nvPr>
              <p:custDataLst>
                <p:tags r:id="rId3"/>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6331" name="Freeform 166"/>
            <p:cNvSpPr>
              <a:spLocks/>
            </p:cNvSpPr>
            <p:nvPr>
              <p:custDataLst>
                <p:tags r:id="rId4"/>
              </p:custDataLst>
            </p:nvPr>
          </p:nvSpPr>
          <p:spPr bwMode="auto">
            <a:xfrm>
              <a:off x="4448356" y="2222716"/>
              <a:ext cx="591086" cy="632103"/>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grpSp>
        <p:nvGrpSpPr>
          <p:cNvPr id="56327" name="Group 4"/>
          <p:cNvGrpSpPr>
            <a:grpSpLocks/>
          </p:cNvGrpSpPr>
          <p:nvPr/>
        </p:nvGrpSpPr>
        <p:grpSpPr bwMode="auto">
          <a:xfrm>
            <a:off x="9410700" y="4805363"/>
            <a:ext cx="342900" cy="379412"/>
            <a:chOff x="4361619" y="2152126"/>
            <a:chExt cx="693884" cy="766866"/>
          </a:xfrm>
        </p:grpSpPr>
        <p:sp>
          <p:nvSpPr>
            <p:cNvPr id="56328" name="Rectangle 165"/>
            <p:cNvSpPr>
              <a:spLocks noChangeArrowheads="1"/>
            </p:cNvSpPr>
            <p:nvPr>
              <p:custDataLst>
                <p:tags r:id="rId1"/>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6329" name="Freeform 166"/>
            <p:cNvSpPr>
              <a:spLocks/>
            </p:cNvSpPr>
            <p:nvPr>
              <p:custDataLst>
                <p:tags r:id="rId2"/>
              </p:custDataLst>
            </p:nvPr>
          </p:nvSpPr>
          <p:spPr bwMode="auto">
            <a:xfrm>
              <a:off x="4448356" y="2222716"/>
              <a:ext cx="591086" cy="632103"/>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tr-TR"/>
            </a:p>
          </p:txBody>
        </p:sp>
      </p:grpSp>
    </p:spTree>
    <p:extLst>
      <p:ext uri="{BB962C8B-B14F-4D97-AF65-F5344CB8AC3E}">
        <p14:creationId xmlns:p14="http://schemas.microsoft.com/office/powerpoint/2010/main" val="371329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09800" y="1447800"/>
            <a:ext cx="7772400" cy="762000"/>
          </a:xfrm>
        </p:spPr>
        <p:txBody>
          <a:bodyPr>
            <a:normAutofit fontScale="90000"/>
          </a:bodyPr>
          <a:lstStyle/>
          <a:p>
            <a:pPr algn="r" rtl="1"/>
            <a:r>
              <a:rPr lang="ar-LB" altLang="en-US" smtClean="0">
                <a:cs typeface="Arial" panose="020B0604020202020204" pitchFamily="34" charset="0"/>
              </a:rPr>
              <a:t>ال</a:t>
            </a:r>
            <a:r>
              <a:rPr lang="en-US" altLang="en-US" smtClean="0">
                <a:cs typeface="Arial" panose="020B0604020202020204" pitchFamily="34" charset="0"/>
              </a:rPr>
              <a:t>أهداف </a:t>
            </a:r>
            <a:r>
              <a:rPr lang="ar-SA" altLang="en-US" smtClean="0">
                <a:cs typeface="Arial" panose="020B0604020202020204" pitchFamily="34" charset="0"/>
              </a:rPr>
              <a:t>الذكية</a:t>
            </a:r>
            <a:r>
              <a:rPr lang="en-US" altLang="en-US" smtClean="0">
                <a:cs typeface="Arial" panose="020B0604020202020204" pitchFamily="34" charset="0"/>
              </a:rPr>
              <a:t> هي المفتاح لتخطيط العمل الناجح</a:t>
            </a:r>
          </a:p>
        </p:txBody>
      </p:sp>
      <p:sp>
        <p:nvSpPr>
          <p:cNvPr id="58371" name="Content Placeholder 2"/>
          <p:cNvSpPr txBox="1">
            <a:spLocks/>
          </p:cNvSpPr>
          <p:nvPr/>
        </p:nvSpPr>
        <p:spPr bwMode="auto">
          <a:xfrm>
            <a:off x="2971800" y="2438400"/>
            <a:ext cx="533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1800"/>
              </a:spcBef>
              <a:buNone/>
            </a:pPr>
            <a:r>
              <a:rPr lang="ar-SA" altLang="en-US" sz="2100">
                <a:solidFill>
                  <a:srgbClr val="000000"/>
                </a:solidFill>
              </a:rPr>
              <a:t>واضحة وغير غامضة</a:t>
            </a:r>
            <a:endParaRPr lang="en-US" altLang="en-US" sz="2100">
              <a:solidFill>
                <a:srgbClr val="000000"/>
              </a:solidFill>
            </a:endParaRPr>
          </a:p>
          <a:p>
            <a:pPr algn="r" rtl="1">
              <a:spcBef>
                <a:spcPts val="1800"/>
              </a:spcBef>
              <a:buNone/>
            </a:pPr>
            <a:r>
              <a:rPr lang="en-US" altLang="en-US" sz="2100" i="1">
                <a:latin typeface="Times" panose="02020603050405020304" pitchFamily="18" charset="0"/>
                <a:cs typeface="Arial" panose="020B0604020202020204" pitchFamily="34" charset="0"/>
              </a:rPr>
              <a:t>الكمية والوقت والتكلفة</a:t>
            </a:r>
            <a:r>
              <a:rPr lang="en-US" altLang="en-US" sz="2100" i="1">
                <a:latin typeface="Times" panose="02020603050405020304" pitchFamily="18" charset="0"/>
              </a:rPr>
              <a:t> </a:t>
            </a:r>
            <a:endParaRPr lang="ar-LB" altLang="en-US" sz="2100" i="1">
              <a:latin typeface="Times" panose="02020603050405020304" pitchFamily="18" charset="0"/>
              <a:cs typeface="Arial" panose="020B0604020202020204" pitchFamily="34" charset="0"/>
            </a:endParaRPr>
          </a:p>
          <a:p>
            <a:pPr algn="r" rtl="1">
              <a:spcBef>
                <a:spcPts val="1800"/>
              </a:spcBef>
              <a:buNone/>
            </a:pPr>
            <a:r>
              <a:rPr lang="ar-SA" altLang="en-US" sz="2100">
                <a:solidFill>
                  <a:srgbClr val="000000"/>
                </a:solidFill>
              </a:rPr>
              <a:t>واقعية ويمكن إنجازها</a:t>
            </a:r>
          </a:p>
          <a:p>
            <a:pPr algn="r" rtl="1">
              <a:spcBef>
                <a:spcPts val="1800"/>
              </a:spcBef>
              <a:buNone/>
            </a:pPr>
            <a:r>
              <a:rPr lang="ar-SA" altLang="en-US" sz="2100" i="1">
                <a:latin typeface="Times" panose="02020603050405020304" pitchFamily="18" charset="0"/>
                <a:cs typeface="Arial" panose="020B0604020202020204" pitchFamily="34" charset="0"/>
              </a:rPr>
              <a:t>مهمة وذات صلة للأشخاص والمنظمة</a:t>
            </a:r>
          </a:p>
          <a:p>
            <a:pPr algn="r" rtl="1">
              <a:spcBef>
                <a:spcPts val="1800"/>
              </a:spcBef>
              <a:buNone/>
            </a:pPr>
            <a:r>
              <a:rPr lang="ar-SA" altLang="en-US" sz="2100">
                <a:solidFill>
                  <a:srgbClr val="000000"/>
                </a:solidFill>
              </a:rPr>
              <a:t>ضمن إطار زمني مع الموعد المستهدف</a:t>
            </a:r>
            <a:endParaRPr lang="ar-LB" altLang="en-US" sz="2100" i="1">
              <a:latin typeface="Times" panose="02020603050405020304" pitchFamily="18" charset="0"/>
              <a:cs typeface="Arial" panose="020B0604020202020204" pitchFamily="34" charset="0"/>
            </a:endParaRPr>
          </a:p>
        </p:txBody>
      </p:sp>
      <p:sp>
        <p:nvSpPr>
          <p:cNvPr id="58372" name="Content Placeholder 2"/>
          <p:cNvSpPr txBox="1">
            <a:spLocks/>
          </p:cNvSpPr>
          <p:nvPr/>
        </p:nvSpPr>
        <p:spPr bwMode="auto">
          <a:xfrm>
            <a:off x="8305800" y="2438400"/>
            <a:ext cx="16383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1800"/>
              </a:spcBef>
              <a:buNone/>
            </a:pPr>
            <a:r>
              <a:rPr lang="ar-LB" altLang="en-US" sz="2100" b="1">
                <a:solidFill>
                  <a:srgbClr val="C00000"/>
                </a:solidFill>
                <a:cs typeface="Arial" panose="020B0604020202020204" pitchFamily="34" charset="0"/>
              </a:rPr>
              <a:t>محدد</a:t>
            </a:r>
            <a:r>
              <a:rPr lang="ar-SA" altLang="en-US" sz="2100" b="1">
                <a:solidFill>
                  <a:srgbClr val="C00000"/>
                </a:solidFill>
                <a:cs typeface="Arial" panose="020B0604020202020204" pitchFamily="34" charset="0"/>
              </a:rPr>
              <a:t>ة</a:t>
            </a:r>
            <a:endParaRPr lang="en-GB" altLang="en-US" sz="2100"/>
          </a:p>
          <a:p>
            <a:pPr algn="r" rtl="1">
              <a:spcBef>
                <a:spcPts val="1800"/>
              </a:spcBef>
              <a:buNone/>
            </a:pPr>
            <a:r>
              <a:rPr lang="en-US" altLang="en-US" sz="2100" b="1">
                <a:solidFill>
                  <a:srgbClr val="C2113A"/>
                </a:solidFill>
                <a:latin typeface="Times" panose="02020603050405020304" pitchFamily="18" charset="0"/>
                <a:cs typeface="Arial" panose="020B0604020202020204" pitchFamily="34" charset="0"/>
              </a:rPr>
              <a:t>قابل</a:t>
            </a:r>
            <a:r>
              <a:rPr lang="ar-SA" altLang="en-US" sz="2100" b="1">
                <a:solidFill>
                  <a:srgbClr val="C2113A"/>
                </a:solidFill>
                <a:latin typeface="Times" panose="02020603050405020304" pitchFamily="18" charset="0"/>
                <a:cs typeface="Arial" panose="020B0604020202020204" pitchFamily="34" charset="0"/>
              </a:rPr>
              <a:t>ة</a:t>
            </a:r>
            <a:r>
              <a:rPr lang="en-US" altLang="en-US" sz="2100" b="1">
                <a:solidFill>
                  <a:srgbClr val="C2113A"/>
                </a:solidFill>
                <a:latin typeface="Times" panose="02020603050405020304" pitchFamily="18" charset="0"/>
                <a:cs typeface="Arial" panose="020B0604020202020204" pitchFamily="34" charset="0"/>
              </a:rPr>
              <a:t> للقياس</a:t>
            </a:r>
            <a:r>
              <a:rPr lang="ar-LB" altLang="en-US" sz="2100" i="1">
                <a:solidFill>
                  <a:srgbClr val="C2113A"/>
                </a:solidFill>
                <a:latin typeface="Times" panose="02020603050405020304" pitchFamily="18" charset="0"/>
                <a:cs typeface="Arial" panose="020B0604020202020204" pitchFamily="34" charset="0"/>
              </a:rPr>
              <a:t> </a:t>
            </a:r>
            <a:endParaRPr lang="en-US" altLang="en-US" sz="2100" i="1">
              <a:solidFill>
                <a:srgbClr val="C2113A"/>
              </a:solidFill>
              <a:latin typeface="Times" panose="02020603050405020304" pitchFamily="18" charset="0"/>
              <a:cs typeface="Arial" panose="020B0604020202020204" pitchFamily="34" charset="0"/>
            </a:endParaRPr>
          </a:p>
          <a:p>
            <a:pPr algn="r" rtl="1">
              <a:spcBef>
                <a:spcPts val="1800"/>
              </a:spcBef>
              <a:buNone/>
            </a:pPr>
            <a:r>
              <a:rPr lang="en-US" altLang="en-US" sz="2100" b="1">
                <a:solidFill>
                  <a:srgbClr val="C2113A"/>
                </a:solidFill>
                <a:latin typeface="Times" panose="02020603050405020304" pitchFamily="18" charset="0"/>
                <a:cs typeface="Arial" panose="020B0604020202020204" pitchFamily="34" charset="0"/>
              </a:rPr>
              <a:t>قابل</a:t>
            </a:r>
            <a:r>
              <a:rPr lang="ar-SA" altLang="en-US" sz="2100" b="1">
                <a:solidFill>
                  <a:srgbClr val="C2113A"/>
                </a:solidFill>
                <a:latin typeface="Times" panose="02020603050405020304" pitchFamily="18" charset="0"/>
                <a:cs typeface="Arial" panose="020B0604020202020204" pitchFamily="34" charset="0"/>
              </a:rPr>
              <a:t>ة</a:t>
            </a:r>
            <a:r>
              <a:rPr lang="en-US" altLang="en-US" sz="2100" b="1">
                <a:solidFill>
                  <a:srgbClr val="C2113A"/>
                </a:solidFill>
                <a:latin typeface="Times" panose="02020603050405020304" pitchFamily="18" charset="0"/>
                <a:cs typeface="Arial" panose="020B0604020202020204" pitchFamily="34" charset="0"/>
              </a:rPr>
              <a:t> لل</a:t>
            </a:r>
            <a:r>
              <a:rPr lang="ar-SA" altLang="en-US" sz="2100" b="1">
                <a:solidFill>
                  <a:srgbClr val="C2113A"/>
                </a:solidFill>
                <a:latin typeface="Times" panose="02020603050405020304" pitchFamily="18" charset="0"/>
                <a:cs typeface="Arial" panose="020B0604020202020204" pitchFamily="34" charset="0"/>
              </a:rPr>
              <a:t>تحقيق </a:t>
            </a:r>
            <a:r>
              <a:rPr lang="ar-LB" altLang="en-US" sz="2100" i="1">
                <a:solidFill>
                  <a:srgbClr val="C2113A"/>
                </a:solidFill>
                <a:latin typeface="Times" panose="02020603050405020304" pitchFamily="18" charset="0"/>
                <a:cs typeface="Arial" panose="020B0604020202020204" pitchFamily="34" charset="0"/>
              </a:rPr>
              <a:t> </a:t>
            </a:r>
            <a:endParaRPr lang="en-US" altLang="en-US" sz="2100" i="1">
              <a:solidFill>
                <a:srgbClr val="C2113A"/>
              </a:solidFill>
              <a:latin typeface="Times" panose="02020603050405020304" pitchFamily="18" charset="0"/>
              <a:cs typeface="Arial" panose="020B0604020202020204" pitchFamily="34" charset="0"/>
            </a:endParaRPr>
          </a:p>
          <a:p>
            <a:pPr algn="r" rtl="1">
              <a:spcBef>
                <a:spcPts val="1800"/>
              </a:spcBef>
              <a:buNone/>
            </a:pPr>
            <a:r>
              <a:rPr lang="ar-SA" altLang="en-US" sz="2100" b="1">
                <a:solidFill>
                  <a:srgbClr val="C00000"/>
                </a:solidFill>
                <a:cs typeface="Arial" panose="020B0604020202020204" pitchFamily="34" charset="0"/>
              </a:rPr>
              <a:t>منطقية </a:t>
            </a:r>
          </a:p>
          <a:p>
            <a:pPr algn="r" rtl="1">
              <a:spcBef>
                <a:spcPts val="1800"/>
              </a:spcBef>
              <a:buNone/>
            </a:pPr>
            <a:r>
              <a:rPr lang="ar-SA" altLang="en-US" sz="2100" b="1">
                <a:solidFill>
                  <a:srgbClr val="C00000"/>
                </a:solidFill>
                <a:cs typeface="Arial" panose="020B0604020202020204" pitchFamily="34" charset="0"/>
              </a:rPr>
              <a:t>محددة </a:t>
            </a:r>
            <a:r>
              <a:rPr lang="ar-LB" altLang="en-US" sz="2100" b="1">
                <a:solidFill>
                  <a:srgbClr val="C00000"/>
                </a:solidFill>
                <a:cs typeface="Arial" panose="020B0604020202020204" pitchFamily="34" charset="0"/>
              </a:rPr>
              <a:t>بالوقت</a:t>
            </a:r>
          </a:p>
        </p:txBody>
      </p:sp>
    </p:spTree>
    <p:extLst>
      <p:ext uri="{BB962C8B-B14F-4D97-AF65-F5344CB8AC3E}">
        <p14:creationId xmlns:p14="http://schemas.microsoft.com/office/powerpoint/2010/main" val="1483969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r" rtl="1"/>
            <a:r>
              <a:rPr lang="ar-LB" altLang="en-US" smtClean="0">
                <a:cs typeface="Arial" panose="020B0604020202020204" pitchFamily="34" charset="0"/>
              </a:rPr>
              <a:t>الممنوعات </a:t>
            </a:r>
            <a:endParaRPr lang="en-US" altLang="en-US" smtClean="0">
              <a:cs typeface="Arial" panose="020B0604020202020204" pitchFamily="34" charset="0"/>
            </a:endParaRPr>
          </a:p>
        </p:txBody>
      </p:sp>
      <p:sp>
        <p:nvSpPr>
          <p:cNvPr id="59395" name="Content Placeholder 2"/>
          <p:cNvSpPr txBox="1">
            <a:spLocks/>
          </p:cNvSpPr>
          <p:nvPr/>
        </p:nvSpPr>
        <p:spPr bwMode="auto">
          <a:xfrm>
            <a:off x="2090738" y="2362200"/>
            <a:ext cx="74723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2400"/>
              </a:spcBef>
              <a:buNone/>
            </a:pPr>
            <a:r>
              <a:rPr lang="ar-SA" altLang="en-US" sz="2100"/>
              <a:t>لا ت</a:t>
            </a:r>
            <a:r>
              <a:rPr lang="ar-LB" altLang="en-US" sz="2100"/>
              <a:t>قم بوضع خط</a:t>
            </a:r>
            <a:r>
              <a:rPr lang="ar-SA" altLang="en-US" sz="2100"/>
              <a:t>ة</a:t>
            </a:r>
            <a:r>
              <a:rPr lang="ar-LB" altLang="en-US" sz="2100"/>
              <a:t> العمل لوحدك من دون إشراك المدراء أو الموظفين الآخرين</a:t>
            </a:r>
          </a:p>
          <a:p>
            <a:pPr algn="r" rtl="1">
              <a:lnSpc>
                <a:spcPct val="150000"/>
              </a:lnSpc>
              <a:spcBef>
                <a:spcPts val="2400"/>
              </a:spcBef>
              <a:buNone/>
            </a:pPr>
            <a:r>
              <a:rPr lang="ar-SA" altLang="en-US" sz="2100"/>
              <a:t>لا ت</a:t>
            </a:r>
            <a:r>
              <a:rPr lang="ar-LB" altLang="en-US" sz="2100"/>
              <a:t>ترك </a:t>
            </a:r>
            <a:r>
              <a:rPr lang="ar-SA" altLang="en-US" sz="2100"/>
              <a:t>النشاطات</a:t>
            </a:r>
            <a:r>
              <a:rPr lang="ar-LB" altLang="en-US" sz="2100"/>
              <a:t> مفتوحة من حيث الوقت أو الجهة المسؤولة</a:t>
            </a:r>
          </a:p>
          <a:p>
            <a:pPr algn="r" rtl="1">
              <a:lnSpc>
                <a:spcPct val="150000"/>
              </a:lnSpc>
              <a:spcBef>
                <a:spcPts val="2400"/>
              </a:spcBef>
              <a:buNone/>
            </a:pPr>
            <a:r>
              <a:rPr lang="ar-SA" altLang="en-US" sz="2100"/>
              <a:t>لا تقوم </a:t>
            </a:r>
            <a:r>
              <a:rPr lang="ar-LB" altLang="en-US" sz="2100"/>
              <a:t> بوضع خطط من دون الرجوع إلى الأهداف العامة وخطة المنظمة</a:t>
            </a:r>
          </a:p>
          <a:p>
            <a:pPr algn="r" rtl="1">
              <a:lnSpc>
                <a:spcPct val="150000"/>
              </a:lnSpc>
              <a:spcBef>
                <a:spcPts val="2400"/>
              </a:spcBef>
              <a:buNone/>
            </a:pPr>
            <a:r>
              <a:rPr lang="ar-SA" altLang="en-US" sz="2100"/>
              <a:t>لا تتوقع </a:t>
            </a:r>
            <a:r>
              <a:rPr lang="ar-LB" altLang="en-US" sz="2100"/>
              <a:t> من الموظفين متابعة خطط العمل من دون الدعم المناسب</a:t>
            </a:r>
            <a:endParaRPr lang="en-US" altLang="en-US" sz="2100"/>
          </a:p>
        </p:txBody>
      </p:sp>
      <p:grpSp>
        <p:nvGrpSpPr>
          <p:cNvPr id="59396" name="Group 16"/>
          <p:cNvGrpSpPr>
            <a:grpSpLocks/>
          </p:cNvGrpSpPr>
          <p:nvPr/>
        </p:nvGrpSpPr>
        <p:grpSpPr bwMode="auto">
          <a:xfrm>
            <a:off x="9753600" y="2362201"/>
            <a:ext cx="533400" cy="523875"/>
            <a:chOff x="-876300" y="1186190"/>
            <a:chExt cx="533400" cy="523220"/>
          </a:xfrm>
        </p:grpSpPr>
        <p:sp>
          <p:nvSpPr>
            <p:cNvPr id="59406" name="Rectangle 17"/>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9407" name="TextBox 18"/>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grpSp>
        <p:nvGrpSpPr>
          <p:cNvPr id="59397" name="Group 19"/>
          <p:cNvGrpSpPr>
            <a:grpSpLocks/>
          </p:cNvGrpSpPr>
          <p:nvPr/>
        </p:nvGrpSpPr>
        <p:grpSpPr bwMode="auto">
          <a:xfrm>
            <a:off x="9753600" y="3205164"/>
            <a:ext cx="533400" cy="522287"/>
            <a:chOff x="-876300" y="1186190"/>
            <a:chExt cx="533400" cy="523220"/>
          </a:xfrm>
        </p:grpSpPr>
        <p:sp>
          <p:nvSpPr>
            <p:cNvPr id="59404" name="Rectangle 20"/>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9405" name="TextBox 21"/>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grpSp>
        <p:nvGrpSpPr>
          <p:cNvPr id="59398" name="Group 22"/>
          <p:cNvGrpSpPr>
            <a:grpSpLocks/>
          </p:cNvGrpSpPr>
          <p:nvPr/>
        </p:nvGrpSpPr>
        <p:grpSpPr bwMode="auto">
          <a:xfrm>
            <a:off x="9753600" y="3962401"/>
            <a:ext cx="533400" cy="523875"/>
            <a:chOff x="-876300" y="1186190"/>
            <a:chExt cx="533400" cy="523220"/>
          </a:xfrm>
        </p:grpSpPr>
        <p:sp>
          <p:nvSpPr>
            <p:cNvPr id="59402" name="Rectangle 23"/>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9403" name="TextBox 24"/>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grpSp>
        <p:nvGrpSpPr>
          <p:cNvPr id="59399" name="Group 22"/>
          <p:cNvGrpSpPr>
            <a:grpSpLocks/>
          </p:cNvGrpSpPr>
          <p:nvPr/>
        </p:nvGrpSpPr>
        <p:grpSpPr bwMode="auto">
          <a:xfrm>
            <a:off x="9753600" y="4721226"/>
            <a:ext cx="533400" cy="523875"/>
            <a:chOff x="-876300" y="1186190"/>
            <a:chExt cx="533400" cy="523220"/>
          </a:xfrm>
        </p:grpSpPr>
        <p:sp>
          <p:nvSpPr>
            <p:cNvPr id="59400" name="Rectangle 23"/>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9401" name="TextBox 24"/>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spTree>
    <p:extLst>
      <p:ext uri="{BB962C8B-B14F-4D97-AF65-F5344CB8AC3E}">
        <p14:creationId xmlns:p14="http://schemas.microsoft.com/office/powerpoint/2010/main" val="2424357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lstStyle/>
          <a:p>
            <a:pPr algn="r"/>
            <a:r>
              <a:rPr lang="ar-IQ" altLang="en-US" b="1" dirty="0" smtClean="0"/>
              <a:t>التقويم والرقابة :</a:t>
            </a:r>
            <a:endParaRPr lang="ar-IQ" altLang="en-US" dirty="0" smtClean="0"/>
          </a:p>
        </p:txBody>
      </p:sp>
      <p:sp>
        <p:nvSpPr>
          <p:cNvPr id="29699" name="عنصر نائب للمحتوى 2"/>
          <p:cNvSpPr>
            <a:spLocks noGrp="1"/>
          </p:cNvSpPr>
          <p:nvPr>
            <p:ph idx="1"/>
          </p:nvPr>
        </p:nvSpPr>
        <p:spPr/>
        <p:txBody>
          <a:bodyPr/>
          <a:lstStyle/>
          <a:p>
            <a:pPr algn="justLow" rtl="1">
              <a:buFontTx/>
              <a:buNone/>
            </a:pPr>
            <a:r>
              <a:rPr lang="ar-IQ" altLang="en-US" dirty="0" smtClean="0"/>
              <a:t>   التقويم والرقابة وهي عملية من خلالها يتم الإشراف على نشاطات المنظمة ونتائج الأداء لكي يتم مقارنة الأداء الحقيقي بالأداء المرغوب. والمدراء بكل المستويات يستخدمون المعلومات الناتجة لاتخاذ النشاط التصحيحي وحل المشاكل. والرقابة والتقييم هي العنصر الأساسي الأخير في الإدارة الاستراتيجية وهي يمكن أن تحدد نقاط الضعف في تنفيذ الخطط الاستراتيجية السابقة ومن ثم تصحيح العملية الداخلية للبدء من جديد. </a:t>
            </a:r>
          </a:p>
        </p:txBody>
      </p:sp>
    </p:spTree>
    <p:extLst>
      <p:ext uri="{BB962C8B-B14F-4D97-AF65-F5344CB8AC3E}">
        <p14:creationId xmlns:p14="http://schemas.microsoft.com/office/powerpoint/2010/main" val="3144791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 شكراً لكم</a:t>
            </a:r>
            <a:endParaRPr lang="tr-TR" dirty="0"/>
          </a:p>
        </p:txBody>
      </p:sp>
    </p:spTree>
    <p:extLst>
      <p:ext uri="{BB962C8B-B14F-4D97-AF65-F5344CB8AC3E}">
        <p14:creationId xmlns:p14="http://schemas.microsoft.com/office/powerpoint/2010/main" val="41556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0" y="381000"/>
            <a:ext cx="5029200" cy="1143000"/>
          </a:xfrm>
          <a:ln w="76200">
            <a:solidFill>
              <a:schemeClr val="tx1"/>
            </a:solidFill>
            <a:miter lim="800000"/>
            <a:headEnd/>
            <a:tailEnd/>
          </a:ln>
        </p:spPr>
        <p:txBody>
          <a:bodyPr/>
          <a:lstStyle/>
          <a:p>
            <a:pPr rtl="1"/>
            <a:r>
              <a:rPr lang="ar-SA" altLang="en-US" sz="5000" b="1"/>
              <a:t>ما هو التخطيط ..؟</a:t>
            </a:r>
            <a:endParaRPr lang="ar-SA" altLang="en-US" smtClean="0"/>
          </a:p>
        </p:txBody>
      </p:sp>
      <p:sp>
        <p:nvSpPr>
          <p:cNvPr id="6147" name="Text Box 3"/>
          <p:cNvSpPr txBox="1">
            <a:spLocks noChangeArrowheads="1"/>
          </p:cNvSpPr>
          <p:nvPr/>
        </p:nvSpPr>
        <p:spPr bwMode="auto">
          <a:xfrm>
            <a:off x="4800600" y="2133601"/>
            <a:ext cx="3048000" cy="10156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Times New Roman (Arabic)" panose="02020603050405020304" pitchFamily="18" charset="0"/>
              </a:defRPr>
            </a:lvl1pPr>
            <a:lvl2pPr marL="742950" indent="-285750">
              <a:defRPr sz="2400">
                <a:solidFill>
                  <a:schemeClr val="tx1"/>
                </a:solidFill>
                <a:latin typeface="Times New Roman" panose="02020603050405020304" pitchFamily="18" charset="0"/>
                <a:cs typeface="Times New Roman (Arabic)" panose="02020603050405020304" pitchFamily="18" charset="0"/>
              </a:defRPr>
            </a:lvl2pPr>
            <a:lvl3pPr marL="1143000" indent="-228600">
              <a:defRPr sz="2400">
                <a:solidFill>
                  <a:schemeClr val="tx1"/>
                </a:solidFill>
                <a:latin typeface="Times New Roman" panose="02020603050405020304" pitchFamily="18" charset="0"/>
                <a:cs typeface="Times New Roman (Arabic)" panose="02020603050405020304" pitchFamily="18" charset="0"/>
              </a:defRPr>
            </a:lvl3pPr>
            <a:lvl4pPr marL="1600200" indent="-228600">
              <a:defRPr sz="2400">
                <a:solidFill>
                  <a:schemeClr val="tx1"/>
                </a:solidFill>
                <a:latin typeface="Times New Roman" panose="02020603050405020304" pitchFamily="18" charset="0"/>
                <a:cs typeface="Times New Roman (Arabic)" panose="02020603050405020304" pitchFamily="18" charset="0"/>
              </a:defRPr>
            </a:lvl4pPr>
            <a:lvl5pPr marL="2057400" indent="-228600">
              <a:defRPr sz="2400">
                <a:solidFill>
                  <a:schemeClr val="tx1"/>
                </a:solidFill>
                <a:latin typeface="Times New Roman"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algn="ctr" rtl="1">
              <a:spcBef>
                <a:spcPct val="50000"/>
              </a:spcBef>
            </a:pPr>
            <a:r>
              <a:rPr lang="ar-SA" altLang="en-US" sz="3000" b="1">
                <a:solidFill>
                  <a:schemeClr val="folHlink"/>
                </a:solidFill>
                <a:cs typeface="Arabic Transparent" panose="020B0604020202020204" pitchFamily="34" charset="0"/>
              </a:rPr>
              <a:t>عملية اتخاذ قرارات لتحديد اتجاه المستقبل</a:t>
            </a:r>
          </a:p>
        </p:txBody>
      </p:sp>
      <p:sp>
        <p:nvSpPr>
          <p:cNvPr id="6148" name="Line 4"/>
          <p:cNvSpPr>
            <a:spLocks noChangeShapeType="1"/>
          </p:cNvSpPr>
          <p:nvPr/>
        </p:nvSpPr>
        <p:spPr bwMode="auto">
          <a:xfrm flipH="1">
            <a:off x="2667000" y="2667000"/>
            <a:ext cx="2133600" cy="0"/>
          </a:xfrm>
          <a:prstGeom prst="line">
            <a:avLst/>
          </a:prstGeom>
          <a:noFill/>
          <a:ln w="38100">
            <a:solidFill>
              <a:srgbClr val="FF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5"/>
          <p:cNvSpPr>
            <a:spLocks noChangeShapeType="1"/>
          </p:cNvSpPr>
          <p:nvPr/>
        </p:nvSpPr>
        <p:spPr bwMode="auto">
          <a:xfrm>
            <a:off x="2667000" y="2667000"/>
            <a:ext cx="0" cy="1371600"/>
          </a:xfrm>
          <a:prstGeom prst="line">
            <a:avLst/>
          </a:prstGeom>
          <a:noFill/>
          <a:ln w="38100">
            <a:solidFill>
              <a:srgbClr val="FF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0" name="Text Box 6"/>
          <p:cNvSpPr txBox="1">
            <a:spLocks noChangeArrowheads="1"/>
          </p:cNvSpPr>
          <p:nvPr/>
        </p:nvSpPr>
        <p:spPr bwMode="auto">
          <a:xfrm>
            <a:off x="1752600" y="4038601"/>
            <a:ext cx="1905000" cy="10156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Times New Roman (Arabic)" panose="02020603050405020304" pitchFamily="18" charset="0"/>
              </a:defRPr>
            </a:lvl1pPr>
            <a:lvl2pPr marL="742950" indent="-285750">
              <a:defRPr sz="2400">
                <a:solidFill>
                  <a:schemeClr val="tx1"/>
                </a:solidFill>
                <a:latin typeface="Times New Roman" panose="02020603050405020304" pitchFamily="18" charset="0"/>
                <a:cs typeface="Times New Roman (Arabic)" panose="02020603050405020304" pitchFamily="18" charset="0"/>
              </a:defRPr>
            </a:lvl2pPr>
            <a:lvl3pPr marL="1143000" indent="-228600">
              <a:defRPr sz="2400">
                <a:solidFill>
                  <a:schemeClr val="tx1"/>
                </a:solidFill>
                <a:latin typeface="Times New Roman" panose="02020603050405020304" pitchFamily="18" charset="0"/>
                <a:cs typeface="Times New Roman (Arabic)" panose="02020603050405020304" pitchFamily="18" charset="0"/>
              </a:defRPr>
            </a:lvl3pPr>
            <a:lvl4pPr marL="1600200" indent="-228600">
              <a:defRPr sz="2400">
                <a:solidFill>
                  <a:schemeClr val="tx1"/>
                </a:solidFill>
                <a:latin typeface="Times New Roman" panose="02020603050405020304" pitchFamily="18" charset="0"/>
                <a:cs typeface="Times New Roman (Arabic)" panose="02020603050405020304" pitchFamily="18" charset="0"/>
              </a:defRPr>
            </a:lvl4pPr>
            <a:lvl5pPr marL="2057400" indent="-228600">
              <a:defRPr sz="2400">
                <a:solidFill>
                  <a:schemeClr val="tx1"/>
                </a:solidFill>
                <a:latin typeface="Times New Roman"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algn="ctr" rtl="1">
              <a:spcBef>
                <a:spcPct val="50000"/>
              </a:spcBef>
            </a:pPr>
            <a:r>
              <a:rPr lang="ar-SA" altLang="en-US" sz="3000" b="1"/>
              <a:t>أين نريد الوصول؟</a:t>
            </a:r>
          </a:p>
        </p:txBody>
      </p:sp>
      <p:sp>
        <p:nvSpPr>
          <p:cNvPr id="6151" name="Text Box 7"/>
          <p:cNvSpPr txBox="1">
            <a:spLocks noChangeArrowheads="1"/>
          </p:cNvSpPr>
          <p:nvPr/>
        </p:nvSpPr>
        <p:spPr bwMode="auto">
          <a:xfrm>
            <a:off x="8458200" y="4038601"/>
            <a:ext cx="1905000" cy="10156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Times New Roman (Arabic)" panose="02020603050405020304" pitchFamily="18" charset="0"/>
              </a:defRPr>
            </a:lvl1pPr>
            <a:lvl2pPr marL="742950" indent="-285750">
              <a:defRPr sz="2400">
                <a:solidFill>
                  <a:schemeClr val="tx1"/>
                </a:solidFill>
                <a:latin typeface="Times New Roman" panose="02020603050405020304" pitchFamily="18" charset="0"/>
                <a:cs typeface="Times New Roman (Arabic)" panose="02020603050405020304" pitchFamily="18" charset="0"/>
              </a:defRPr>
            </a:lvl2pPr>
            <a:lvl3pPr marL="1143000" indent="-228600">
              <a:defRPr sz="2400">
                <a:solidFill>
                  <a:schemeClr val="tx1"/>
                </a:solidFill>
                <a:latin typeface="Times New Roman" panose="02020603050405020304" pitchFamily="18" charset="0"/>
                <a:cs typeface="Times New Roman (Arabic)" panose="02020603050405020304" pitchFamily="18" charset="0"/>
              </a:defRPr>
            </a:lvl3pPr>
            <a:lvl4pPr marL="1600200" indent="-228600">
              <a:defRPr sz="2400">
                <a:solidFill>
                  <a:schemeClr val="tx1"/>
                </a:solidFill>
                <a:latin typeface="Times New Roman" panose="02020603050405020304" pitchFamily="18" charset="0"/>
                <a:cs typeface="Times New Roman (Arabic)" panose="02020603050405020304" pitchFamily="18" charset="0"/>
              </a:defRPr>
            </a:lvl4pPr>
            <a:lvl5pPr marL="2057400" indent="-228600">
              <a:defRPr sz="2400">
                <a:solidFill>
                  <a:schemeClr val="tx1"/>
                </a:solidFill>
                <a:latin typeface="Times New Roman"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algn="ctr" rtl="1">
              <a:spcBef>
                <a:spcPct val="50000"/>
              </a:spcBef>
            </a:pPr>
            <a:r>
              <a:rPr lang="ar-SA" altLang="en-US" sz="3000" b="1"/>
              <a:t>أين نحـــن الآن</a:t>
            </a:r>
          </a:p>
        </p:txBody>
      </p:sp>
      <p:sp>
        <p:nvSpPr>
          <p:cNvPr id="6152" name="Line 8"/>
          <p:cNvSpPr>
            <a:spLocks noChangeShapeType="1"/>
          </p:cNvSpPr>
          <p:nvPr/>
        </p:nvSpPr>
        <p:spPr bwMode="auto">
          <a:xfrm>
            <a:off x="3657600" y="4572000"/>
            <a:ext cx="4800600" cy="0"/>
          </a:xfrm>
          <a:prstGeom prst="line">
            <a:avLst/>
          </a:prstGeom>
          <a:noFill/>
          <a:ln w="57150">
            <a:solidFill>
              <a:srgbClr val="FF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9"/>
          <p:cNvSpPr>
            <a:spLocks noChangeShapeType="1"/>
          </p:cNvSpPr>
          <p:nvPr/>
        </p:nvSpPr>
        <p:spPr bwMode="auto">
          <a:xfrm>
            <a:off x="9448800" y="2667000"/>
            <a:ext cx="0" cy="1371600"/>
          </a:xfrm>
          <a:prstGeom prst="line">
            <a:avLst/>
          </a:prstGeom>
          <a:noFill/>
          <a:ln w="38100">
            <a:solidFill>
              <a:srgbClr val="FF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0"/>
          <p:cNvSpPr>
            <a:spLocks noChangeShapeType="1"/>
          </p:cNvSpPr>
          <p:nvPr/>
        </p:nvSpPr>
        <p:spPr bwMode="auto">
          <a:xfrm flipH="1">
            <a:off x="7848600" y="2667000"/>
            <a:ext cx="1600200" cy="0"/>
          </a:xfrm>
          <a:prstGeom prst="line">
            <a:avLst/>
          </a:prstGeom>
          <a:noFill/>
          <a:ln w="38100">
            <a:solidFill>
              <a:srgbClr val="FF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11"/>
          <p:cNvSpPr>
            <a:spLocks noChangeShapeType="1"/>
          </p:cNvSpPr>
          <p:nvPr/>
        </p:nvSpPr>
        <p:spPr bwMode="auto">
          <a:xfrm>
            <a:off x="6400800" y="1524000"/>
            <a:ext cx="0" cy="609600"/>
          </a:xfrm>
          <a:prstGeom prst="line">
            <a:avLst/>
          </a:prstGeom>
          <a:noFill/>
          <a:ln w="57150">
            <a:solidFill>
              <a:srgbClr val="FF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Rectangle 12"/>
          <p:cNvSpPr>
            <a:spLocks noChangeArrowheads="1"/>
          </p:cNvSpPr>
          <p:nvPr/>
        </p:nvSpPr>
        <p:spPr bwMode="auto">
          <a:xfrm>
            <a:off x="4495800" y="5638800"/>
            <a:ext cx="3581400" cy="9906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cs typeface="Times New Roman (Arabic)" panose="02020603050405020304" pitchFamily="18" charset="0"/>
              </a:defRPr>
            </a:lvl1pPr>
            <a:lvl2pPr marL="742950" indent="-285750">
              <a:defRPr sz="2400">
                <a:solidFill>
                  <a:schemeClr val="tx1"/>
                </a:solidFill>
                <a:latin typeface="Times New Roman" panose="02020603050405020304" pitchFamily="18" charset="0"/>
                <a:cs typeface="Times New Roman (Arabic)" panose="02020603050405020304" pitchFamily="18" charset="0"/>
              </a:defRPr>
            </a:lvl2pPr>
            <a:lvl3pPr marL="1143000" indent="-228600">
              <a:defRPr sz="2400">
                <a:solidFill>
                  <a:schemeClr val="tx1"/>
                </a:solidFill>
                <a:latin typeface="Times New Roman" panose="02020603050405020304" pitchFamily="18" charset="0"/>
                <a:cs typeface="Times New Roman (Arabic)" panose="02020603050405020304" pitchFamily="18" charset="0"/>
              </a:defRPr>
            </a:lvl3pPr>
            <a:lvl4pPr marL="1600200" indent="-228600">
              <a:defRPr sz="2400">
                <a:solidFill>
                  <a:schemeClr val="tx1"/>
                </a:solidFill>
                <a:latin typeface="Times New Roman" panose="02020603050405020304" pitchFamily="18" charset="0"/>
                <a:cs typeface="Times New Roman (Arabic)" panose="02020603050405020304" pitchFamily="18" charset="0"/>
              </a:defRPr>
            </a:lvl4pPr>
            <a:lvl5pPr marL="2057400" indent="-228600">
              <a:defRPr sz="2400">
                <a:solidFill>
                  <a:schemeClr val="tx1"/>
                </a:solidFill>
                <a:latin typeface="Times New Roman"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Arabic)" panose="02020603050405020304" pitchFamily="18" charset="0"/>
              </a:defRPr>
            </a:lvl9pPr>
          </a:lstStyle>
          <a:p>
            <a:pPr algn="ctr" rtl="1"/>
            <a:r>
              <a:rPr lang="ar-SA" altLang="en-US" sz="3300" b="1">
                <a:solidFill>
                  <a:schemeClr val="folHlink"/>
                </a:solidFill>
              </a:rPr>
              <a:t>كيف نصل الى ما نريد؟</a:t>
            </a:r>
            <a:endParaRPr lang="ar-SA" altLang="en-US" sz="4400">
              <a:solidFill>
                <a:schemeClr val="tx2"/>
              </a:solidFill>
            </a:endParaRPr>
          </a:p>
        </p:txBody>
      </p:sp>
      <p:sp>
        <p:nvSpPr>
          <p:cNvPr id="6157" name="Line 13"/>
          <p:cNvSpPr>
            <a:spLocks noChangeShapeType="1"/>
          </p:cNvSpPr>
          <p:nvPr/>
        </p:nvSpPr>
        <p:spPr bwMode="auto">
          <a:xfrm flipH="1">
            <a:off x="2743200" y="6324600"/>
            <a:ext cx="1752600" cy="0"/>
          </a:xfrm>
          <a:prstGeom prst="line">
            <a:avLst/>
          </a:prstGeom>
          <a:noFill/>
          <a:ln w="57150">
            <a:solidFill>
              <a:srgbClr val="FF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14"/>
          <p:cNvSpPr>
            <a:spLocks noChangeShapeType="1"/>
          </p:cNvSpPr>
          <p:nvPr/>
        </p:nvSpPr>
        <p:spPr bwMode="auto">
          <a:xfrm flipV="1">
            <a:off x="2743200" y="5105400"/>
            <a:ext cx="0" cy="1219200"/>
          </a:xfrm>
          <a:prstGeom prst="line">
            <a:avLst/>
          </a:prstGeom>
          <a:noFill/>
          <a:ln w="76200">
            <a:solidFill>
              <a:srgbClr val="FF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15"/>
          <p:cNvSpPr>
            <a:spLocks noChangeShapeType="1"/>
          </p:cNvSpPr>
          <p:nvPr/>
        </p:nvSpPr>
        <p:spPr bwMode="auto">
          <a:xfrm flipH="1">
            <a:off x="8077200" y="6324600"/>
            <a:ext cx="1752600" cy="0"/>
          </a:xfrm>
          <a:prstGeom prst="line">
            <a:avLst/>
          </a:prstGeom>
          <a:noFill/>
          <a:ln w="57150">
            <a:solidFill>
              <a:srgbClr val="FF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0" name="Line 16"/>
          <p:cNvSpPr>
            <a:spLocks noChangeShapeType="1"/>
          </p:cNvSpPr>
          <p:nvPr/>
        </p:nvSpPr>
        <p:spPr bwMode="auto">
          <a:xfrm flipV="1">
            <a:off x="9829800" y="5105400"/>
            <a:ext cx="0" cy="1219200"/>
          </a:xfrm>
          <a:prstGeom prst="line">
            <a:avLst/>
          </a:prstGeom>
          <a:noFill/>
          <a:ln w="76200">
            <a:solidFill>
              <a:srgbClr val="FF99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1581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5"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1088"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Grp="1" noChangeArrowheads="1"/>
          </p:cNvSpPr>
          <p:nvPr>
            <p:ph type="title"/>
            <p:custDataLst>
              <p:tags r:id="rId3"/>
            </p:custDataLst>
          </p:nvPr>
        </p:nvSpPr>
        <p:spPr/>
        <p:txBody>
          <a:bodyPr vert="horz" lIns="0" tIns="0" rIns="0" bIns="0" rtlCol="0" anchor="ctr">
            <a:normAutofit/>
          </a:bodyPr>
          <a:lstStyle/>
          <a:p>
            <a:pPr algn="r" rtl="1"/>
            <a:r>
              <a:rPr lang="en-US" altLang="en-US" dirty="0" err="1" smtClean="0">
                <a:cs typeface="Arial" panose="020B0604020202020204" pitchFamily="34" charset="0"/>
              </a:rPr>
              <a:t>الاستراتيجية</a:t>
            </a:r>
            <a:r>
              <a:rPr lang="en-US" altLang="en-US" dirty="0" smtClean="0">
                <a:cs typeface="Arial" panose="020B0604020202020204" pitchFamily="34" charset="0"/>
              </a:rPr>
              <a:t> </a:t>
            </a:r>
            <a:r>
              <a:rPr lang="en-US" altLang="en-US" dirty="0" err="1" smtClean="0">
                <a:cs typeface="Arial" panose="020B0604020202020204" pitchFamily="34" charset="0"/>
              </a:rPr>
              <a:t>هي</a:t>
            </a:r>
            <a:r>
              <a:rPr lang="en-US" altLang="en-US" dirty="0" smtClean="0">
                <a:cs typeface="Arial" panose="020B0604020202020204" pitchFamily="34" charset="0"/>
              </a:rPr>
              <a:t> </a:t>
            </a:r>
            <a:r>
              <a:rPr lang="en-US" altLang="en-US" dirty="0" err="1" smtClean="0">
                <a:cs typeface="Arial" panose="020B0604020202020204" pitchFamily="34" charset="0"/>
              </a:rPr>
              <a:t>جسر</a:t>
            </a:r>
            <a:r>
              <a:rPr lang="en-US" altLang="en-US" dirty="0" smtClean="0">
                <a:cs typeface="Arial" panose="020B0604020202020204" pitchFamily="34" charset="0"/>
              </a:rPr>
              <a:t> </a:t>
            </a:r>
            <a:r>
              <a:rPr lang="ar-SA" altLang="en-US" dirty="0" smtClean="0">
                <a:cs typeface="Arial" panose="020B0604020202020204" pitchFamily="34" charset="0"/>
              </a:rPr>
              <a:t>العبور </a:t>
            </a:r>
            <a:r>
              <a:rPr lang="en-US" altLang="en-US" dirty="0" err="1" smtClean="0">
                <a:cs typeface="Arial" panose="020B0604020202020204" pitchFamily="34" charset="0"/>
              </a:rPr>
              <a:t>بين</a:t>
            </a:r>
            <a:r>
              <a:rPr lang="en-US" altLang="en-US" dirty="0" smtClean="0">
                <a:cs typeface="Arial" panose="020B0604020202020204" pitchFamily="34" charset="0"/>
              </a:rPr>
              <a:t> </a:t>
            </a:r>
            <a:r>
              <a:rPr lang="en-US" altLang="en-US" dirty="0" err="1" smtClean="0">
                <a:cs typeface="Arial" panose="020B0604020202020204" pitchFamily="34" charset="0"/>
              </a:rPr>
              <a:t>اليوم</a:t>
            </a:r>
            <a:r>
              <a:rPr lang="en-US" altLang="en-US" dirty="0" smtClean="0">
                <a:cs typeface="Arial" panose="020B0604020202020204" pitchFamily="34" charset="0"/>
              </a:rPr>
              <a:t> و</a:t>
            </a:r>
            <a:r>
              <a:rPr lang="ar-LB" altLang="en-US" dirty="0" smtClean="0">
                <a:cs typeface="Arial" panose="020B0604020202020204" pitchFamily="34" charset="0"/>
              </a:rPr>
              <a:t>ال</a:t>
            </a:r>
            <a:r>
              <a:rPr lang="en-US" altLang="en-US" dirty="0" err="1" smtClean="0">
                <a:cs typeface="Arial" panose="020B0604020202020204" pitchFamily="34" charset="0"/>
              </a:rPr>
              <a:t>غد</a:t>
            </a:r>
            <a:r>
              <a:rPr lang="en-US" altLang="en-US" dirty="0" smtClean="0">
                <a:cs typeface="Arial" panose="020B0604020202020204" pitchFamily="34" charset="0"/>
              </a:rPr>
              <a:t> - </a:t>
            </a:r>
            <a:r>
              <a:rPr lang="en-US" altLang="en-US" dirty="0" err="1" smtClean="0">
                <a:cs typeface="Arial" panose="020B0604020202020204" pitchFamily="34" charset="0"/>
              </a:rPr>
              <a:t>الرؤية</a:t>
            </a:r>
            <a:r>
              <a:rPr lang="en-US" altLang="en-US" dirty="0" smtClean="0">
                <a:cs typeface="Arial" panose="020B0604020202020204" pitchFamily="34" charset="0"/>
              </a:rPr>
              <a:t> </a:t>
            </a:r>
            <a:r>
              <a:rPr lang="ar-LB" altLang="en-US" dirty="0" smtClean="0">
                <a:cs typeface="Arial" panose="020B0604020202020204" pitchFamily="34" charset="0"/>
              </a:rPr>
              <a:t>تدل</a:t>
            </a:r>
            <a:r>
              <a:rPr lang="en-US" altLang="en-US" dirty="0" smtClean="0">
                <a:cs typeface="Arial" panose="020B0604020202020204" pitchFamily="34" charset="0"/>
              </a:rPr>
              <a:t> </a:t>
            </a:r>
            <a:r>
              <a:rPr lang="en-US" altLang="en-US" dirty="0" err="1" smtClean="0">
                <a:cs typeface="Arial" panose="020B0604020202020204" pitchFamily="34" charset="0"/>
              </a:rPr>
              <a:t>على</a:t>
            </a:r>
            <a:r>
              <a:rPr lang="en-US" altLang="en-US" dirty="0" smtClean="0">
                <a:cs typeface="Arial" panose="020B0604020202020204" pitchFamily="34" charset="0"/>
              </a:rPr>
              <a:t> </a:t>
            </a:r>
            <a:r>
              <a:rPr lang="en-US" altLang="en-US" dirty="0" err="1" smtClean="0">
                <a:cs typeface="Arial" panose="020B0604020202020204" pitchFamily="34" charset="0"/>
              </a:rPr>
              <a:t>تصورنا</a:t>
            </a:r>
            <a:r>
              <a:rPr lang="en-US" altLang="en-US" dirty="0" smtClean="0">
                <a:cs typeface="Arial" panose="020B0604020202020204" pitchFamily="34" charset="0"/>
              </a:rPr>
              <a:t> </a:t>
            </a:r>
            <a:r>
              <a:rPr lang="ar-LB" altLang="en-US" dirty="0" smtClean="0">
                <a:cs typeface="Arial" panose="020B0604020202020204" pitchFamily="34" charset="0"/>
              </a:rPr>
              <a:t>ل</a:t>
            </a:r>
            <a:r>
              <a:rPr lang="en-US" altLang="en-US" dirty="0" err="1" smtClean="0">
                <a:cs typeface="Arial" panose="020B0604020202020204" pitchFamily="34" charset="0"/>
              </a:rPr>
              <a:t>لغد</a:t>
            </a:r>
            <a:r>
              <a:rPr lang="en-US" altLang="en-US" dirty="0" smtClean="0">
                <a:cs typeface="Arial" panose="020B0604020202020204" pitchFamily="34" charset="0"/>
              </a:rPr>
              <a:t> </a:t>
            </a:r>
            <a:r>
              <a:rPr lang="ar-LB" altLang="en-US" dirty="0" smtClean="0">
                <a:cs typeface="Arial" panose="020B0604020202020204" pitchFamily="34" charset="0"/>
              </a:rPr>
              <a:t>والمهمة</a:t>
            </a:r>
            <a:r>
              <a:rPr lang="en-US" altLang="en-US" dirty="0" smtClean="0">
                <a:cs typeface="Arial" panose="020B0604020202020204" pitchFamily="34" charset="0"/>
              </a:rPr>
              <a:t> </a:t>
            </a:r>
            <a:r>
              <a:rPr lang="en-US" altLang="en-US" dirty="0" err="1" smtClean="0">
                <a:cs typeface="Arial" panose="020B0604020202020204" pitchFamily="34" charset="0"/>
              </a:rPr>
              <a:t>هي</a:t>
            </a:r>
            <a:r>
              <a:rPr lang="en-US" altLang="en-US" dirty="0" smtClean="0">
                <a:cs typeface="Arial" panose="020B0604020202020204" pitchFamily="34" charset="0"/>
              </a:rPr>
              <a:t> </a:t>
            </a:r>
            <a:r>
              <a:rPr lang="en-US" altLang="en-US" dirty="0" err="1" smtClean="0">
                <a:cs typeface="Arial" panose="020B0604020202020204" pitchFamily="34" charset="0"/>
              </a:rPr>
              <a:t>خارطة</a:t>
            </a:r>
            <a:r>
              <a:rPr lang="en-US" altLang="en-US" dirty="0" smtClean="0">
                <a:cs typeface="Arial" panose="020B0604020202020204" pitchFamily="34" charset="0"/>
              </a:rPr>
              <a:t> </a:t>
            </a:r>
            <a:r>
              <a:rPr lang="en-US" altLang="en-US" dirty="0" err="1" smtClean="0">
                <a:cs typeface="Arial" panose="020B0604020202020204" pitchFamily="34" charset="0"/>
              </a:rPr>
              <a:t>الطريق</a:t>
            </a:r>
            <a:r>
              <a:rPr lang="en-US" altLang="en-US" dirty="0" smtClean="0"/>
              <a:t> </a:t>
            </a:r>
            <a:r>
              <a:rPr lang="ar-IQ" altLang="en-US" dirty="0" smtClean="0"/>
              <a:t> </a:t>
            </a:r>
            <a:endParaRPr lang="en-US" altLang="en-US" dirty="0" smtClean="0"/>
          </a:p>
        </p:txBody>
      </p:sp>
      <p:sp>
        <p:nvSpPr>
          <p:cNvPr id="11268" name="Slide Number Placeholder 2"/>
          <p:cNvSpPr>
            <a:spLocks noGrp="1"/>
          </p:cNvSpPr>
          <p:nvPr>
            <p:ph type="sldNum" sz="quarter" idx="12"/>
            <p:custDataLst>
              <p:tags r:id="rId4"/>
            </p:custDataLst>
          </p:nvPr>
        </p:nvSpPr>
        <p:spPr>
          <a:xfrm>
            <a:off x="4648200" y="62484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355D8D49-09B3-45C2-A52D-F0B2D51E847A}" type="slidenum">
              <a:rPr lang="en-US" altLang="en-US" sz="1200"/>
              <a:pPr algn="ctr">
                <a:spcBef>
                  <a:spcPct val="0"/>
                </a:spcBef>
                <a:buFontTx/>
                <a:buNone/>
              </a:pPr>
              <a:t>6</a:t>
            </a:fld>
            <a:endParaRPr lang="en-US" altLang="en-US" sz="1200"/>
          </a:p>
        </p:txBody>
      </p:sp>
      <p:grpSp>
        <p:nvGrpSpPr>
          <p:cNvPr id="11269" name="Group 1"/>
          <p:cNvGrpSpPr>
            <a:grpSpLocks/>
          </p:cNvGrpSpPr>
          <p:nvPr/>
        </p:nvGrpSpPr>
        <p:grpSpPr bwMode="auto">
          <a:xfrm flipH="1">
            <a:off x="2259014" y="2759076"/>
            <a:ext cx="7723187" cy="3776663"/>
            <a:chOff x="735013" y="2759075"/>
            <a:chExt cx="7723187" cy="3777298"/>
          </a:xfrm>
        </p:grpSpPr>
        <p:sp>
          <p:nvSpPr>
            <p:cNvPr id="135" name="Freeform 3" descr="Light vertical"/>
            <p:cNvSpPr>
              <a:spLocks/>
            </p:cNvSpPr>
            <p:nvPr/>
          </p:nvSpPr>
          <p:spPr bwMode="auto">
            <a:xfrm>
              <a:off x="1106488" y="2913089"/>
              <a:ext cx="6846887" cy="2335605"/>
            </a:xfrm>
            <a:custGeom>
              <a:avLst/>
              <a:gdLst/>
              <a:ahLst/>
              <a:cxnLst>
                <a:cxn ang="0">
                  <a:pos x="0" y="988"/>
                </a:cxn>
                <a:cxn ang="0">
                  <a:pos x="1286" y="943"/>
                </a:cxn>
                <a:cxn ang="0">
                  <a:pos x="2850" y="958"/>
                </a:cxn>
                <a:cxn ang="0">
                  <a:pos x="4144" y="988"/>
                </a:cxn>
                <a:cxn ang="0">
                  <a:pos x="2850" y="0"/>
                </a:cxn>
                <a:cxn ang="0">
                  <a:pos x="1294" y="0"/>
                </a:cxn>
                <a:cxn ang="0">
                  <a:pos x="0" y="988"/>
                </a:cxn>
              </a:cxnLst>
              <a:rect l="0" t="0" r="r" b="b"/>
              <a:pathLst>
                <a:path w="4144" h="1354">
                  <a:moveTo>
                    <a:pt x="0" y="988"/>
                  </a:moveTo>
                  <a:cubicBezTo>
                    <a:pt x="643" y="965"/>
                    <a:pt x="1286" y="943"/>
                    <a:pt x="1286" y="943"/>
                  </a:cubicBezTo>
                  <a:cubicBezTo>
                    <a:pt x="2068" y="950"/>
                    <a:pt x="2850" y="958"/>
                    <a:pt x="2850" y="958"/>
                  </a:cubicBezTo>
                  <a:cubicBezTo>
                    <a:pt x="3497" y="973"/>
                    <a:pt x="4144" y="988"/>
                    <a:pt x="4144" y="988"/>
                  </a:cubicBezTo>
                  <a:cubicBezTo>
                    <a:pt x="3276" y="846"/>
                    <a:pt x="3164" y="621"/>
                    <a:pt x="2850" y="0"/>
                  </a:cubicBezTo>
                  <a:cubicBezTo>
                    <a:pt x="2214" y="1354"/>
                    <a:pt x="1870" y="1077"/>
                    <a:pt x="1294" y="0"/>
                  </a:cubicBezTo>
                  <a:cubicBezTo>
                    <a:pt x="853" y="876"/>
                    <a:pt x="673" y="861"/>
                    <a:pt x="0" y="988"/>
                  </a:cubicBezTo>
                  <a:close/>
                </a:path>
              </a:pathLst>
            </a:custGeom>
            <a:pattFill prst="ltVert">
              <a:fgClr>
                <a:schemeClr val="hlink"/>
              </a:fgClr>
              <a:bgClr>
                <a:srgbClr val="FFFFFF"/>
              </a:bgClr>
            </a:pattFill>
            <a:ln w="9525" cap="flat" cmpd="sng">
              <a:solidFill>
                <a:schemeClr val="hlink"/>
              </a:solidFill>
              <a:prstDash val="solid"/>
              <a:round/>
              <a:headEnd/>
              <a:tailEnd/>
            </a:ln>
            <a:effectLst/>
          </p:spPr>
          <p:txBody>
            <a:bodyPr lIns="0" tIns="0" rIns="0" bIns="0" anchor="ctr"/>
            <a:lstStyle/>
            <a:p>
              <a:pPr>
                <a:defRPr/>
              </a:pPr>
              <a:endParaRPr lang="en-US" sz="1100" dirty="0">
                <a:cs typeface="Arial"/>
                <a:sym typeface="Arial"/>
              </a:endParaRPr>
            </a:p>
          </p:txBody>
        </p:sp>
        <p:sp>
          <p:nvSpPr>
            <p:cNvPr id="136" name="Rectangle 4"/>
            <p:cNvSpPr>
              <a:spLocks noChangeArrowheads="1"/>
            </p:cNvSpPr>
            <p:nvPr/>
          </p:nvSpPr>
          <p:spPr bwMode="auto">
            <a:xfrm>
              <a:off x="747713" y="5051810"/>
              <a:ext cx="7699375" cy="1484563"/>
            </a:xfrm>
            <a:prstGeom prst="rect">
              <a:avLst/>
            </a:prstGeom>
            <a:solidFill>
              <a:schemeClr val="accent1"/>
            </a:solidFill>
            <a:ln w="9525">
              <a:noFill/>
              <a:miter lim="800000"/>
              <a:headEnd/>
              <a:tailEnd/>
            </a:ln>
            <a:effectLst/>
          </p:spPr>
          <p:txBody>
            <a:bodyPr wrap="none" lIns="0" tIns="0" rIns="0" bIns="0" anchor="ctr"/>
            <a:lstStyle/>
            <a:p>
              <a:pPr>
                <a:defRPr/>
              </a:pPr>
              <a:endParaRPr lang="en-US" sz="1100" dirty="0">
                <a:cs typeface="Arial"/>
                <a:sym typeface="Arial"/>
              </a:endParaRPr>
            </a:p>
          </p:txBody>
        </p:sp>
        <p:sp>
          <p:nvSpPr>
            <p:cNvPr id="137" name="Line 5"/>
            <p:cNvSpPr>
              <a:spLocks noChangeShapeType="1"/>
            </p:cNvSpPr>
            <p:nvPr/>
          </p:nvSpPr>
          <p:spPr bwMode="auto">
            <a:xfrm>
              <a:off x="747713" y="5029582"/>
              <a:ext cx="7699375" cy="0"/>
            </a:xfrm>
            <a:prstGeom prst="line">
              <a:avLst/>
            </a:prstGeom>
            <a:noFill/>
            <a:ln w="9525">
              <a:solidFill>
                <a:schemeClr val="hlink"/>
              </a:solidFill>
              <a:round/>
              <a:headEnd/>
              <a:tailEnd/>
            </a:ln>
            <a:effectLst/>
          </p:spPr>
          <p:txBody>
            <a:bodyPr lIns="0" tIns="0" rIns="0" bIns="0" anchor="ctr"/>
            <a:lstStyle/>
            <a:p>
              <a:pPr>
                <a:defRPr/>
              </a:pPr>
              <a:endParaRPr lang="en-US" sz="1100" dirty="0">
                <a:cs typeface="Arial"/>
                <a:sym typeface="Arial"/>
              </a:endParaRPr>
            </a:p>
          </p:txBody>
        </p:sp>
        <p:sp>
          <p:nvSpPr>
            <p:cNvPr id="138" name="Freeform 6"/>
            <p:cNvSpPr>
              <a:spLocks/>
            </p:cNvSpPr>
            <p:nvPr/>
          </p:nvSpPr>
          <p:spPr bwMode="auto">
            <a:xfrm>
              <a:off x="1143000" y="4604060"/>
              <a:ext cx="6784975" cy="65099"/>
            </a:xfrm>
            <a:custGeom>
              <a:avLst/>
              <a:gdLst/>
              <a:ahLst/>
              <a:cxnLst>
                <a:cxn ang="0">
                  <a:pos x="0" y="38"/>
                </a:cxn>
                <a:cxn ang="0">
                  <a:pos x="4107" y="38"/>
                </a:cxn>
              </a:cxnLst>
              <a:rect l="0" t="0" r="r" b="b"/>
              <a:pathLst>
                <a:path w="4107" h="38">
                  <a:moveTo>
                    <a:pt x="0" y="38"/>
                  </a:moveTo>
                  <a:cubicBezTo>
                    <a:pt x="1421" y="0"/>
                    <a:pt x="2117" y="0"/>
                    <a:pt x="4107" y="38"/>
                  </a:cubicBezTo>
                </a:path>
              </a:pathLst>
            </a:custGeom>
            <a:noFill/>
            <a:ln w="28575" cap="flat" cmpd="sng">
              <a:solidFill>
                <a:schemeClr val="hlink"/>
              </a:solidFill>
              <a:prstDash val="solid"/>
              <a:round/>
              <a:headEnd type="none" w="med" len="med"/>
              <a:tailEnd type="none" w="med" len="med"/>
            </a:ln>
            <a:effectLst/>
          </p:spPr>
          <p:txBody>
            <a:bodyPr lIns="0" tIns="0" rIns="0" bIns="0" anchor="ctr"/>
            <a:lstStyle/>
            <a:p>
              <a:pPr>
                <a:defRPr/>
              </a:pPr>
              <a:endParaRPr lang="en-US" sz="1100" dirty="0">
                <a:cs typeface="Arial"/>
                <a:sym typeface="Arial"/>
              </a:endParaRPr>
            </a:p>
          </p:txBody>
        </p:sp>
        <p:grpSp>
          <p:nvGrpSpPr>
            <p:cNvPr id="11274" name="Group 11"/>
            <p:cNvGrpSpPr>
              <a:grpSpLocks/>
            </p:cNvGrpSpPr>
            <p:nvPr/>
          </p:nvGrpSpPr>
          <p:grpSpPr bwMode="auto">
            <a:xfrm>
              <a:off x="3027363" y="2759075"/>
              <a:ext cx="446087" cy="2560638"/>
              <a:chOff x="3270237" y="2282102"/>
              <a:chExt cx="492123" cy="2711451"/>
            </a:xfrm>
          </p:grpSpPr>
          <p:sp>
            <p:nvSpPr>
              <p:cNvPr id="11289" name="Oval 8"/>
              <p:cNvSpPr>
                <a:spLocks noChangeArrowheads="1"/>
              </p:cNvSpPr>
              <p:nvPr/>
            </p:nvSpPr>
            <p:spPr bwMode="auto">
              <a:xfrm>
                <a:off x="3270237" y="4827397"/>
                <a:ext cx="492123" cy="16615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11290" name="Oval 9"/>
              <p:cNvSpPr>
                <a:spLocks noChangeArrowheads="1"/>
              </p:cNvSpPr>
              <p:nvPr/>
            </p:nvSpPr>
            <p:spPr bwMode="auto">
              <a:xfrm>
                <a:off x="3350733" y="4842004"/>
                <a:ext cx="314666" cy="109554"/>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11291" name="Oval 10"/>
              <p:cNvSpPr>
                <a:spLocks noChangeArrowheads="1"/>
              </p:cNvSpPr>
              <p:nvPr/>
            </p:nvSpPr>
            <p:spPr bwMode="auto">
              <a:xfrm>
                <a:off x="3403787" y="4856611"/>
                <a:ext cx="208558" cy="7303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11292" name="Freeform 11"/>
              <p:cNvSpPr>
                <a:spLocks/>
              </p:cNvSpPr>
              <p:nvPr/>
            </p:nvSpPr>
            <p:spPr bwMode="auto">
              <a:xfrm>
                <a:off x="3456841" y="2282102"/>
                <a:ext cx="107938" cy="2647545"/>
              </a:xfrm>
              <a:custGeom>
                <a:avLst/>
                <a:gdLst>
                  <a:gd name="T0" fmla="*/ 0 w 59"/>
                  <a:gd name="T1" fmla="*/ 2147483646 h 1450"/>
                  <a:gd name="T2" fmla="*/ 2147483646 w 59"/>
                  <a:gd name="T3" fmla="*/ 0 h 1450"/>
                  <a:gd name="T4" fmla="*/ 2147483646 w 59"/>
                  <a:gd name="T5" fmla="*/ 2147483646 h 1450"/>
                  <a:gd name="T6" fmla="*/ 0 w 59"/>
                  <a:gd name="T7" fmla="*/ 2147483646 h 1450"/>
                  <a:gd name="T8" fmla="*/ 0 60000 65536"/>
                  <a:gd name="T9" fmla="*/ 0 60000 65536"/>
                  <a:gd name="T10" fmla="*/ 0 60000 65536"/>
                  <a:gd name="T11" fmla="*/ 0 60000 65536"/>
                  <a:gd name="T12" fmla="*/ 0 w 59"/>
                  <a:gd name="T13" fmla="*/ 0 h 1450"/>
                  <a:gd name="T14" fmla="*/ 59 w 59"/>
                  <a:gd name="T15" fmla="*/ 1450 h 1450"/>
                </a:gdLst>
                <a:ahLst/>
                <a:cxnLst>
                  <a:cxn ang="T8">
                    <a:pos x="T0" y="T1"/>
                  </a:cxn>
                  <a:cxn ang="T9">
                    <a:pos x="T2" y="T3"/>
                  </a:cxn>
                  <a:cxn ang="T10">
                    <a:pos x="T4" y="T5"/>
                  </a:cxn>
                  <a:cxn ang="T11">
                    <a:pos x="T6" y="T7"/>
                  </a:cxn>
                </a:cxnLst>
                <a:rect l="T12" t="T13" r="T14" b="T15"/>
                <a:pathLst>
                  <a:path w="59" h="1450">
                    <a:moveTo>
                      <a:pt x="0" y="1436"/>
                    </a:moveTo>
                    <a:cubicBezTo>
                      <a:pt x="0" y="1436"/>
                      <a:pt x="14" y="718"/>
                      <a:pt x="29" y="0"/>
                    </a:cubicBezTo>
                    <a:cubicBezTo>
                      <a:pt x="44" y="714"/>
                      <a:pt x="59" y="1432"/>
                      <a:pt x="59" y="1428"/>
                    </a:cubicBezTo>
                    <a:cubicBezTo>
                      <a:pt x="45" y="1441"/>
                      <a:pt x="27" y="1450"/>
                      <a:pt x="0" y="1436"/>
                    </a:cubicBezTo>
                    <a:close/>
                  </a:path>
                </a:pathLst>
              </a:custGeom>
              <a:solidFill>
                <a:schemeClr val="hlink"/>
              </a:solidFill>
              <a:ln w="9525">
                <a:solidFill>
                  <a:schemeClr val="hlink"/>
                </a:solidFill>
                <a:round/>
                <a:headEnd/>
                <a:tailEnd/>
              </a:ln>
            </p:spPr>
            <p:txBody>
              <a:bodyPr lIns="0" tIns="0" rIns="0" bIns="0" anchor="ctr"/>
              <a:lstStyle/>
              <a:p>
                <a:endParaRPr lang="tr-TR"/>
              </a:p>
            </p:txBody>
          </p:sp>
        </p:grpSp>
        <p:grpSp>
          <p:nvGrpSpPr>
            <p:cNvPr id="11275" name="Group 12"/>
            <p:cNvGrpSpPr>
              <a:grpSpLocks/>
            </p:cNvGrpSpPr>
            <p:nvPr/>
          </p:nvGrpSpPr>
          <p:grpSpPr bwMode="auto">
            <a:xfrm>
              <a:off x="5597525" y="2759075"/>
              <a:ext cx="444500" cy="2560638"/>
              <a:chOff x="6110275" y="2282102"/>
              <a:chExt cx="492123" cy="2711451"/>
            </a:xfrm>
          </p:grpSpPr>
          <p:sp>
            <p:nvSpPr>
              <p:cNvPr id="11285" name="Oval 13"/>
              <p:cNvSpPr>
                <a:spLocks noChangeArrowheads="1"/>
              </p:cNvSpPr>
              <p:nvPr/>
            </p:nvSpPr>
            <p:spPr bwMode="auto">
              <a:xfrm>
                <a:off x="6110275" y="4827397"/>
                <a:ext cx="492123" cy="16615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11286" name="Oval 14"/>
              <p:cNvSpPr>
                <a:spLocks noChangeArrowheads="1"/>
              </p:cNvSpPr>
              <p:nvPr/>
            </p:nvSpPr>
            <p:spPr bwMode="auto">
              <a:xfrm>
                <a:off x="6190771" y="4842004"/>
                <a:ext cx="314666" cy="109554"/>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11287" name="Oval 15"/>
              <p:cNvSpPr>
                <a:spLocks noChangeArrowheads="1"/>
              </p:cNvSpPr>
              <p:nvPr/>
            </p:nvSpPr>
            <p:spPr bwMode="auto">
              <a:xfrm>
                <a:off x="6243825" y="4856611"/>
                <a:ext cx="208558" cy="7303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11288" name="Freeform 16"/>
              <p:cNvSpPr>
                <a:spLocks/>
              </p:cNvSpPr>
              <p:nvPr/>
            </p:nvSpPr>
            <p:spPr bwMode="auto">
              <a:xfrm>
                <a:off x="6296879" y="2282102"/>
                <a:ext cx="107938" cy="2647545"/>
              </a:xfrm>
              <a:custGeom>
                <a:avLst/>
                <a:gdLst>
                  <a:gd name="T0" fmla="*/ 0 w 59"/>
                  <a:gd name="T1" fmla="*/ 2147483646 h 1450"/>
                  <a:gd name="T2" fmla="*/ 2147483646 w 59"/>
                  <a:gd name="T3" fmla="*/ 0 h 1450"/>
                  <a:gd name="T4" fmla="*/ 2147483646 w 59"/>
                  <a:gd name="T5" fmla="*/ 2147483646 h 1450"/>
                  <a:gd name="T6" fmla="*/ 0 w 59"/>
                  <a:gd name="T7" fmla="*/ 2147483646 h 1450"/>
                  <a:gd name="T8" fmla="*/ 0 60000 65536"/>
                  <a:gd name="T9" fmla="*/ 0 60000 65536"/>
                  <a:gd name="T10" fmla="*/ 0 60000 65536"/>
                  <a:gd name="T11" fmla="*/ 0 60000 65536"/>
                  <a:gd name="T12" fmla="*/ 0 w 59"/>
                  <a:gd name="T13" fmla="*/ 0 h 1450"/>
                  <a:gd name="T14" fmla="*/ 59 w 59"/>
                  <a:gd name="T15" fmla="*/ 1450 h 1450"/>
                </a:gdLst>
                <a:ahLst/>
                <a:cxnLst>
                  <a:cxn ang="T8">
                    <a:pos x="T0" y="T1"/>
                  </a:cxn>
                  <a:cxn ang="T9">
                    <a:pos x="T2" y="T3"/>
                  </a:cxn>
                  <a:cxn ang="T10">
                    <a:pos x="T4" y="T5"/>
                  </a:cxn>
                  <a:cxn ang="T11">
                    <a:pos x="T6" y="T7"/>
                  </a:cxn>
                </a:cxnLst>
                <a:rect l="T12" t="T13" r="T14" b="T15"/>
                <a:pathLst>
                  <a:path w="59" h="1450">
                    <a:moveTo>
                      <a:pt x="0" y="1436"/>
                    </a:moveTo>
                    <a:cubicBezTo>
                      <a:pt x="0" y="1436"/>
                      <a:pt x="14" y="718"/>
                      <a:pt x="29" y="0"/>
                    </a:cubicBezTo>
                    <a:cubicBezTo>
                      <a:pt x="44" y="714"/>
                      <a:pt x="59" y="1432"/>
                      <a:pt x="59" y="1428"/>
                    </a:cubicBezTo>
                    <a:cubicBezTo>
                      <a:pt x="45" y="1441"/>
                      <a:pt x="27" y="1450"/>
                      <a:pt x="0" y="1436"/>
                    </a:cubicBezTo>
                    <a:close/>
                  </a:path>
                </a:pathLst>
              </a:custGeom>
              <a:solidFill>
                <a:schemeClr val="hlink"/>
              </a:solidFill>
              <a:ln w="9525">
                <a:solidFill>
                  <a:schemeClr val="hlink"/>
                </a:solidFill>
                <a:round/>
                <a:headEnd/>
                <a:tailEnd/>
              </a:ln>
            </p:spPr>
            <p:txBody>
              <a:bodyPr lIns="0" tIns="0" rIns="0" bIns="0" anchor="ctr"/>
              <a:lstStyle/>
              <a:p>
                <a:endParaRPr lang="tr-TR"/>
              </a:p>
            </p:txBody>
          </p:sp>
        </p:grpSp>
        <p:sp>
          <p:nvSpPr>
            <p:cNvPr id="141" name="Line 17"/>
            <p:cNvSpPr>
              <a:spLocks noChangeShapeType="1"/>
            </p:cNvSpPr>
            <p:nvPr/>
          </p:nvSpPr>
          <p:spPr bwMode="auto">
            <a:xfrm>
              <a:off x="4048125" y="3570424"/>
              <a:ext cx="1050925" cy="0"/>
            </a:xfrm>
            <a:prstGeom prst="line">
              <a:avLst/>
            </a:prstGeom>
            <a:noFill/>
            <a:ln w="28575">
              <a:solidFill>
                <a:schemeClr val="hlink"/>
              </a:solidFill>
              <a:round/>
              <a:headEnd/>
              <a:tailEnd type="triangle" w="med" len="med"/>
            </a:ln>
            <a:effectLst/>
          </p:spPr>
          <p:txBody>
            <a:bodyPr lIns="0" tIns="0" rIns="0" bIns="0" anchor="ctr"/>
            <a:lstStyle/>
            <a:p>
              <a:pPr>
                <a:defRPr/>
              </a:pPr>
              <a:endParaRPr lang="en-US" sz="1100" dirty="0">
                <a:cs typeface="Arial"/>
                <a:sym typeface="Arial"/>
              </a:endParaRPr>
            </a:p>
          </p:txBody>
        </p:sp>
        <p:sp>
          <p:nvSpPr>
            <p:cNvPr id="11277" name="Rectangle 18"/>
            <p:cNvSpPr>
              <a:spLocks noChangeArrowheads="1"/>
            </p:cNvSpPr>
            <p:nvPr/>
          </p:nvSpPr>
          <p:spPr bwMode="auto">
            <a:xfrm>
              <a:off x="4014788" y="2954905"/>
              <a:ext cx="1114425" cy="5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a:solidFill>
                    <a:srgbClr val="2D2D8A"/>
                  </a:solidFill>
                  <a:ea typeface="PMingLiU" pitchFamily="18" charset="-120"/>
                  <a:cs typeface="Arial" panose="020B0604020202020204" pitchFamily="34" charset="0"/>
                  <a:sym typeface="Arial" panose="020B0604020202020204" pitchFamily="34" charset="0"/>
                </a:rPr>
                <a:t>العبور</a:t>
              </a:r>
              <a:endParaRPr lang="en-US" altLang="zh-HK" sz="1900" b="1">
                <a:solidFill>
                  <a:srgbClr val="2D2D8A"/>
                </a:solidFill>
                <a:ea typeface="PMingLiU" pitchFamily="18" charset="-120"/>
                <a:cs typeface="Arial" panose="020B0604020202020204" pitchFamily="34" charset="0"/>
                <a:sym typeface="Arial" panose="020B0604020202020204" pitchFamily="34" charset="0"/>
              </a:endParaRPr>
            </a:p>
            <a:p>
              <a:pPr algn="ctr">
                <a:spcBef>
                  <a:spcPct val="0"/>
                </a:spcBef>
                <a:buFontTx/>
                <a:buNone/>
              </a:pPr>
              <a:r>
                <a:rPr lang="en-US" altLang="zh-HK" sz="1500">
                  <a:ea typeface="PMingLiU" pitchFamily="18" charset="-120"/>
                  <a:cs typeface="Arial" panose="020B0604020202020204" pitchFamily="34" charset="0"/>
                  <a:sym typeface="Arial" panose="020B0604020202020204" pitchFamily="34" charset="0"/>
                </a:rPr>
                <a:t>(</a:t>
              </a:r>
              <a:r>
                <a:rPr lang="ar-LB" altLang="zh-HK" sz="1500">
                  <a:ea typeface="PMingLiU" pitchFamily="18" charset="-120"/>
                  <a:cs typeface="Arial" panose="020B0604020202020204" pitchFamily="34" charset="0"/>
                  <a:sym typeface="Arial" panose="020B0604020202020204" pitchFamily="34" charset="0"/>
                </a:rPr>
                <a:t>المهمة</a:t>
              </a:r>
              <a:r>
                <a:rPr lang="en-US" altLang="zh-HK" sz="1500">
                  <a:ea typeface="PMingLiU" pitchFamily="18" charset="-120"/>
                  <a:cs typeface="Arial" panose="020B0604020202020204" pitchFamily="34" charset="0"/>
                  <a:sym typeface="Arial" panose="020B0604020202020204" pitchFamily="34" charset="0"/>
                </a:rPr>
                <a:t>)</a:t>
              </a:r>
              <a:endParaRPr lang="en-US" altLang="en-US" sz="1500">
                <a:ea typeface="PMingLiU" pitchFamily="18" charset="-120"/>
                <a:cs typeface="Arial" panose="020B0604020202020204" pitchFamily="34" charset="0"/>
                <a:sym typeface="Arial" panose="020B0604020202020204" pitchFamily="34" charset="0"/>
              </a:endParaRPr>
            </a:p>
          </p:txBody>
        </p:sp>
        <p:sp>
          <p:nvSpPr>
            <p:cNvPr id="143" name="Freeform 20"/>
            <p:cNvSpPr>
              <a:spLocks/>
            </p:cNvSpPr>
            <p:nvPr/>
          </p:nvSpPr>
          <p:spPr bwMode="auto">
            <a:xfrm>
              <a:off x="735013" y="4332553"/>
              <a:ext cx="1404937" cy="1797352"/>
            </a:xfrm>
            <a:custGeom>
              <a:avLst/>
              <a:gdLst/>
              <a:ahLst/>
              <a:cxnLst>
                <a:cxn ang="0">
                  <a:pos x="8" y="0"/>
                </a:cxn>
                <a:cxn ang="0">
                  <a:pos x="98" y="30"/>
                </a:cxn>
                <a:cxn ang="0">
                  <a:pos x="142" y="120"/>
                </a:cxn>
                <a:cxn ang="0">
                  <a:pos x="210" y="142"/>
                </a:cxn>
                <a:cxn ang="0">
                  <a:pos x="232" y="165"/>
                </a:cxn>
                <a:cxn ang="0">
                  <a:pos x="262" y="232"/>
                </a:cxn>
                <a:cxn ang="0">
                  <a:pos x="374" y="284"/>
                </a:cxn>
                <a:cxn ang="0">
                  <a:pos x="449" y="322"/>
                </a:cxn>
                <a:cxn ang="0">
                  <a:pos x="502" y="412"/>
                </a:cxn>
                <a:cxn ang="0">
                  <a:pos x="524" y="419"/>
                </a:cxn>
                <a:cxn ang="0">
                  <a:pos x="629" y="441"/>
                </a:cxn>
                <a:cxn ang="0">
                  <a:pos x="696" y="516"/>
                </a:cxn>
                <a:cxn ang="0">
                  <a:pos x="726" y="584"/>
                </a:cxn>
                <a:cxn ang="0">
                  <a:pos x="763" y="651"/>
                </a:cxn>
                <a:cxn ang="0">
                  <a:pos x="778" y="673"/>
                </a:cxn>
                <a:cxn ang="0">
                  <a:pos x="801" y="756"/>
                </a:cxn>
                <a:cxn ang="0">
                  <a:pos x="831" y="801"/>
                </a:cxn>
                <a:cxn ang="0">
                  <a:pos x="831" y="943"/>
                </a:cxn>
                <a:cxn ang="0">
                  <a:pos x="808" y="950"/>
                </a:cxn>
                <a:cxn ang="0">
                  <a:pos x="703" y="973"/>
                </a:cxn>
                <a:cxn ang="0">
                  <a:pos x="644" y="1040"/>
                </a:cxn>
                <a:cxn ang="0">
                  <a:pos x="472" y="1017"/>
                </a:cxn>
                <a:cxn ang="0">
                  <a:pos x="397" y="988"/>
                </a:cxn>
                <a:cxn ang="0">
                  <a:pos x="352" y="995"/>
                </a:cxn>
                <a:cxn ang="0">
                  <a:pos x="307" y="1025"/>
                </a:cxn>
                <a:cxn ang="0">
                  <a:pos x="120" y="958"/>
                </a:cxn>
                <a:cxn ang="0">
                  <a:pos x="0" y="943"/>
                </a:cxn>
              </a:cxnLst>
              <a:rect l="0" t="0" r="r" b="b"/>
              <a:pathLst>
                <a:path w="851" h="1042">
                  <a:moveTo>
                    <a:pt x="8" y="0"/>
                  </a:moveTo>
                  <a:cubicBezTo>
                    <a:pt x="39" y="11"/>
                    <a:pt x="68" y="15"/>
                    <a:pt x="98" y="30"/>
                  </a:cubicBezTo>
                  <a:cubicBezTo>
                    <a:pt x="105" y="52"/>
                    <a:pt x="120" y="113"/>
                    <a:pt x="142" y="120"/>
                  </a:cubicBezTo>
                  <a:cubicBezTo>
                    <a:pt x="165" y="127"/>
                    <a:pt x="187" y="135"/>
                    <a:pt x="210" y="142"/>
                  </a:cubicBezTo>
                  <a:cubicBezTo>
                    <a:pt x="217" y="150"/>
                    <a:pt x="226" y="156"/>
                    <a:pt x="232" y="165"/>
                  </a:cubicBezTo>
                  <a:cubicBezTo>
                    <a:pt x="246" y="186"/>
                    <a:pt x="241" y="213"/>
                    <a:pt x="262" y="232"/>
                  </a:cubicBezTo>
                  <a:cubicBezTo>
                    <a:pt x="297" y="262"/>
                    <a:pt x="331" y="270"/>
                    <a:pt x="374" y="284"/>
                  </a:cubicBezTo>
                  <a:cubicBezTo>
                    <a:pt x="401" y="293"/>
                    <a:pt x="422" y="312"/>
                    <a:pt x="449" y="322"/>
                  </a:cubicBezTo>
                  <a:cubicBezTo>
                    <a:pt x="469" y="352"/>
                    <a:pt x="481" y="381"/>
                    <a:pt x="502" y="412"/>
                  </a:cubicBezTo>
                  <a:cubicBezTo>
                    <a:pt x="506" y="418"/>
                    <a:pt x="517" y="417"/>
                    <a:pt x="524" y="419"/>
                  </a:cubicBezTo>
                  <a:cubicBezTo>
                    <a:pt x="558" y="431"/>
                    <a:pt x="593" y="435"/>
                    <a:pt x="629" y="441"/>
                  </a:cubicBezTo>
                  <a:cubicBezTo>
                    <a:pt x="671" y="456"/>
                    <a:pt x="673" y="483"/>
                    <a:pt x="696" y="516"/>
                  </a:cubicBezTo>
                  <a:cubicBezTo>
                    <a:pt x="704" y="542"/>
                    <a:pt x="711" y="561"/>
                    <a:pt x="726" y="584"/>
                  </a:cubicBezTo>
                  <a:cubicBezTo>
                    <a:pt x="738" y="623"/>
                    <a:pt x="729" y="600"/>
                    <a:pt x="763" y="651"/>
                  </a:cubicBezTo>
                  <a:cubicBezTo>
                    <a:pt x="768" y="658"/>
                    <a:pt x="778" y="673"/>
                    <a:pt x="778" y="673"/>
                  </a:cubicBezTo>
                  <a:cubicBezTo>
                    <a:pt x="784" y="697"/>
                    <a:pt x="790" y="734"/>
                    <a:pt x="801" y="756"/>
                  </a:cubicBezTo>
                  <a:cubicBezTo>
                    <a:pt x="809" y="772"/>
                    <a:pt x="831" y="801"/>
                    <a:pt x="831" y="801"/>
                  </a:cubicBezTo>
                  <a:cubicBezTo>
                    <a:pt x="848" y="853"/>
                    <a:pt x="851" y="856"/>
                    <a:pt x="831" y="943"/>
                  </a:cubicBezTo>
                  <a:cubicBezTo>
                    <a:pt x="829" y="951"/>
                    <a:pt x="816" y="947"/>
                    <a:pt x="808" y="950"/>
                  </a:cubicBezTo>
                  <a:cubicBezTo>
                    <a:pt x="774" y="961"/>
                    <a:pt x="703" y="973"/>
                    <a:pt x="703" y="973"/>
                  </a:cubicBezTo>
                  <a:cubicBezTo>
                    <a:pt x="653" y="1023"/>
                    <a:pt x="670" y="1000"/>
                    <a:pt x="644" y="1040"/>
                  </a:cubicBezTo>
                  <a:cubicBezTo>
                    <a:pt x="571" y="1035"/>
                    <a:pt x="531" y="1042"/>
                    <a:pt x="472" y="1017"/>
                  </a:cubicBezTo>
                  <a:cubicBezTo>
                    <a:pt x="447" y="1007"/>
                    <a:pt x="397" y="988"/>
                    <a:pt x="397" y="988"/>
                  </a:cubicBezTo>
                  <a:cubicBezTo>
                    <a:pt x="382" y="990"/>
                    <a:pt x="366" y="989"/>
                    <a:pt x="352" y="995"/>
                  </a:cubicBezTo>
                  <a:cubicBezTo>
                    <a:pt x="335" y="1002"/>
                    <a:pt x="307" y="1025"/>
                    <a:pt x="307" y="1025"/>
                  </a:cubicBezTo>
                  <a:cubicBezTo>
                    <a:pt x="242" y="1008"/>
                    <a:pt x="185" y="973"/>
                    <a:pt x="120" y="958"/>
                  </a:cubicBezTo>
                  <a:cubicBezTo>
                    <a:pt x="63" y="930"/>
                    <a:pt x="101" y="943"/>
                    <a:pt x="0" y="943"/>
                  </a:cubicBezTo>
                </a:path>
              </a:pathLst>
            </a:custGeom>
            <a:solidFill>
              <a:schemeClr val="bg2">
                <a:lumMod val="40000"/>
                <a:lumOff val="60000"/>
              </a:schemeClr>
            </a:solidFill>
            <a:ln w="9525" cap="flat" cmpd="sng">
              <a:no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144" name="Freeform 21"/>
            <p:cNvSpPr>
              <a:spLocks/>
            </p:cNvSpPr>
            <p:nvPr/>
          </p:nvSpPr>
          <p:spPr bwMode="auto">
            <a:xfrm>
              <a:off x="747713" y="4332553"/>
              <a:ext cx="1360487" cy="1382944"/>
            </a:xfrm>
            <a:custGeom>
              <a:avLst/>
              <a:gdLst/>
              <a:ahLst/>
              <a:cxnLst>
                <a:cxn ang="0">
                  <a:pos x="0" y="0"/>
                </a:cxn>
                <a:cxn ang="0">
                  <a:pos x="90" y="30"/>
                </a:cxn>
                <a:cxn ang="0">
                  <a:pos x="134" y="120"/>
                </a:cxn>
                <a:cxn ang="0">
                  <a:pos x="202" y="142"/>
                </a:cxn>
                <a:cxn ang="0">
                  <a:pos x="224" y="165"/>
                </a:cxn>
                <a:cxn ang="0">
                  <a:pos x="254" y="232"/>
                </a:cxn>
                <a:cxn ang="0">
                  <a:pos x="366" y="284"/>
                </a:cxn>
                <a:cxn ang="0">
                  <a:pos x="441" y="322"/>
                </a:cxn>
                <a:cxn ang="0">
                  <a:pos x="494" y="412"/>
                </a:cxn>
                <a:cxn ang="0">
                  <a:pos x="516" y="419"/>
                </a:cxn>
                <a:cxn ang="0">
                  <a:pos x="621" y="441"/>
                </a:cxn>
                <a:cxn ang="0">
                  <a:pos x="688" y="516"/>
                </a:cxn>
                <a:cxn ang="0">
                  <a:pos x="718" y="584"/>
                </a:cxn>
                <a:cxn ang="0">
                  <a:pos x="755" y="651"/>
                </a:cxn>
                <a:cxn ang="0">
                  <a:pos x="770" y="673"/>
                </a:cxn>
                <a:cxn ang="0">
                  <a:pos x="793" y="756"/>
                </a:cxn>
                <a:cxn ang="0">
                  <a:pos x="823" y="801"/>
                </a:cxn>
              </a:cxnLst>
              <a:rect l="0" t="0" r="r" b="b"/>
              <a:pathLst>
                <a:path w="823" h="801">
                  <a:moveTo>
                    <a:pt x="0" y="0"/>
                  </a:moveTo>
                  <a:cubicBezTo>
                    <a:pt x="31" y="11"/>
                    <a:pt x="60" y="15"/>
                    <a:pt x="90" y="30"/>
                  </a:cubicBezTo>
                  <a:cubicBezTo>
                    <a:pt x="97" y="52"/>
                    <a:pt x="112" y="113"/>
                    <a:pt x="134" y="120"/>
                  </a:cubicBezTo>
                  <a:cubicBezTo>
                    <a:pt x="157" y="127"/>
                    <a:pt x="179" y="135"/>
                    <a:pt x="202" y="142"/>
                  </a:cubicBezTo>
                  <a:cubicBezTo>
                    <a:pt x="209" y="150"/>
                    <a:pt x="218" y="156"/>
                    <a:pt x="224" y="165"/>
                  </a:cubicBezTo>
                  <a:cubicBezTo>
                    <a:pt x="238" y="186"/>
                    <a:pt x="233" y="213"/>
                    <a:pt x="254" y="232"/>
                  </a:cubicBezTo>
                  <a:cubicBezTo>
                    <a:pt x="289" y="262"/>
                    <a:pt x="323" y="270"/>
                    <a:pt x="366" y="284"/>
                  </a:cubicBezTo>
                  <a:cubicBezTo>
                    <a:pt x="393" y="293"/>
                    <a:pt x="414" y="312"/>
                    <a:pt x="441" y="322"/>
                  </a:cubicBezTo>
                  <a:cubicBezTo>
                    <a:pt x="461" y="352"/>
                    <a:pt x="473" y="381"/>
                    <a:pt x="494" y="412"/>
                  </a:cubicBezTo>
                  <a:cubicBezTo>
                    <a:pt x="498" y="418"/>
                    <a:pt x="509" y="417"/>
                    <a:pt x="516" y="419"/>
                  </a:cubicBezTo>
                  <a:cubicBezTo>
                    <a:pt x="550" y="431"/>
                    <a:pt x="585" y="435"/>
                    <a:pt x="621" y="441"/>
                  </a:cubicBezTo>
                  <a:cubicBezTo>
                    <a:pt x="663" y="456"/>
                    <a:pt x="665" y="483"/>
                    <a:pt x="688" y="516"/>
                  </a:cubicBezTo>
                  <a:cubicBezTo>
                    <a:pt x="696" y="542"/>
                    <a:pt x="703" y="561"/>
                    <a:pt x="718" y="584"/>
                  </a:cubicBezTo>
                  <a:cubicBezTo>
                    <a:pt x="730" y="623"/>
                    <a:pt x="721" y="600"/>
                    <a:pt x="755" y="651"/>
                  </a:cubicBezTo>
                  <a:cubicBezTo>
                    <a:pt x="760" y="658"/>
                    <a:pt x="770" y="673"/>
                    <a:pt x="770" y="673"/>
                  </a:cubicBezTo>
                  <a:cubicBezTo>
                    <a:pt x="776" y="697"/>
                    <a:pt x="782" y="734"/>
                    <a:pt x="793" y="756"/>
                  </a:cubicBezTo>
                  <a:cubicBezTo>
                    <a:pt x="801" y="772"/>
                    <a:pt x="823" y="801"/>
                    <a:pt x="823" y="801"/>
                  </a:cubicBezTo>
                </a:path>
              </a:pathLst>
            </a:custGeom>
            <a:solidFill>
              <a:schemeClr val="bg2">
                <a:lumMod val="40000"/>
                <a:lumOff val="60000"/>
              </a:schemeClr>
            </a:solidFill>
            <a:ln w="22225" cap="flat" cmpd="sng">
              <a:solidFill>
                <a:schemeClr val="hlink"/>
              </a:solid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145" name="Freeform 26"/>
            <p:cNvSpPr>
              <a:spLocks/>
            </p:cNvSpPr>
            <p:nvPr/>
          </p:nvSpPr>
          <p:spPr bwMode="auto">
            <a:xfrm flipH="1">
              <a:off x="6592888" y="4332553"/>
              <a:ext cx="1863725" cy="1797352"/>
            </a:xfrm>
            <a:custGeom>
              <a:avLst/>
              <a:gdLst/>
              <a:ahLst/>
              <a:cxnLst>
                <a:cxn ang="0">
                  <a:pos x="8" y="0"/>
                </a:cxn>
                <a:cxn ang="0">
                  <a:pos x="98" y="30"/>
                </a:cxn>
                <a:cxn ang="0">
                  <a:pos x="142" y="120"/>
                </a:cxn>
                <a:cxn ang="0">
                  <a:pos x="210" y="142"/>
                </a:cxn>
                <a:cxn ang="0">
                  <a:pos x="232" y="165"/>
                </a:cxn>
                <a:cxn ang="0">
                  <a:pos x="262" y="232"/>
                </a:cxn>
                <a:cxn ang="0">
                  <a:pos x="374" y="284"/>
                </a:cxn>
                <a:cxn ang="0">
                  <a:pos x="449" y="322"/>
                </a:cxn>
                <a:cxn ang="0">
                  <a:pos x="502" y="412"/>
                </a:cxn>
                <a:cxn ang="0">
                  <a:pos x="524" y="419"/>
                </a:cxn>
                <a:cxn ang="0">
                  <a:pos x="629" y="441"/>
                </a:cxn>
                <a:cxn ang="0">
                  <a:pos x="696" y="516"/>
                </a:cxn>
                <a:cxn ang="0">
                  <a:pos x="726" y="584"/>
                </a:cxn>
                <a:cxn ang="0">
                  <a:pos x="763" y="651"/>
                </a:cxn>
                <a:cxn ang="0">
                  <a:pos x="778" y="673"/>
                </a:cxn>
                <a:cxn ang="0">
                  <a:pos x="801" y="756"/>
                </a:cxn>
                <a:cxn ang="0">
                  <a:pos x="831" y="801"/>
                </a:cxn>
                <a:cxn ang="0">
                  <a:pos x="831" y="943"/>
                </a:cxn>
                <a:cxn ang="0">
                  <a:pos x="808" y="950"/>
                </a:cxn>
                <a:cxn ang="0">
                  <a:pos x="703" y="973"/>
                </a:cxn>
                <a:cxn ang="0">
                  <a:pos x="644" y="1040"/>
                </a:cxn>
                <a:cxn ang="0">
                  <a:pos x="472" y="1017"/>
                </a:cxn>
                <a:cxn ang="0">
                  <a:pos x="397" y="988"/>
                </a:cxn>
                <a:cxn ang="0">
                  <a:pos x="352" y="995"/>
                </a:cxn>
                <a:cxn ang="0">
                  <a:pos x="307" y="1025"/>
                </a:cxn>
                <a:cxn ang="0">
                  <a:pos x="120" y="958"/>
                </a:cxn>
                <a:cxn ang="0">
                  <a:pos x="0" y="943"/>
                </a:cxn>
              </a:cxnLst>
              <a:rect l="0" t="0" r="r" b="b"/>
              <a:pathLst>
                <a:path w="851" h="1042">
                  <a:moveTo>
                    <a:pt x="8" y="0"/>
                  </a:moveTo>
                  <a:cubicBezTo>
                    <a:pt x="39" y="11"/>
                    <a:pt x="68" y="15"/>
                    <a:pt x="98" y="30"/>
                  </a:cubicBezTo>
                  <a:cubicBezTo>
                    <a:pt x="105" y="52"/>
                    <a:pt x="120" y="113"/>
                    <a:pt x="142" y="120"/>
                  </a:cubicBezTo>
                  <a:cubicBezTo>
                    <a:pt x="165" y="127"/>
                    <a:pt x="187" y="135"/>
                    <a:pt x="210" y="142"/>
                  </a:cubicBezTo>
                  <a:cubicBezTo>
                    <a:pt x="217" y="150"/>
                    <a:pt x="226" y="156"/>
                    <a:pt x="232" y="165"/>
                  </a:cubicBezTo>
                  <a:cubicBezTo>
                    <a:pt x="246" y="186"/>
                    <a:pt x="241" y="213"/>
                    <a:pt x="262" y="232"/>
                  </a:cubicBezTo>
                  <a:cubicBezTo>
                    <a:pt x="297" y="262"/>
                    <a:pt x="331" y="270"/>
                    <a:pt x="374" y="284"/>
                  </a:cubicBezTo>
                  <a:cubicBezTo>
                    <a:pt x="401" y="293"/>
                    <a:pt x="422" y="312"/>
                    <a:pt x="449" y="322"/>
                  </a:cubicBezTo>
                  <a:cubicBezTo>
                    <a:pt x="469" y="352"/>
                    <a:pt x="481" y="381"/>
                    <a:pt x="502" y="412"/>
                  </a:cubicBezTo>
                  <a:cubicBezTo>
                    <a:pt x="506" y="418"/>
                    <a:pt x="517" y="417"/>
                    <a:pt x="524" y="419"/>
                  </a:cubicBezTo>
                  <a:cubicBezTo>
                    <a:pt x="558" y="431"/>
                    <a:pt x="593" y="435"/>
                    <a:pt x="629" y="441"/>
                  </a:cubicBezTo>
                  <a:cubicBezTo>
                    <a:pt x="671" y="456"/>
                    <a:pt x="673" y="483"/>
                    <a:pt x="696" y="516"/>
                  </a:cubicBezTo>
                  <a:cubicBezTo>
                    <a:pt x="704" y="542"/>
                    <a:pt x="711" y="561"/>
                    <a:pt x="726" y="584"/>
                  </a:cubicBezTo>
                  <a:cubicBezTo>
                    <a:pt x="738" y="623"/>
                    <a:pt x="729" y="600"/>
                    <a:pt x="763" y="651"/>
                  </a:cubicBezTo>
                  <a:cubicBezTo>
                    <a:pt x="768" y="658"/>
                    <a:pt x="778" y="673"/>
                    <a:pt x="778" y="673"/>
                  </a:cubicBezTo>
                  <a:cubicBezTo>
                    <a:pt x="784" y="697"/>
                    <a:pt x="790" y="734"/>
                    <a:pt x="801" y="756"/>
                  </a:cubicBezTo>
                  <a:cubicBezTo>
                    <a:pt x="809" y="772"/>
                    <a:pt x="831" y="801"/>
                    <a:pt x="831" y="801"/>
                  </a:cubicBezTo>
                  <a:cubicBezTo>
                    <a:pt x="848" y="853"/>
                    <a:pt x="851" y="856"/>
                    <a:pt x="831" y="943"/>
                  </a:cubicBezTo>
                  <a:cubicBezTo>
                    <a:pt x="829" y="951"/>
                    <a:pt x="816" y="947"/>
                    <a:pt x="808" y="950"/>
                  </a:cubicBezTo>
                  <a:cubicBezTo>
                    <a:pt x="774" y="961"/>
                    <a:pt x="703" y="973"/>
                    <a:pt x="703" y="973"/>
                  </a:cubicBezTo>
                  <a:cubicBezTo>
                    <a:pt x="653" y="1023"/>
                    <a:pt x="670" y="1000"/>
                    <a:pt x="644" y="1040"/>
                  </a:cubicBezTo>
                  <a:cubicBezTo>
                    <a:pt x="571" y="1035"/>
                    <a:pt x="531" y="1042"/>
                    <a:pt x="472" y="1017"/>
                  </a:cubicBezTo>
                  <a:cubicBezTo>
                    <a:pt x="447" y="1007"/>
                    <a:pt x="397" y="988"/>
                    <a:pt x="397" y="988"/>
                  </a:cubicBezTo>
                  <a:cubicBezTo>
                    <a:pt x="382" y="990"/>
                    <a:pt x="366" y="989"/>
                    <a:pt x="352" y="995"/>
                  </a:cubicBezTo>
                  <a:cubicBezTo>
                    <a:pt x="335" y="1002"/>
                    <a:pt x="307" y="1025"/>
                    <a:pt x="307" y="1025"/>
                  </a:cubicBezTo>
                  <a:cubicBezTo>
                    <a:pt x="242" y="1008"/>
                    <a:pt x="185" y="973"/>
                    <a:pt x="120" y="958"/>
                  </a:cubicBezTo>
                  <a:cubicBezTo>
                    <a:pt x="63" y="930"/>
                    <a:pt x="101" y="943"/>
                    <a:pt x="0" y="943"/>
                  </a:cubicBezTo>
                </a:path>
              </a:pathLst>
            </a:custGeom>
            <a:solidFill>
              <a:schemeClr val="bg2">
                <a:lumMod val="40000"/>
                <a:lumOff val="60000"/>
              </a:schemeClr>
            </a:solidFill>
            <a:ln w="9525" cap="flat" cmpd="sng">
              <a:no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146" name="Freeform 27"/>
            <p:cNvSpPr>
              <a:spLocks/>
            </p:cNvSpPr>
            <p:nvPr/>
          </p:nvSpPr>
          <p:spPr bwMode="auto">
            <a:xfrm flipH="1">
              <a:off x="6637338" y="4332553"/>
              <a:ext cx="1801812" cy="1382944"/>
            </a:xfrm>
            <a:custGeom>
              <a:avLst/>
              <a:gdLst/>
              <a:ahLst/>
              <a:cxnLst>
                <a:cxn ang="0">
                  <a:pos x="0" y="0"/>
                </a:cxn>
                <a:cxn ang="0">
                  <a:pos x="90" y="30"/>
                </a:cxn>
                <a:cxn ang="0">
                  <a:pos x="134" y="120"/>
                </a:cxn>
                <a:cxn ang="0">
                  <a:pos x="202" y="142"/>
                </a:cxn>
                <a:cxn ang="0">
                  <a:pos x="224" y="165"/>
                </a:cxn>
                <a:cxn ang="0">
                  <a:pos x="254" y="232"/>
                </a:cxn>
                <a:cxn ang="0">
                  <a:pos x="366" y="284"/>
                </a:cxn>
                <a:cxn ang="0">
                  <a:pos x="441" y="322"/>
                </a:cxn>
                <a:cxn ang="0">
                  <a:pos x="494" y="412"/>
                </a:cxn>
                <a:cxn ang="0">
                  <a:pos x="516" y="419"/>
                </a:cxn>
                <a:cxn ang="0">
                  <a:pos x="621" y="441"/>
                </a:cxn>
                <a:cxn ang="0">
                  <a:pos x="688" y="516"/>
                </a:cxn>
                <a:cxn ang="0">
                  <a:pos x="718" y="584"/>
                </a:cxn>
                <a:cxn ang="0">
                  <a:pos x="755" y="651"/>
                </a:cxn>
                <a:cxn ang="0">
                  <a:pos x="770" y="673"/>
                </a:cxn>
                <a:cxn ang="0">
                  <a:pos x="793" y="756"/>
                </a:cxn>
                <a:cxn ang="0">
                  <a:pos x="823" y="801"/>
                </a:cxn>
              </a:cxnLst>
              <a:rect l="0" t="0" r="r" b="b"/>
              <a:pathLst>
                <a:path w="823" h="801">
                  <a:moveTo>
                    <a:pt x="0" y="0"/>
                  </a:moveTo>
                  <a:cubicBezTo>
                    <a:pt x="31" y="11"/>
                    <a:pt x="60" y="15"/>
                    <a:pt x="90" y="30"/>
                  </a:cubicBezTo>
                  <a:cubicBezTo>
                    <a:pt x="97" y="52"/>
                    <a:pt x="112" y="113"/>
                    <a:pt x="134" y="120"/>
                  </a:cubicBezTo>
                  <a:cubicBezTo>
                    <a:pt x="157" y="127"/>
                    <a:pt x="179" y="135"/>
                    <a:pt x="202" y="142"/>
                  </a:cubicBezTo>
                  <a:cubicBezTo>
                    <a:pt x="209" y="150"/>
                    <a:pt x="218" y="156"/>
                    <a:pt x="224" y="165"/>
                  </a:cubicBezTo>
                  <a:cubicBezTo>
                    <a:pt x="238" y="186"/>
                    <a:pt x="233" y="213"/>
                    <a:pt x="254" y="232"/>
                  </a:cubicBezTo>
                  <a:cubicBezTo>
                    <a:pt x="289" y="262"/>
                    <a:pt x="323" y="270"/>
                    <a:pt x="366" y="284"/>
                  </a:cubicBezTo>
                  <a:cubicBezTo>
                    <a:pt x="393" y="293"/>
                    <a:pt x="414" y="312"/>
                    <a:pt x="441" y="322"/>
                  </a:cubicBezTo>
                  <a:cubicBezTo>
                    <a:pt x="461" y="352"/>
                    <a:pt x="473" y="381"/>
                    <a:pt x="494" y="412"/>
                  </a:cubicBezTo>
                  <a:cubicBezTo>
                    <a:pt x="498" y="418"/>
                    <a:pt x="509" y="417"/>
                    <a:pt x="516" y="419"/>
                  </a:cubicBezTo>
                  <a:cubicBezTo>
                    <a:pt x="550" y="431"/>
                    <a:pt x="585" y="435"/>
                    <a:pt x="621" y="441"/>
                  </a:cubicBezTo>
                  <a:cubicBezTo>
                    <a:pt x="663" y="456"/>
                    <a:pt x="665" y="483"/>
                    <a:pt x="688" y="516"/>
                  </a:cubicBezTo>
                  <a:cubicBezTo>
                    <a:pt x="696" y="542"/>
                    <a:pt x="703" y="561"/>
                    <a:pt x="718" y="584"/>
                  </a:cubicBezTo>
                  <a:cubicBezTo>
                    <a:pt x="730" y="623"/>
                    <a:pt x="721" y="600"/>
                    <a:pt x="755" y="651"/>
                  </a:cubicBezTo>
                  <a:cubicBezTo>
                    <a:pt x="760" y="658"/>
                    <a:pt x="770" y="673"/>
                    <a:pt x="770" y="673"/>
                  </a:cubicBezTo>
                  <a:cubicBezTo>
                    <a:pt x="776" y="697"/>
                    <a:pt x="782" y="734"/>
                    <a:pt x="793" y="756"/>
                  </a:cubicBezTo>
                  <a:cubicBezTo>
                    <a:pt x="801" y="772"/>
                    <a:pt x="823" y="801"/>
                    <a:pt x="823" y="801"/>
                  </a:cubicBezTo>
                </a:path>
              </a:pathLst>
            </a:custGeom>
            <a:solidFill>
              <a:schemeClr val="bg2">
                <a:lumMod val="40000"/>
                <a:lumOff val="60000"/>
              </a:schemeClr>
            </a:solidFill>
            <a:ln w="22225" cap="flat" cmpd="sng">
              <a:solidFill>
                <a:schemeClr val="hlink"/>
              </a:solid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11282" name="Text12"/>
            <p:cNvSpPr>
              <a:spLocks noChangeArrowheads="1"/>
            </p:cNvSpPr>
            <p:nvPr/>
          </p:nvSpPr>
          <p:spPr bwMode="auto">
            <a:xfrm>
              <a:off x="738188" y="3729321"/>
              <a:ext cx="1096962" cy="5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a:solidFill>
                    <a:srgbClr val="2D2D8A"/>
                  </a:solidFill>
                  <a:ea typeface="PMingLiU" pitchFamily="18" charset="-120"/>
                  <a:cs typeface="Arial" panose="020B0604020202020204" pitchFamily="34" charset="0"/>
                  <a:sym typeface="Arial" panose="020B0604020202020204" pitchFamily="34" charset="0"/>
                </a:rPr>
                <a:t>اليوم</a:t>
              </a:r>
              <a:endParaRPr lang="en-US" altLang="zh-HK" sz="1900" b="1">
                <a:solidFill>
                  <a:srgbClr val="2D2D8A"/>
                </a:solidFill>
                <a:ea typeface="PMingLiU" pitchFamily="18" charset="-120"/>
                <a:cs typeface="Arial" panose="020B0604020202020204" pitchFamily="34" charset="0"/>
                <a:sym typeface="Arial" panose="020B0604020202020204" pitchFamily="34" charset="0"/>
              </a:endParaRPr>
            </a:p>
            <a:p>
              <a:pPr algn="ctr" rtl="1">
                <a:spcBef>
                  <a:spcPct val="0"/>
                </a:spcBef>
                <a:buFontTx/>
                <a:buNone/>
              </a:pPr>
              <a:r>
                <a:rPr lang="ar-LB" altLang="zh-HK" sz="1500">
                  <a:ea typeface="PMingLiU" pitchFamily="18" charset="-120"/>
                  <a:cs typeface="Arial" panose="020B0604020202020204" pitchFamily="34" charset="0"/>
                  <a:sym typeface="Arial" panose="020B0604020202020204" pitchFamily="34" charset="0"/>
                </a:rPr>
                <a:t>(الوضع الراهن)</a:t>
              </a:r>
              <a:endParaRPr lang="en-US" altLang="zh-HK" sz="1500">
                <a:ea typeface="PMingLiU" pitchFamily="18" charset="-120"/>
                <a:cs typeface="Arial" panose="020B0604020202020204" pitchFamily="34" charset="0"/>
                <a:sym typeface="Arial" panose="020B0604020202020204" pitchFamily="34" charset="0"/>
              </a:endParaRPr>
            </a:p>
          </p:txBody>
        </p:sp>
        <p:sp>
          <p:nvSpPr>
            <p:cNvPr id="11283" name="Text12"/>
            <p:cNvSpPr>
              <a:spLocks noChangeArrowheads="1"/>
            </p:cNvSpPr>
            <p:nvPr/>
          </p:nvSpPr>
          <p:spPr bwMode="auto">
            <a:xfrm flipH="1">
              <a:off x="7004050" y="3729366"/>
              <a:ext cx="145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a:solidFill>
                    <a:srgbClr val="2D2D8A"/>
                  </a:solidFill>
                  <a:ea typeface="PMingLiU" pitchFamily="18" charset="-120"/>
                  <a:cs typeface="Arial" panose="020B0604020202020204" pitchFamily="34" charset="0"/>
                  <a:sym typeface="Arial" panose="020B0604020202020204" pitchFamily="34" charset="0"/>
                </a:rPr>
                <a:t>الغد</a:t>
              </a:r>
              <a:endParaRPr lang="en-US" altLang="zh-HK" sz="1900" b="1">
                <a:solidFill>
                  <a:srgbClr val="2D2D8A"/>
                </a:solidFill>
                <a:ea typeface="PMingLiU" pitchFamily="18" charset="-120"/>
                <a:cs typeface="Arial" panose="020B0604020202020204" pitchFamily="34" charset="0"/>
                <a:sym typeface="Arial" panose="020B0604020202020204" pitchFamily="34" charset="0"/>
              </a:endParaRPr>
            </a:p>
            <a:p>
              <a:pPr algn="ctr">
                <a:spcBef>
                  <a:spcPct val="0"/>
                </a:spcBef>
                <a:buFontTx/>
                <a:buNone/>
              </a:pPr>
              <a:r>
                <a:rPr lang="en-US" altLang="zh-HK" sz="1500">
                  <a:ea typeface="PMingLiU" pitchFamily="18" charset="-120"/>
                  <a:cs typeface="Arial" panose="020B0604020202020204" pitchFamily="34" charset="0"/>
                  <a:sym typeface="Arial" panose="020B0604020202020204" pitchFamily="34" charset="0"/>
                </a:rPr>
                <a:t>(</a:t>
              </a:r>
              <a:r>
                <a:rPr lang="ar-LB" altLang="zh-HK" sz="1500">
                  <a:ea typeface="PMingLiU" pitchFamily="18" charset="-120"/>
                  <a:cs typeface="Arial" panose="020B0604020202020204" pitchFamily="34" charset="0"/>
                  <a:sym typeface="Arial" panose="020B0604020202020204" pitchFamily="34" charset="0"/>
                </a:rPr>
                <a:t>الرؤية</a:t>
              </a:r>
              <a:r>
                <a:rPr lang="en-US" altLang="zh-HK" sz="1500">
                  <a:ea typeface="PMingLiU" pitchFamily="18" charset="-120"/>
                  <a:cs typeface="Arial" panose="020B0604020202020204" pitchFamily="34" charset="0"/>
                  <a:sym typeface="Arial" panose="020B0604020202020204" pitchFamily="34" charset="0"/>
                </a:rPr>
                <a:t>)</a:t>
              </a:r>
            </a:p>
          </p:txBody>
        </p:sp>
        <p:sp>
          <p:nvSpPr>
            <p:cNvPr id="11284" name="Rectangle 33"/>
            <p:cNvSpPr>
              <a:spLocks noChangeArrowheads="1"/>
            </p:cNvSpPr>
            <p:nvPr/>
          </p:nvSpPr>
          <p:spPr bwMode="auto">
            <a:xfrm>
              <a:off x="3937000" y="4678026"/>
              <a:ext cx="1250950" cy="2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a:solidFill>
                    <a:srgbClr val="2D2D8A"/>
                  </a:solidFill>
                  <a:ea typeface="PMingLiU" pitchFamily="18" charset="-120"/>
                  <a:cs typeface="Arial" panose="020B0604020202020204" pitchFamily="34" charset="0"/>
                  <a:sym typeface="Arial" panose="020B0604020202020204" pitchFamily="34" charset="0"/>
                </a:rPr>
                <a:t>الاستراتيجية </a:t>
              </a:r>
              <a:endParaRPr lang="en-US" altLang="en-US" sz="1900" b="1">
                <a:solidFill>
                  <a:srgbClr val="2D2D8A"/>
                </a:solidFill>
                <a:ea typeface="PMingLiU" pitchFamily="18" charset="-12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35490605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ar-EG" altLang="en-US" dirty="0" smtClean="0">
                <a:ea typeface="Majalla UI"/>
                <a:cs typeface="Majalla UI"/>
              </a:rPr>
              <a:t>يجيب التخطيط الاستراتيجى عن ؟</a:t>
            </a:r>
          </a:p>
        </p:txBody>
      </p:sp>
      <p:sp>
        <p:nvSpPr>
          <p:cNvPr id="22531" name="Content Placeholder 2"/>
          <p:cNvSpPr>
            <a:spLocks noGrp="1"/>
          </p:cNvSpPr>
          <p:nvPr>
            <p:ph idx="1"/>
          </p:nvPr>
        </p:nvSpPr>
        <p:spPr/>
        <p:txBody>
          <a:bodyPr/>
          <a:lstStyle/>
          <a:p>
            <a:pPr algn="r" rtl="1" eaLnBrk="1" hangingPunct="1">
              <a:lnSpc>
                <a:spcPct val="200000"/>
              </a:lnSpc>
            </a:pPr>
            <a:r>
              <a:rPr lang="ar-EG" altLang="en-US" b="1" dirty="0"/>
              <a:t>الى اين سيذهب الفرد او المؤسسة ؟ (الرؤية و الرسالة)</a:t>
            </a:r>
          </a:p>
          <a:p>
            <a:pPr algn="r" rtl="1" eaLnBrk="1" hangingPunct="1">
              <a:lnSpc>
                <a:spcPct val="200000"/>
              </a:lnSpc>
            </a:pPr>
            <a:r>
              <a:rPr lang="ar-EG" altLang="en-US" b="1" dirty="0"/>
              <a:t>كيف سنذهب الى هناك ؟ ( المبادرات الاستراتيجية )</a:t>
            </a:r>
          </a:p>
          <a:p>
            <a:pPr algn="r" rtl="1" eaLnBrk="1" hangingPunct="1">
              <a:lnSpc>
                <a:spcPct val="200000"/>
              </a:lnSpc>
            </a:pPr>
            <a:r>
              <a:rPr lang="ar-EG" altLang="en-US" b="1" dirty="0"/>
              <a:t>ما اساسيات العمل ؟ (خطط العمل )</a:t>
            </a:r>
          </a:p>
          <a:p>
            <a:pPr algn="r" rtl="1" eaLnBrk="1" hangingPunct="1">
              <a:lnSpc>
                <a:spcPct val="200000"/>
              </a:lnSpc>
            </a:pPr>
            <a:r>
              <a:rPr lang="ar-EG" altLang="en-US" b="1" dirty="0"/>
              <a:t>كيف نعرف اننا على الطريق الصحيح ؟ (النواتج و التقييم</a:t>
            </a:r>
            <a:r>
              <a:rPr lang="ar-EG" altLang="en-US" dirty="0"/>
              <a:t>)</a:t>
            </a:r>
          </a:p>
        </p:txBody>
      </p:sp>
    </p:spTree>
    <p:extLst>
      <p:ext uri="{BB962C8B-B14F-4D97-AF65-F5344CB8AC3E}">
        <p14:creationId xmlns:p14="http://schemas.microsoft.com/office/powerpoint/2010/main" val="4156544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additive="base">
                                        <p:cTn id="2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 calcmode="lin" valueType="num">
                                      <p:cBhvr additive="base">
                                        <p:cTn id="2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ar-EG" altLang="en-US" dirty="0" smtClean="0">
                <a:ea typeface="Majalla UI"/>
                <a:cs typeface="Majalla UI"/>
              </a:rPr>
              <a:t>فوائد التخطيط الاستراتيجى</a:t>
            </a:r>
          </a:p>
        </p:txBody>
      </p:sp>
      <p:sp>
        <p:nvSpPr>
          <p:cNvPr id="24579" name="Content Placeholder 2"/>
          <p:cNvSpPr>
            <a:spLocks noGrp="1"/>
          </p:cNvSpPr>
          <p:nvPr>
            <p:ph idx="1"/>
          </p:nvPr>
        </p:nvSpPr>
        <p:spPr/>
        <p:txBody>
          <a:bodyPr/>
          <a:lstStyle/>
          <a:p>
            <a:pPr algn="r" rtl="1" eaLnBrk="1" hangingPunct="1">
              <a:lnSpc>
                <a:spcPct val="200000"/>
              </a:lnSpc>
            </a:pPr>
            <a:r>
              <a:rPr lang="ar-EG" altLang="en-US"/>
              <a:t>التركيز على تحقيق احلامنا و اهدافنا .</a:t>
            </a:r>
          </a:p>
          <a:p>
            <a:pPr algn="r" rtl="1" eaLnBrk="1" hangingPunct="1">
              <a:lnSpc>
                <a:spcPct val="200000"/>
              </a:lnSpc>
            </a:pPr>
            <a:r>
              <a:rPr lang="ar-EG" altLang="en-US"/>
              <a:t>تحديد الاولويات .</a:t>
            </a:r>
          </a:p>
          <a:p>
            <a:pPr algn="r" rtl="1" eaLnBrk="1" hangingPunct="1">
              <a:lnSpc>
                <a:spcPct val="200000"/>
              </a:lnSpc>
            </a:pPr>
            <a:r>
              <a:rPr lang="ar-EG" altLang="en-US"/>
              <a:t>يساعد على تركيز الجهود </a:t>
            </a:r>
            <a:r>
              <a:rPr lang="ar-SA" altLang="en-US"/>
              <a:t>و</a:t>
            </a:r>
            <a:r>
              <a:rPr lang="ar-EG" altLang="en-US"/>
              <a:t>الموارد.</a:t>
            </a:r>
          </a:p>
          <a:p>
            <a:pPr algn="r" rtl="1" eaLnBrk="1" hangingPunct="1">
              <a:lnSpc>
                <a:spcPct val="200000"/>
              </a:lnSpc>
            </a:pPr>
            <a:r>
              <a:rPr lang="ar-EG" altLang="en-US"/>
              <a:t>تحديد الفرص و استثمارها .</a:t>
            </a:r>
          </a:p>
          <a:p>
            <a:pPr eaLnBrk="1" hangingPunct="1"/>
            <a:endParaRPr lang="ar-EG" altLang="en-US" smtClean="0"/>
          </a:p>
        </p:txBody>
      </p:sp>
    </p:spTree>
    <p:extLst>
      <p:ext uri="{BB962C8B-B14F-4D97-AF65-F5344CB8AC3E}">
        <p14:creationId xmlns:p14="http://schemas.microsoft.com/office/powerpoint/2010/main" val="1779409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fade">
                                      <p:cBhvr>
                                        <p:cTn id="11" dur="500"/>
                                        <p:tgtEl>
                                          <p:spTgt spid="245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Effect transition="in" filter="fade">
                                      <p:cBhvr>
                                        <p:cTn id="16" dur="500"/>
                                        <p:tgtEl>
                                          <p:spTgt spid="245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500"/>
                                        <p:tgtEl>
                                          <p:spTgt spid="2457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animEffect transition="in" filter="fade">
                                      <p:cBhvr>
                                        <p:cTn id="26"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p:cNvGraphicFramePr>
            <a:graphicFrameLocks/>
          </p:cNvGraphicFramePr>
          <p:nvPr>
            <p:custDataLst>
              <p:tags r:id="rId2"/>
            </p:custDataLst>
          </p:nvPr>
        </p:nvGraphicFramePr>
        <p:xfrm>
          <a:off x="1524000" y="263525"/>
          <a:ext cx="146050" cy="146050"/>
        </p:xfrm>
        <a:graphic>
          <a:graphicData uri="http://schemas.openxmlformats.org/presentationml/2006/ole">
            <mc:AlternateContent xmlns:mc="http://schemas.openxmlformats.org/markup-compatibility/2006">
              <mc:Choice xmlns:v="urn:schemas-microsoft-com:vml" Requires="v">
                <p:oleObj spid="_x0000_s2112"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Titel 1"/>
          <p:cNvSpPr>
            <a:spLocks noGrp="1"/>
          </p:cNvSpPr>
          <p:nvPr>
            <p:ph type="title"/>
          </p:nvPr>
        </p:nvSpPr>
        <p:spPr/>
        <p:txBody>
          <a:bodyPr/>
          <a:lstStyle/>
          <a:p>
            <a:pPr algn="r" rtl="1"/>
            <a:r>
              <a:rPr lang="ar-IQ" altLang="en-US" dirty="0" smtClean="0"/>
              <a:t>انموذج الادارة الاستراتيجية </a:t>
            </a:r>
            <a:endParaRPr lang="en-US" altLang="en-US" dirty="0" smtClean="0">
              <a:cs typeface="Arial" panose="020B0604020202020204" pitchFamily="34" charset="0"/>
            </a:endParaRPr>
          </a:p>
        </p:txBody>
      </p:sp>
      <p:sp>
        <p:nvSpPr>
          <p:cNvPr id="13316" name="Foliennummernplatzhalter 3"/>
          <p:cNvSpPr>
            <a:spLocks noGrp="1"/>
          </p:cNvSpPr>
          <p:nvPr>
            <p:ph type="sldNum" sz="quarter" idx="12"/>
          </p:nvPr>
        </p:nvSpPr>
        <p:spPr>
          <a:xfrm>
            <a:off x="12252325" y="414338"/>
            <a:ext cx="44450" cy="5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20000"/>
              </a:spcBef>
              <a:buChar char="•"/>
              <a:defRPr sz="2400">
                <a:solidFill>
                  <a:schemeClr val="tx1"/>
                </a:solidFill>
                <a:latin typeface="Arial" panose="020B0604020202020204" pitchFamily="34" charset="0"/>
              </a:defRPr>
            </a:lvl1pPr>
            <a:lvl2pPr marL="742950" indent="-285750" defTabSz="882650">
              <a:spcBef>
                <a:spcPct val="20000"/>
              </a:spcBef>
              <a:buChar char="–"/>
              <a:defRPr sz="20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1600">
                <a:solidFill>
                  <a:schemeClr val="tx1"/>
                </a:solidFill>
                <a:latin typeface="Arial" panose="020B0604020202020204" pitchFamily="34" charset="0"/>
              </a:defRPr>
            </a:lvl4pPr>
            <a:lvl5pPr marL="2057400" indent="-228600" defTabSz="882650">
              <a:spcBef>
                <a:spcPct val="20000"/>
              </a:spcBef>
              <a:buChar char="»"/>
              <a:defRPr sz="16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D36A75E4-28FF-4A24-9AFE-D6F88E09CA92}" type="slidenum">
              <a:rPr lang="en-US" altLang="en-US" sz="300">
                <a:ea typeface="MS PGothic" panose="020B0600070205080204" pitchFamily="34" charset="-128"/>
              </a:rPr>
              <a:pPr algn="ctr">
                <a:spcBef>
                  <a:spcPct val="0"/>
                </a:spcBef>
                <a:buFontTx/>
                <a:buNone/>
              </a:pPr>
              <a:t>9</a:t>
            </a:fld>
            <a:endParaRPr lang="en-US" altLang="en-US" sz="300">
              <a:ea typeface="MS PGothic" panose="020B0600070205080204" pitchFamily="34" charset="-128"/>
            </a:endParaRPr>
          </a:p>
        </p:txBody>
      </p:sp>
      <p:sp>
        <p:nvSpPr>
          <p:cNvPr id="13317" name="Subtitle"/>
          <p:cNvSpPr txBox="1">
            <a:spLocks/>
          </p:cNvSpPr>
          <p:nvPr/>
        </p:nvSpPr>
        <p:spPr bwMode="auto">
          <a:xfrm>
            <a:off x="2295526" y="2363789"/>
            <a:ext cx="76866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sz="1900">
                <a:solidFill>
                  <a:schemeClr val="tx2"/>
                </a:solidFill>
                <a:cs typeface="Arial" panose="020B0604020202020204" pitchFamily="34" charset="0"/>
                <a:sym typeface="+mn-lt"/>
              </a:rPr>
              <a:t>عملية </a:t>
            </a:r>
            <a:r>
              <a:rPr lang="ar-SA" altLang="en-US" sz="1900">
                <a:solidFill>
                  <a:schemeClr val="tx2"/>
                </a:solidFill>
                <a:cs typeface="Arial" panose="020B0604020202020204" pitchFamily="34" charset="0"/>
                <a:sym typeface="+mn-lt"/>
              </a:rPr>
              <a:t>التخطيط </a:t>
            </a:r>
            <a:r>
              <a:rPr lang="ar-LB" altLang="en-US" sz="1900">
                <a:solidFill>
                  <a:schemeClr val="tx2"/>
                </a:solidFill>
                <a:cs typeface="Arial" panose="020B0604020202020204" pitchFamily="34" charset="0"/>
                <a:sym typeface="+mn-lt"/>
              </a:rPr>
              <a:t>الاستراتيجي</a:t>
            </a:r>
            <a:endParaRPr lang="en-US" altLang="en-US" sz="1900">
              <a:solidFill>
                <a:schemeClr val="tx2"/>
              </a:solidFill>
              <a:cs typeface="Arial" panose="020B0604020202020204" pitchFamily="34" charset="0"/>
              <a:sym typeface="+mn-lt"/>
            </a:endParaRPr>
          </a:p>
        </p:txBody>
      </p:sp>
      <p:sp>
        <p:nvSpPr>
          <p:cNvPr id="6" name="Shape3"/>
          <p:cNvSpPr>
            <a:spLocks noChangeShapeType="1"/>
          </p:cNvSpPr>
          <p:nvPr/>
        </p:nvSpPr>
        <p:spPr bwMode="auto">
          <a:xfrm flipH="1">
            <a:off x="6423026" y="3376613"/>
            <a:ext cx="1685925"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p>
        </p:txBody>
      </p:sp>
      <p:sp>
        <p:nvSpPr>
          <p:cNvPr id="7" name="Shape3"/>
          <p:cNvSpPr>
            <a:spLocks noChangeShapeType="1"/>
          </p:cNvSpPr>
          <p:nvPr/>
        </p:nvSpPr>
        <p:spPr bwMode="auto">
          <a:xfrm flipH="1">
            <a:off x="4357688" y="3376613"/>
            <a:ext cx="1884362"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p>
        </p:txBody>
      </p:sp>
      <p:sp>
        <p:nvSpPr>
          <p:cNvPr id="8" name="Shape3"/>
          <p:cNvSpPr>
            <a:spLocks noChangeShapeType="1"/>
          </p:cNvSpPr>
          <p:nvPr/>
        </p:nvSpPr>
        <p:spPr bwMode="auto">
          <a:xfrm flipH="1">
            <a:off x="2179638" y="3376613"/>
            <a:ext cx="2055812" cy="0"/>
          </a:xfrm>
          <a:prstGeom prst="line">
            <a:avLst/>
          </a:prstGeom>
          <a:noFill/>
          <a:ln w="22225" cmpd="sng">
            <a:solidFill>
              <a:srgbClr val="C00000"/>
            </a:solidFill>
            <a:round/>
            <a:headEnd/>
            <a:tailEnd type="oval" w="lg" len="lg"/>
          </a:ln>
          <a:effectLst/>
        </p:spPr>
        <p:txBody>
          <a:bodyPr lIns="0" tIns="0" rIns="0" bIns="0" anchor="ctr">
            <a:spAutoFit/>
          </a:bodyPr>
          <a:lstStyle/>
          <a:p>
            <a:pPr>
              <a:defRPr/>
            </a:pPr>
            <a:endParaRPr lang="en-US" sz="2585" dirty="0"/>
          </a:p>
        </p:txBody>
      </p:sp>
      <p:sp>
        <p:nvSpPr>
          <p:cNvPr id="13321" name="Shape3"/>
          <p:cNvSpPr>
            <a:spLocks noChangeArrowheads="1"/>
          </p:cNvSpPr>
          <p:nvPr/>
        </p:nvSpPr>
        <p:spPr bwMode="auto">
          <a:xfrm flipH="1">
            <a:off x="6794501" y="3019425"/>
            <a:ext cx="10144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lnSpc>
                <a:spcPct val="90000"/>
              </a:lnSpc>
              <a:spcBef>
                <a:spcPct val="0"/>
              </a:spcBef>
              <a:buFontTx/>
              <a:buNone/>
            </a:pPr>
            <a:r>
              <a:rPr lang="ar-LB" altLang="zh-HK" sz="1600">
                <a:ea typeface="PMingLiU" pitchFamily="18" charset="-120"/>
                <a:cs typeface="Arial" panose="020B0604020202020204" pitchFamily="34" charset="0"/>
              </a:rPr>
              <a:t>التحليل الرباعي</a:t>
            </a:r>
            <a:endParaRPr lang="en-US" altLang="zh-HK" sz="1600">
              <a:ea typeface="PMingLiU" pitchFamily="18" charset="-120"/>
              <a:cs typeface="Arial" panose="020B0604020202020204" pitchFamily="34" charset="0"/>
            </a:endParaRPr>
          </a:p>
        </p:txBody>
      </p:sp>
      <p:sp>
        <p:nvSpPr>
          <p:cNvPr id="13322" name="Shape3"/>
          <p:cNvSpPr>
            <a:spLocks noChangeArrowheads="1"/>
          </p:cNvSpPr>
          <p:nvPr/>
        </p:nvSpPr>
        <p:spPr bwMode="auto">
          <a:xfrm flipH="1">
            <a:off x="2560639" y="2974976"/>
            <a:ext cx="1343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en-US" sz="1600">
                <a:latin typeface="Times" panose="02020603050405020304" pitchFamily="18" charset="0"/>
              </a:rPr>
              <a:t>وضع خطة العمل </a:t>
            </a:r>
          </a:p>
        </p:txBody>
      </p:sp>
      <p:sp>
        <p:nvSpPr>
          <p:cNvPr id="28" name="Rectangle 61"/>
          <p:cNvSpPr>
            <a:spLocks noChangeArrowheads="1"/>
          </p:cNvSpPr>
          <p:nvPr/>
        </p:nvSpPr>
        <p:spPr bwMode="auto">
          <a:xfrm flipH="1">
            <a:off x="6745288" y="3954463"/>
            <a:ext cx="1263650" cy="995362"/>
          </a:xfrm>
          <a:prstGeom prst="rect">
            <a:avLst/>
          </a:prstGeom>
          <a:solidFill>
            <a:srgbClr val="C00000"/>
          </a:solidFill>
          <a:ln w="9525">
            <a:solidFill>
              <a:srgbClr val="C00000"/>
            </a:solidFill>
            <a:miter lim="800000"/>
            <a:headEnd/>
            <a:tailEnd/>
          </a:ln>
        </p:spPr>
        <p:txBody>
          <a:bodyPr wrap="none" lIns="0" tIns="0" rIns="0" bIns="0" anchor="ctr"/>
          <a:lstStyle/>
          <a:p>
            <a:pPr>
              <a:defRPr/>
            </a:pPr>
            <a:endParaRPr lang="en-US" sz="1015" dirty="0"/>
          </a:p>
        </p:txBody>
      </p:sp>
      <p:sp>
        <p:nvSpPr>
          <p:cNvPr id="35" name="Rectangle 73"/>
          <p:cNvSpPr>
            <a:spLocks noChangeArrowheads="1"/>
          </p:cNvSpPr>
          <p:nvPr/>
        </p:nvSpPr>
        <p:spPr bwMode="auto">
          <a:xfrm flipH="1">
            <a:off x="4560888" y="3516313"/>
            <a:ext cx="1560512" cy="411162"/>
          </a:xfrm>
          <a:prstGeom prst="rect">
            <a:avLst/>
          </a:prstGeom>
          <a:noFill/>
          <a:ln w="9525">
            <a:solidFill>
              <a:srgbClr val="C00000"/>
            </a:solidFill>
            <a:miter lim="800000"/>
            <a:headEnd/>
            <a:tailEnd/>
          </a:ln>
        </p:spPr>
        <p:txBody>
          <a:bodyPr wrap="none" lIns="0" tIns="0" rIns="0" bIns="0" anchor="ctr"/>
          <a:lstStyle/>
          <a:p>
            <a:pPr>
              <a:defRPr/>
            </a:pPr>
            <a:endParaRPr lang="en-US" sz="1015" dirty="0"/>
          </a:p>
        </p:txBody>
      </p:sp>
      <p:sp>
        <p:nvSpPr>
          <p:cNvPr id="36" name="Rectangle 72"/>
          <p:cNvSpPr>
            <a:spLocks noChangeArrowheads="1"/>
          </p:cNvSpPr>
          <p:nvPr/>
        </p:nvSpPr>
        <p:spPr bwMode="auto">
          <a:xfrm flipH="1">
            <a:off x="4614864" y="3567113"/>
            <a:ext cx="1570037" cy="411162"/>
          </a:xfrm>
          <a:prstGeom prst="rect">
            <a:avLst/>
          </a:prstGeom>
          <a:noFill/>
          <a:ln w="9525">
            <a:solidFill>
              <a:srgbClr val="C00000"/>
            </a:solidFill>
            <a:miter lim="800000"/>
            <a:headEnd/>
            <a:tailEnd/>
          </a:ln>
        </p:spPr>
        <p:txBody>
          <a:bodyPr wrap="none" lIns="0" tIns="0" rIns="0" bIns="0" anchor="ctr"/>
          <a:lstStyle/>
          <a:p>
            <a:pPr>
              <a:defRPr/>
            </a:pPr>
            <a:endParaRPr lang="en-US" sz="1015" dirty="0"/>
          </a:p>
        </p:txBody>
      </p:sp>
      <p:sp>
        <p:nvSpPr>
          <p:cNvPr id="13326" name="Shape8"/>
          <p:cNvSpPr>
            <a:spLocks noChangeArrowheads="1"/>
          </p:cNvSpPr>
          <p:nvPr/>
        </p:nvSpPr>
        <p:spPr bwMode="auto">
          <a:xfrm flipH="1">
            <a:off x="6865938" y="3497263"/>
            <a:ext cx="1022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000">
                <a:ea typeface="PMingLiU" pitchFamily="18" charset="-120"/>
                <a:cs typeface="Arial" panose="020B0604020202020204" pitchFamily="34" charset="0"/>
              </a:rPr>
              <a:t>التحليل الخارجي </a:t>
            </a:r>
            <a:endParaRPr lang="en-US" altLang="zh-HK" sz="1000">
              <a:ea typeface="PMingLiU" pitchFamily="18" charset="-120"/>
              <a:cs typeface="Arial" panose="020B0604020202020204" pitchFamily="34" charset="0"/>
            </a:endParaRPr>
          </a:p>
        </p:txBody>
      </p:sp>
      <p:sp>
        <p:nvSpPr>
          <p:cNvPr id="13327" name="Shape8"/>
          <p:cNvSpPr>
            <a:spLocks noChangeArrowheads="1"/>
          </p:cNvSpPr>
          <p:nvPr/>
        </p:nvSpPr>
        <p:spPr bwMode="auto">
          <a:xfrm flipH="1">
            <a:off x="6318251" y="4014788"/>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LB" altLang="zh-HK" sz="1000" b="1">
                <a:solidFill>
                  <a:schemeClr val="bg1"/>
                </a:solidFill>
                <a:ea typeface="PMingLiU" pitchFamily="18" charset="-120"/>
                <a:cs typeface="Arial" panose="020B0604020202020204" pitchFamily="34" charset="0"/>
              </a:rPr>
              <a:t>الفرص</a:t>
            </a:r>
            <a:r>
              <a:rPr lang="en-US" altLang="zh-HK" sz="1000" b="1">
                <a:solidFill>
                  <a:schemeClr val="bg1"/>
                </a:solidFill>
                <a:ea typeface="PMingLiU" pitchFamily="18" charset="-120"/>
                <a:cs typeface="Arial" panose="020B0604020202020204" pitchFamily="34" charset="0"/>
              </a:rPr>
              <a:t/>
            </a:r>
            <a:br>
              <a:rPr lang="en-US" altLang="zh-HK" sz="1000" b="1">
                <a:solidFill>
                  <a:schemeClr val="bg1"/>
                </a:solidFill>
                <a:ea typeface="PMingLiU" pitchFamily="18" charset="-120"/>
                <a:cs typeface="Arial" panose="020B0604020202020204" pitchFamily="34" charset="0"/>
              </a:rPr>
            </a:br>
            <a:r>
              <a:rPr lang="ar-LB" altLang="zh-HK" sz="1000" b="1">
                <a:solidFill>
                  <a:schemeClr val="bg1"/>
                </a:solidFill>
                <a:ea typeface="PMingLiU" pitchFamily="18" charset="-120"/>
                <a:cs typeface="Arial" panose="020B0604020202020204" pitchFamily="34" charset="0"/>
              </a:rPr>
              <a:t>التهديدات</a:t>
            </a:r>
            <a:endParaRPr lang="en-US" altLang="zh-HK" sz="1000" b="1">
              <a:solidFill>
                <a:schemeClr val="bg1"/>
              </a:solidFill>
              <a:ea typeface="PMingLiU" pitchFamily="18" charset="-120"/>
              <a:cs typeface="Arial" panose="020B0604020202020204" pitchFamily="34" charset="0"/>
            </a:endParaRPr>
          </a:p>
        </p:txBody>
      </p:sp>
      <p:sp>
        <p:nvSpPr>
          <p:cNvPr id="13328" name="Shape8"/>
          <p:cNvSpPr>
            <a:spLocks noChangeArrowheads="1"/>
          </p:cNvSpPr>
          <p:nvPr/>
        </p:nvSpPr>
        <p:spPr bwMode="auto">
          <a:xfrm flipH="1">
            <a:off x="6794500" y="5284788"/>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000">
                <a:ea typeface="PMingLiU" pitchFamily="18" charset="-120"/>
                <a:cs typeface="Arial" panose="020B0604020202020204" pitchFamily="34" charset="0"/>
              </a:rPr>
              <a:t>التحليل الداخلي</a:t>
            </a:r>
            <a:endParaRPr lang="en-US" altLang="zh-HK" sz="1000">
              <a:ea typeface="PMingLiU" pitchFamily="18" charset="-120"/>
              <a:cs typeface="Arial" panose="020B0604020202020204" pitchFamily="34" charset="0"/>
            </a:endParaRPr>
          </a:p>
        </p:txBody>
      </p:sp>
      <p:sp>
        <p:nvSpPr>
          <p:cNvPr id="13329" name="Shape8"/>
          <p:cNvSpPr>
            <a:spLocks noChangeArrowheads="1"/>
          </p:cNvSpPr>
          <p:nvPr/>
        </p:nvSpPr>
        <p:spPr bwMode="auto">
          <a:xfrm flipH="1">
            <a:off x="7412038" y="4565650"/>
            <a:ext cx="938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zh-HK" sz="1000" b="1">
                <a:solidFill>
                  <a:schemeClr val="bg1"/>
                </a:solidFill>
                <a:ea typeface="PMingLiU" pitchFamily="18" charset="-120"/>
                <a:cs typeface="Arial" panose="020B0604020202020204" pitchFamily="34" charset="0"/>
              </a:rPr>
              <a:t>نقاط القوة </a:t>
            </a:r>
            <a:r>
              <a:rPr lang="en-US" altLang="zh-HK" sz="1000" b="1">
                <a:solidFill>
                  <a:schemeClr val="bg1"/>
                </a:solidFill>
                <a:ea typeface="PMingLiU" pitchFamily="18" charset="-120"/>
                <a:cs typeface="Arial" panose="020B0604020202020204" pitchFamily="34" charset="0"/>
              </a:rPr>
              <a:t/>
            </a:r>
            <a:br>
              <a:rPr lang="en-US" altLang="zh-HK" sz="1000" b="1">
                <a:solidFill>
                  <a:schemeClr val="bg1"/>
                </a:solidFill>
                <a:ea typeface="PMingLiU" pitchFamily="18" charset="-120"/>
                <a:cs typeface="Arial" panose="020B0604020202020204" pitchFamily="34" charset="0"/>
              </a:rPr>
            </a:br>
            <a:r>
              <a:rPr lang="ar-LB" altLang="zh-HK" sz="1000" b="1">
                <a:solidFill>
                  <a:schemeClr val="bg1"/>
                </a:solidFill>
                <a:ea typeface="PMingLiU" pitchFamily="18" charset="-120"/>
                <a:cs typeface="Arial" panose="020B0604020202020204" pitchFamily="34" charset="0"/>
              </a:rPr>
              <a:t>نقاط الضعف </a:t>
            </a:r>
            <a:endParaRPr lang="en-US" altLang="zh-HK" sz="1000" b="1">
              <a:solidFill>
                <a:schemeClr val="bg1"/>
              </a:solidFill>
              <a:ea typeface="PMingLiU" pitchFamily="18" charset="-120"/>
              <a:cs typeface="Arial" panose="020B0604020202020204" pitchFamily="34" charset="0"/>
            </a:endParaRPr>
          </a:p>
        </p:txBody>
      </p:sp>
      <p:grpSp>
        <p:nvGrpSpPr>
          <p:cNvPr id="13330" name="Group 23555"/>
          <p:cNvGrpSpPr>
            <a:grpSpLocks/>
          </p:cNvGrpSpPr>
          <p:nvPr/>
        </p:nvGrpSpPr>
        <p:grpSpPr bwMode="auto">
          <a:xfrm flipH="1">
            <a:off x="4708525" y="5302250"/>
            <a:ext cx="1530350" cy="641350"/>
            <a:chOff x="4424363" y="5311302"/>
            <a:chExt cx="1530350" cy="717550"/>
          </a:xfrm>
        </p:grpSpPr>
        <p:sp>
          <p:nvSpPr>
            <p:cNvPr id="42" name="Rectangle 88"/>
            <p:cNvSpPr>
              <a:spLocks noChangeArrowheads="1"/>
            </p:cNvSpPr>
            <p:nvPr/>
          </p:nvSpPr>
          <p:spPr bwMode="auto">
            <a:xfrm>
              <a:off x="4424363" y="5311302"/>
              <a:ext cx="1527175" cy="717550"/>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p>
          </p:txBody>
        </p:sp>
        <p:sp>
          <p:nvSpPr>
            <p:cNvPr id="13363" name="Shape8"/>
            <p:cNvSpPr>
              <a:spLocks noChangeArrowheads="1"/>
            </p:cNvSpPr>
            <p:nvPr/>
          </p:nvSpPr>
          <p:spPr bwMode="auto">
            <a:xfrm>
              <a:off x="4484688" y="5339720"/>
              <a:ext cx="1470025" cy="4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itchFamily="18" charset="-120"/>
                  <a:cs typeface="Arial" panose="020B0604020202020204" pitchFamily="34" charset="0"/>
                </a:rPr>
                <a:t>ج. تحديد الاستراتيجيات لتحقيق الأهداف </a:t>
              </a:r>
              <a:endParaRPr lang="en-US" altLang="zh-HK" sz="1400">
                <a:ea typeface="PMingLiU" pitchFamily="18" charset="-120"/>
                <a:cs typeface="Arial" panose="020B0604020202020204" pitchFamily="34" charset="0"/>
              </a:endParaRPr>
            </a:p>
          </p:txBody>
        </p:sp>
      </p:grpSp>
      <p:sp>
        <p:nvSpPr>
          <p:cNvPr id="29" name="Line 62"/>
          <p:cNvSpPr>
            <a:spLocks noChangeShapeType="1"/>
          </p:cNvSpPr>
          <p:nvPr/>
        </p:nvSpPr>
        <p:spPr bwMode="auto">
          <a:xfrm flipH="1">
            <a:off x="6735764" y="3956050"/>
            <a:ext cx="1265237" cy="996950"/>
          </a:xfrm>
          <a:prstGeom prst="line">
            <a:avLst/>
          </a:prstGeom>
          <a:noFill/>
          <a:ln w="9525">
            <a:solidFill>
              <a:schemeClr val="bg1"/>
            </a:solidFill>
            <a:round/>
            <a:headEnd/>
            <a:tailEnd/>
          </a:ln>
        </p:spPr>
        <p:txBody>
          <a:bodyPr wrap="none" lIns="0" tIns="0" rIns="0" bIns="0" anchor="ctr"/>
          <a:lstStyle/>
          <a:p>
            <a:pPr>
              <a:defRPr/>
            </a:pPr>
            <a:endParaRPr lang="en-US" sz="1015" dirty="0"/>
          </a:p>
        </p:txBody>
      </p:sp>
      <p:grpSp>
        <p:nvGrpSpPr>
          <p:cNvPr id="13332" name="Group 23556"/>
          <p:cNvGrpSpPr>
            <a:grpSpLocks/>
          </p:cNvGrpSpPr>
          <p:nvPr/>
        </p:nvGrpSpPr>
        <p:grpSpPr bwMode="auto">
          <a:xfrm flipH="1">
            <a:off x="4648201" y="3616325"/>
            <a:ext cx="1590675" cy="552450"/>
            <a:chOff x="4424363" y="3616325"/>
            <a:chExt cx="1536374" cy="552449"/>
          </a:xfrm>
        </p:grpSpPr>
        <p:sp>
          <p:nvSpPr>
            <p:cNvPr id="37" name="Rectangle 71"/>
            <p:cNvSpPr>
              <a:spLocks noChangeArrowheads="1"/>
            </p:cNvSpPr>
            <p:nvPr/>
          </p:nvSpPr>
          <p:spPr bwMode="auto">
            <a:xfrm>
              <a:off x="4424363" y="3616325"/>
              <a:ext cx="1527174" cy="552449"/>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p>
          </p:txBody>
        </p:sp>
        <p:sp>
          <p:nvSpPr>
            <p:cNvPr id="13361" name="Shape8"/>
            <p:cNvSpPr>
              <a:spLocks noChangeArrowheads="1"/>
            </p:cNvSpPr>
            <p:nvPr/>
          </p:nvSpPr>
          <p:spPr bwMode="auto">
            <a:xfrm>
              <a:off x="4516361" y="3684588"/>
              <a:ext cx="1444376"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itchFamily="18" charset="-120"/>
                  <a:cs typeface="Arial" panose="020B0604020202020204" pitchFamily="34" charset="0"/>
                </a:rPr>
                <a:t>أ. تحديد</a:t>
              </a:r>
              <a:r>
                <a:rPr lang="en-US" altLang="zh-HK" sz="1400">
                  <a:ea typeface="PMingLiU" pitchFamily="18" charset="-120"/>
                  <a:cs typeface="Arial" panose="020B0604020202020204" pitchFamily="34" charset="0"/>
                </a:rPr>
                <a:t> </a:t>
              </a:r>
              <a:r>
                <a:rPr lang="ar-SA" altLang="en-US" sz="1400">
                  <a:latin typeface="Times" panose="02020603050405020304" pitchFamily="18" charset="0"/>
                </a:rPr>
                <a:t>الأولويات الاستراتيجية  </a:t>
              </a:r>
            </a:p>
          </p:txBody>
        </p:sp>
      </p:grpSp>
      <p:cxnSp>
        <p:nvCxnSpPr>
          <p:cNvPr id="65" name="Gewinkelte Verbindung 64"/>
          <p:cNvCxnSpPr>
            <a:stCxn id="28" idx="3"/>
            <a:endCxn id="37" idx="1"/>
          </p:cNvCxnSpPr>
          <p:nvPr/>
        </p:nvCxnSpPr>
        <p:spPr>
          <a:xfrm flipH="1" flipV="1">
            <a:off x="6238876" y="3892550"/>
            <a:ext cx="506413" cy="560388"/>
          </a:xfrm>
          <a:prstGeom prst="bentConnector3">
            <a:avLst>
              <a:gd name="adj1" fmla="val 50000"/>
            </a:avLst>
          </a:prstGeom>
          <a:ln w="19050">
            <a:solidFill>
              <a:schemeClr val="accent3"/>
            </a:solidFill>
            <a:headEnd type="none" w="med" len="me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75" name="Gewinkelte Verbindung 66"/>
          <p:cNvCxnSpPr>
            <a:stCxn id="42" idx="3"/>
          </p:cNvCxnSpPr>
          <p:nvPr/>
        </p:nvCxnSpPr>
        <p:spPr>
          <a:xfrm flipH="1" flipV="1">
            <a:off x="4222750" y="4878389"/>
            <a:ext cx="488950" cy="744537"/>
          </a:xfrm>
          <a:prstGeom prst="bentConnector2">
            <a:avLst/>
          </a:prstGeom>
          <a:ln w="19050">
            <a:solidFill>
              <a:schemeClr val="accent3"/>
            </a:solidFill>
            <a:headEnd type="none" w="med" len="med"/>
            <a:tailEnd type="triangle" w="lg" len="lg"/>
          </a:ln>
          <a:effectLst/>
        </p:spPr>
        <p:style>
          <a:lnRef idx="1">
            <a:schemeClr val="accent1"/>
          </a:lnRef>
          <a:fillRef idx="0">
            <a:schemeClr val="accent1"/>
          </a:fillRef>
          <a:effectRef idx="0">
            <a:schemeClr val="accent1"/>
          </a:effectRef>
          <a:fontRef idx="minor">
            <a:schemeClr val="tx1"/>
          </a:fontRef>
        </p:style>
      </p:cxnSp>
      <p:sp>
        <p:nvSpPr>
          <p:cNvPr id="64" name="TextBox 63"/>
          <p:cNvSpPr txBox="1">
            <a:spLocks/>
          </p:cNvSpPr>
          <p:nvPr/>
        </p:nvSpPr>
        <p:spPr>
          <a:xfrm flipH="1">
            <a:off x="7856538" y="2922588"/>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cs typeface="Arial" pitchFamily="34" charset="0"/>
              </a:rPr>
              <a:t>2</a:t>
            </a:r>
          </a:p>
        </p:txBody>
      </p:sp>
      <p:sp>
        <p:nvSpPr>
          <p:cNvPr id="13336" name="Shape3"/>
          <p:cNvSpPr>
            <a:spLocks noChangeArrowheads="1"/>
          </p:cNvSpPr>
          <p:nvPr/>
        </p:nvSpPr>
        <p:spPr bwMode="auto">
          <a:xfrm flipH="1">
            <a:off x="4708526" y="3019425"/>
            <a:ext cx="12620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zh-HK" sz="1600">
                <a:ea typeface="PMingLiU" pitchFamily="18" charset="-120"/>
                <a:cs typeface="Arial" panose="020B0604020202020204" pitchFamily="34" charset="0"/>
              </a:rPr>
              <a:t>وضع الاستراتيجية </a:t>
            </a:r>
            <a:endParaRPr lang="en-US" altLang="zh-HK" sz="1600">
              <a:ea typeface="PMingLiU" pitchFamily="18" charset="-120"/>
              <a:cs typeface="Arial" panose="020B0604020202020204" pitchFamily="34" charset="0"/>
            </a:endParaRPr>
          </a:p>
        </p:txBody>
      </p:sp>
      <p:sp>
        <p:nvSpPr>
          <p:cNvPr id="66" name="TextBox 65"/>
          <p:cNvSpPr txBox="1">
            <a:spLocks/>
          </p:cNvSpPr>
          <p:nvPr/>
        </p:nvSpPr>
        <p:spPr>
          <a:xfrm flipH="1">
            <a:off x="6024563" y="2922588"/>
            <a:ext cx="252412" cy="323850"/>
          </a:xfrm>
          <a:prstGeom prst="rect">
            <a:avLst/>
          </a:prstGeom>
          <a:noFill/>
          <a:ln w="9525">
            <a:noFill/>
          </a:ln>
        </p:spPr>
        <p:txBody>
          <a:bodyPr lIns="0" tIns="0" rIns="0" bIns="0" anchor="ctr" anchorCtr="1">
            <a:spAutoFit/>
          </a:bodyPr>
          <a:lstStyle/>
          <a:p>
            <a:pPr>
              <a:buSzPct val="100000"/>
              <a:defRPr/>
            </a:pPr>
            <a:r>
              <a:rPr lang="en-US" sz="2100" b="1" dirty="0">
                <a:solidFill>
                  <a:srgbClr val="C00000"/>
                </a:solidFill>
                <a:cs typeface="Arial" pitchFamily="34" charset="0"/>
              </a:rPr>
              <a:t>3</a:t>
            </a:r>
          </a:p>
        </p:txBody>
      </p:sp>
      <p:sp>
        <p:nvSpPr>
          <p:cNvPr id="68" name="TextBox 67"/>
          <p:cNvSpPr txBox="1"/>
          <p:nvPr/>
        </p:nvSpPr>
        <p:spPr>
          <a:xfrm flipH="1">
            <a:off x="3970338" y="2922588"/>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cs typeface="Arial" pitchFamily="34" charset="0"/>
              </a:rPr>
              <a:t>4</a:t>
            </a:r>
          </a:p>
        </p:txBody>
      </p:sp>
      <p:sp>
        <p:nvSpPr>
          <p:cNvPr id="60" name="Shape3"/>
          <p:cNvSpPr>
            <a:spLocks noChangeShapeType="1"/>
          </p:cNvSpPr>
          <p:nvPr/>
        </p:nvSpPr>
        <p:spPr bwMode="auto">
          <a:xfrm flipH="1">
            <a:off x="8220076" y="3376613"/>
            <a:ext cx="1743075"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p>
        </p:txBody>
      </p:sp>
      <p:sp>
        <p:nvSpPr>
          <p:cNvPr id="13340" name="Shape3"/>
          <p:cNvSpPr>
            <a:spLocks noChangeArrowheads="1"/>
          </p:cNvSpPr>
          <p:nvPr/>
        </p:nvSpPr>
        <p:spPr bwMode="auto">
          <a:xfrm flipH="1">
            <a:off x="8008938" y="2786063"/>
            <a:ext cx="16049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en-US" sz="1600">
                <a:latin typeface="Times" panose="02020603050405020304" pitchFamily="18" charset="0"/>
              </a:rPr>
              <a:t>وضع</a:t>
            </a:r>
            <a:r>
              <a:rPr lang="en-US" altLang="en-US" sz="1600">
                <a:latin typeface="Times" panose="02020603050405020304" pitchFamily="18" charset="0"/>
              </a:rPr>
              <a:t> </a:t>
            </a:r>
            <a:r>
              <a:rPr lang="ar-SA" altLang="en-US" sz="1600">
                <a:latin typeface="Times" panose="02020603050405020304" pitchFamily="18" charset="0"/>
              </a:rPr>
              <a:t>الأسس الاستراتيجية</a:t>
            </a:r>
          </a:p>
        </p:txBody>
      </p:sp>
      <p:sp>
        <p:nvSpPr>
          <p:cNvPr id="72" name="TextBox 71"/>
          <p:cNvSpPr txBox="1">
            <a:spLocks/>
          </p:cNvSpPr>
          <p:nvPr/>
        </p:nvSpPr>
        <p:spPr>
          <a:xfrm flipH="1">
            <a:off x="9704388" y="2922588"/>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cs typeface="Arial" pitchFamily="34" charset="0"/>
              </a:rPr>
              <a:t>1</a:t>
            </a:r>
          </a:p>
        </p:txBody>
      </p:sp>
      <p:sp>
        <p:nvSpPr>
          <p:cNvPr id="94" name="RbLeanShape Arrow Option 3 94"/>
          <p:cNvSpPr/>
          <p:nvPr/>
        </p:nvSpPr>
        <p:spPr>
          <a:xfrm rot="16200000" flipH="1">
            <a:off x="7276307" y="3677445"/>
            <a:ext cx="201613" cy="263525"/>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solidFill>
            <a:srgbClr val="C0000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95" name="RbLeanShape Arrow Option 3 94"/>
          <p:cNvSpPr/>
          <p:nvPr/>
        </p:nvSpPr>
        <p:spPr>
          <a:xfrm rot="5400000" flipH="1" flipV="1">
            <a:off x="7275513" y="4965701"/>
            <a:ext cx="203200" cy="263525"/>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solidFill>
            <a:srgbClr val="C0000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77" name="RbLeanShape Arrow Option 3 94"/>
          <p:cNvSpPr/>
          <p:nvPr/>
        </p:nvSpPr>
        <p:spPr>
          <a:xfrm rot="16200000" flipH="1">
            <a:off x="9018588" y="5562601"/>
            <a:ext cx="147638" cy="192087"/>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82" name="RbLeanShape Arrow Option 3 94"/>
          <p:cNvSpPr/>
          <p:nvPr/>
        </p:nvSpPr>
        <p:spPr>
          <a:xfrm rot="16200000" flipH="1">
            <a:off x="7302500" y="5562600"/>
            <a:ext cx="147638" cy="192088"/>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13346" name="Shape8"/>
          <p:cNvSpPr>
            <a:spLocks noChangeArrowheads="1"/>
          </p:cNvSpPr>
          <p:nvPr/>
        </p:nvSpPr>
        <p:spPr bwMode="auto">
          <a:xfrm flipH="1">
            <a:off x="2179638" y="4284663"/>
            <a:ext cx="204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a:ea typeface="PMingLiU" pitchFamily="18" charset="-120"/>
                <a:cs typeface="Arial" panose="020B0604020202020204" pitchFamily="34" charset="0"/>
              </a:rPr>
              <a:t>تحويل الاستراتيجية إلى خطط تنفيذية </a:t>
            </a:r>
            <a:endParaRPr lang="en-US" altLang="zh-HK" sz="1500">
              <a:ea typeface="PMingLiU" pitchFamily="18" charset="-120"/>
              <a:cs typeface="Arial" panose="020B0604020202020204" pitchFamily="34" charset="0"/>
            </a:endParaRPr>
          </a:p>
        </p:txBody>
      </p:sp>
      <p:sp>
        <p:nvSpPr>
          <p:cNvPr id="13347" name="Shape8"/>
          <p:cNvSpPr>
            <a:spLocks noChangeArrowheads="1"/>
          </p:cNvSpPr>
          <p:nvPr/>
        </p:nvSpPr>
        <p:spPr bwMode="auto">
          <a:xfrm flipH="1">
            <a:off x="2205038" y="3490913"/>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zh-HK" sz="1500">
                <a:latin typeface="Times" panose="02020603050405020304" pitchFamily="18" charset="0"/>
                <a:cs typeface="Arial" panose="020B0604020202020204" pitchFamily="34" charset="0"/>
              </a:rPr>
              <a:t>تطوير الهياكل والأنظمة لدعم </a:t>
            </a:r>
            <a:r>
              <a:rPr lang="ar-LB" altLang="zh-HK" sz="1500">
                <a:ea typeface="PMingLiU" pitchFamily="18" charset="-120"/>
                <a:cs typeface="Arial" panose="020B0604020202020204" pitchFamily="34" charset="0"/>
              </a:rPr>
              <a:t>الاستراتيجية</a:t>
            </a:r>
            <a:endParaRPr lang="en-US" altLang="zh-HK" sz="1500">
              <a:latin typeface="Times" panose="02020603050405020304" pitchFamily="18" charset="0"/>
              <a:ea typeface="PMingLiU" pitchFamily="18" charset="-120"/>
            </a:endParaRPr>
          </a:p>
        </p:txBody>
      </p:sp>
      <p:sp>
        <p:nvSpPr>
          <p:cNvPr id="13348" name="Shape8"/>
          <p:cNvSpPr>
            <a:spLocks noChangeArrowheads="1"/>
          </p:cNvSpPr>
          <p:nvPr/>
        </p:nvSpPr>
        <p:spPr bwMode="auto">
          <a:xfrm flipH="1">
            <a:off x="2205038" y="4884738"/>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a:ea typeface="PMingLiU" pitchFamily="18" charset="-120"/>
                <a:cs typeface="Arial" panose="020B0604020202020204" pitchFamily="34" charset="0"/>
              </a:rPr>
              <a:t>حث الأشخاص على التصرف وفقا للاستراتيجية </a:t>
            </a:r>
            <a:endParaRPr lang="en-US" altLang="zh-HK" sz="1500">
              <a:ea typeface="PMingLiU" pitchFamily="18" charset="-120"/>
              <a:cs typeface="Arial" panose="020B0604020202020204" pitchFamily="34" charset="0"/>
            </a:endParaRPr>
          </a:p>
        </p:txBody>
      </p:sp>
      <p:sp>
        <p:nvSpPr>
          <p:cNvPr id="13349" name="Shape8"/>
          <p:cNvSpPr>
            <a:spLocks noChangeArrowheads="1"/>
          </p:cNvSpPr>
          <p:nvPr/>
        </p:nvSpPr>
        <p:spPr bwMode="auto">
          <a:xfrm flipH="1">
            <a:off x="2205038" y="5527675"/>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a:ea typeface="PMingLiU" pitchFamily="18" charset="-120"/>
                <a:cs typeface="Arial" panose="020B0604020202020204" pitchFamily="34" charset="0"/>
              </a:rPr>
              <a:t>مراقبة الإنجاز</a:t>
            </a:r>
            <a:endParaRPr lang="en-US" altLang="zh-HK" sz="1500">
              <a:ea typeface="PMingLiU" pitchFamily="18" charset="-120"/>
              <a:cs typeface="Arial" panose="020B0604020202020204" pitchFamily="34" charset="0"/>
            </a:endParaRPr>
          </a:p>
        </p:txBody>
      </p:sp>
      <p:grpSp>
        <p:nvGrpSpPr>
          <p:cNvPr id="13350" name="Group 23554"/>
          <p:cNvGrpSpPr>
            <a:grpSpLocks/>
          </p:cNvGrpSpPr>
          <p:nvPr/>
        </p:nvGrpSpPr>
        <p:grpSpPr bwMode="auto">
          <a:xfrm flipH="1">
            <a:off x="4708525" y="4430713"/>
            <a:ext cx="1530350" cy="519112"/>
            <a:chOff x="4424363" y="4426010"/>
            <a:chExt cx="1530350" cy="717550"/>
          </a:xfrm>
        </p:grpSpPr>
        <p:sp>
          <p:nvSpPr>
            <p:cNvPr id="69" name="Rectangle 88"/>
            <p:cNvSpPr>
              <a:spLocks noChangeArrowheads="1"/>
            </p:cNvSpPr>
            <p:nvPr/>
          </p:nvSpPr>
          <p:spPr bwMode="auto">
            <a:xfrm>
              <a:off x="4424363" y="4426010"/>
              <a:ext cx="1527175" cy="717550"/>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p>
          </p:txBody>
        </p:sp>
        <p:sp>
          <p:nvSpPr>
            <p:cNvPr id="13359" name="Shape8"/>
            <p:cNvSpPr>
              <a:spLocks noChangeArrowheads="1"/>
            </p:cNvSpPr>
            <p:nvPr/>
          </p:nvSpPr>
          <p:spPr bwMode="auto">
            <a:xfrm>
              <a:off x="4484688" y="4562059"/>
              <a:ext cx="1470025" cy="2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itchFamily="18" charset="-120"/>
                  <a:cs typeface="Arial" panose="020B0604020202020204" pitchFamily="34" charset="0"/>
                </a:rPr>
                <a:t>ب. تحديد الأهداف </a:t>
              </a:r>
              <a:endParaRPr lang="en-US" altLang="zh-HK" sz="1400">
                <a:ea typeface="PMingLiU" pitchFamily="18" charset="-120"/>
                <a:cs typeface="Arial" panose="020B0604020202020204" pitchFamily="34" charset="0"/>
              </a:endParaRPr>
            </a:p>
          </p:txBody>
        </p:sp>
      </p:grpSp>
      <p:sp>
        <p:nvSpPr>
          <p:cNvPr id="73" name="Shape3"/>
          <p:cNvSpPr>
            <a:spLocks noChangeShapeType="1"/>
          </p:cNvSpPr>
          <p:nvPr/>
        </p:nvSpPr>
        <p:spPr bwMode="auto">
          <a:xfrm flipH="1">
            <a:off x="5548313" y="4168776"/>
            <a:ext cx="0" cy="284163"/>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p>
        </p:txBody>
      </p:sp>
      <p:sp>
        <p:nvSpPr>
          <p:cNvPr id="74" name="Shape3"/>
          <p:cNvSpPr>
            <a:spLocks noChangeShapeType="1"/>
          </p:cNvSpPr>
          <p:nvPr/>
        </p:nvSpPr>
        <p:spPr bwMode="auto">
          <a:xfrm flipH="1">
            <a:off x="5548313" y="5029201"/>
            <a:ext cx="0" cy="284163"/>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p>
        </p:txBody>
      </p:sp>
      <p:grpSp>
        <p:nvGrpSpPr>
          <p:cNvPr id="13353" name="Group 4"/>
          <p:cNvGrpSpPr>
            <a:grpSpLocks/>
          </p:cNvGrpSpPr>
          <p:nvPr/>
        </p:nvGrpSpPr>
        <p:grpSpPr bwMode="auto">
          <a:xfrm>
            <a:off x="8253414" y="3708400"/>
            <a:ext cx="1881187" cy="1778000"/>
            <a:chOff x="6728806" y="3708399"/>
            <a:chExt cx="1881794" cy="1778001"/>
          </a:xfrm>
        </p:grpSpPr>
        <p:pic>
          <p:nvPicPr>
            <p:cNvPr id="13354" name="Picture 2"/>
            <p:cNvPicPr>
              <a:picLocks noChangeAspect="1"/>
            </p:cNvPicPr>
            <p:nvPr/>
          </p:nvPicPr>
          <p:blipFill>
            <a:blip r:embed="rId6">
              <a:extLst>
                <a:ext uri="{28A0092B-C50C-407E-A947-70E740481C1C}">
                  <a14:useLocalDpi xmlns:a14="http://schemas.microsoft.com/office/drawing/2010/main" val="0"/>
                </a:ext>
              </a:extLst>
            </a:blip>
            <a:srcRect r="8150" b="10046"/>
            <a:stretch>
              <a:fillRect/>
            </a:stretch>
          </p:blipFill>
          <p:spPr bwMode="auto">
            <a:xfrm>
              <a:off x="6728806" y="3708399"/>
              <a:ext cx="1881794"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Rectangle 3"/>
            <p:cNvSpPr>
              <a:spLocks noChangeArrowheads="1"/>
            </p:cNvSpPr>
            <p:nvPr/>
          </p:nvSpPr>
          <p:spPr bwMode="auto">
            <a:xfrm>
              <a:off x="7361825" y="3936048"/>
              <a:ext cx="5629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en-US" sz="1500">
                  <a:solidFill>
                    <a:srgbClr val="000000"/>
                  </a:solidFill>
                  <a:ea typeface="PMingLiU" pitchFamily="18" charset="-120"/>
                  <a:cs typeface="Arial" panose="020B0604020202020204" pitchFamily="34" charset="0"/>
                </a:rPr>
                <a:t>المهمة</a:t>
              </a:r>
              <a:endParaRPr lang="en-US" altLang="en-US" sz="1500">
                <a:latin typeface="Times" panose="02020603050405020304" pitchFamily="18" charset="0"/>
                <a:ea typeface="PMingLiU" pitchFamily="18" charset="-120"/>
                <a:cs typeface="Arial" panose="020B0604020202020204" pitchFamily="34" charset="0"/>
              </a:endParaRPr>
            </a:p>
          </p:txBody>
        </p:sp>
        <p:sp>
          <p:nvSpPr>
            <p:cNvPr id="13356" name="Rectangle 51"/>
            <p:cNvSpPr>
              <a:spLocks noChangeArrowheads="1"/>
            </p:cNvSpPr>
            <p:nvPr/>
          </p:nvSpPr>
          <p:spPr bwMode="auto">
            <a:xfrm>
              <a:off x="7819025" y="4697522"/>
              <a:ext cx="5629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en-US" sz="1500">
                  <a:solidFill>
                    <a:srgbClr val="000000"/>
                  </a:solidFill>
                  <a:ea typeface="PMingLiU" pitchFamily="18" charset="-120"/>
                  <a:cs typeface="Arial" panose="020B0604020202020204" pitchFamily="34" charset="0"/>
                </a:rPr>
                <a:t>الرؤية</a:t>
              </a:r>
              <a:endParaRPr lang="en-US" altLang="en-US" sz="1500">
                <a:latin typeface="Times" panose="02020603050405020304" pitchFamily="18" charset="0"/>
                <a:ea typeface="PMingLiU" pitchFamily="18" charset="-120"/>
                <a:cs typeface="Arial" panose="020B0604020202020204" pitchFamily="34" charset="0"/>
              </a:endParaRPr>
            </a:p>
          </p:txBody>
        </p:sp>
        <p:sp>
          <p:nvSpPr>
            <p:cNvPr id="13357" name="Rectangle 52"/>
            <p:cNvSpPr>
              <a:spLocks noChangeArrowheads="1"/>
            </p:cNvSpPr>
            <p:nvPr/>
          </p:nvSpPr>
          <p:spPr bwMode="auto">
            <a:xfrm>
              <a:off x="6781800" y="4596825"/>
              <a:ext cx="8079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SA" altLang="en-US" sz="1500">
                  <a:solidFill>
                    <a:srgbClr val="000000"/>
                  </a:solidFill>
                  <a:latin typeface="Times" panose="02020603050405020304" pitchFamily="18" charset="0"/>
                </a:rPr>
                <a:t>القيم الأساسية</a:t>
              </a:r>
              <a:endParaRPr lang="en-US" altLang="en-US" sz="1500">
                <a:latin typeface="Times" panose="02020603050405020304" pitchFamily="18" charset="0"/>
              </a:endParaRPr>
            </a:p>
          </p:txBody>
        </p:sp>
      </p:grpSp>
    </p:spTree>
    <p:extLst>
      <p:ext uri="{BB962C8B-B14F-4D97-AF65-F5344CB8AC3E}">
        <p14:creationId xmlns:p14="http://schemas.microsoft.com/office/powerpoint/2010/main" val="207295958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Zx3FaXkNU62N3I5FCiY7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jUBJclelkiSh68eWNuK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jUBJclelkiSh68eWNuK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Zx3FaXkNU62N3I5FCiY7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jUBJclelkiSh68eWNuK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TdaZHbYBU6WBPFdwkmd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dClkGoNmkO8291K7oZ_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q7sQZNWgEufDVqGbi0e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AKVJg.VZUiEV.WO3ztA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E8shcDFOE2_Ut68SyoV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u2WZxK36EG_lwp0zyQZ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YDPWjqGfUCp6VPN27c_W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P3P0LsHGkOvEBrA4Yn5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jVNXYtVOEKyT1IGoSym6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7jVNXYtVOEKyT1IGoSym6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9eAGMf3x0GimT0IhKK1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HPQwWqqU2Nfo84OKnu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XZI.lIpyk.KdjGhr0Au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_3B9ZxmHECsoTdVALNk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2921</Words>
  <Application>Microsoft Office PowerPoint</Application>
  <PresentationFormat>Custom</PresentationFormat>
  <Paragraphs>402</Paragraphs>
  <Slides>49</Slides>
  <Notes>8</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Clip</vt:lpstr>
      <vt:lpstr>think-cell Slide</vt:lpstr>
      <vt:lpstr>التخطيط الاستراتيجي ووضع خطة العمل  </vt:lpstr>
      <vt:lpstr>اهداف التدريب </vt:lpstr>
      <vt:lpstr>PowerPoint Presentation</vt:lpstr>
      <vt:lpstr>PowerPoint Presentation</vt:lpstr>
      <vt:lpstr>ما هو التخطيط ..؟</vt:lpstr>
      <vt:lpstr>الاستراتيجية هي جسر العبور بين اليوم والغد - الرؤية تدل على تصورنا للغد والمهمة هي خارطة الطريق  </vt:lpstr>
      <vt:lpstr>يجيب التخطيط الاستراتيجى عن ؟</vt:lpstr>
      <vt:lpstr>فوائد التخطيط الاستراتيجى</vt:lpstr>
      <vt:lpstr>انموذج الادارة الاستراتيجية </vt:lpstr>
      <vt:lpstr>الخطوة الأولى هي  وضع الأسس الاستراتيجية من خلال تحديد الرؤية والرسالة</vt:lpstr>
      <vt:lpstr>تجسد الرؤية الأهداف التي تهدف إليها المنظمة – وتساهم في تشكيل الإستراتيجية بشكل مباشر</vt:lpstr>
      <vt:lpstr>أمثلة عن بيانات الرؤية للمصارف والبنوك المركزية</vt:lpstr>
      <vt:lpstr>الخطوات لوضع الرؤية </vt:lpstr>
      <vt:lpstr>يلخص بيان الرسالة الأسباب الأساسية لوجود المنظمة</vt:lpstr>
      <vt:lpstr>هناك 3 عناصر محورية لبيان الرسالة </vt:lpstr>
      <vt:lpstr>الخطوات لوضع بيان الرسالة</vt:lpstr>
      <vt:lpstr> </vt:lpstr>
      <vt:lpstr>PowerPoint Presentation</vt:lpstr>
      <vt:lpstr>مثال على القيم الأساسية</vt:lpstr>
      <vt:lpstr>بعد ذلك، يجب إجراء التحليل الرباعي </vt:lpstr>
      <vt:lpstr>التحليل الرباعي SWOTهو أسلوب التخطيط الاستراتيجي المستخدم لتقييم نقاط القوة والضعف والفرص والتهديدات</vt:lpstr>
      <vt:lpstr>تشمل العوامل الداخلية الموارد والخبرات الخاصة بك</vt:lpstr>
      <vt:lpstr>أما العوامل الخارجية التي لا تسيطر عليها المنظمة فتشمل </vt:lpstr>
      <vt:lpstr>ثلاث نصائح بسيطة لإجراء تحليل رباعي ناجح</vt:lpstr>
      <vt:lpstr>ينتج عن ذلك صياغة الإستراتيجية </vt:lpstr>
      <vt:lpstr>بعد الانتهاء من التحليل الرباعي يتعين ربط نتاج التحليل لاستنتاج الأهداف الاستراتيجية </vt:lpstr>
      <vt:lpstr>بمجرد الانتهاء من SWOT ، يمكنك الاعتماد على النتائج لتطوير الأهداف الاستراتيجية</vt:lpstr>
      <vt:lpstr>PowerPoint Presentation</vt:lpstr>
      <vt:lpstr>ويتم تحديد الأهداف الإستراتيجية والاستراتيجيات وفقا لذلك</vt:lpstr>
      <vt:lpstr>PowerPoint Presentation</vt:lpstr>
      <vt:lpstr>بعد وضع الإستراتيجيات، من المهم وضع خطة عمل واضحة ومنظمة   </vt:lpstr>
      <vt:lpstr>PowerPoint Presentation</vt:lpstr>
      <vt:lpstr>المحتويات </vt:lpstr>
      <vt:lpstr>سوف نبدأ بتعريف مفهوم خطة العمل </vt:lpstr>
      <vt:lpstr>سؤال: ما هو تعريفك لخطة العمل؟ </vt:lpstr>
      <vt:lpstr>تعريف خطة العمل </vt:lpstr>
      <vt:lpstr>PowerPoint Presentation</vt:lpstr>
      <vt:lpstr>هناك أسباب متعددة لوضع خطة عمل</vt:lpstr>
      <vt:lpstr>من ثم سوف نقوم بتحديد بنية خطة العمل </vt:lpstr>
      <vt:lpstr>يجب أن تكون خطة العمل منظمة من أجل متابعة كافة الأنشطة </vt:lpstr>
      <vt:lpstr>يجب أن تكون خطة العمل منظمة من أجل متابعة كافة الأنشطة - مثال</vt:lpstr>
      <vt:lpstr>يجب تحديد الموارد، والجدول الزمني والمسؤولين فيما يتعلق بكل نشاط </vt:lpstr>
      <vt:lpstr>هذا ينتج خطة عمل جاهزة للتطبيق</vt:lpstr>
      <vt:lpstr>سوف نسلط الضوء الآن على المسموحات والممنوعات الرئيسية المتعلقة بتخطيط العمل</vt:lpstr>
      <vt:lpstr>المسموحات </vt:lpstr>
      <vt:lpstr>الأهداف الذكية هي المفتاح لتخطيط العمل الناجح</vt:lpstr>
      <vt:lpstr>الممنوعات </vt:lpstr>
      <vt:lpstr>التقويم والرقابة :</vt:lpstr>
      <vt:lpstr> شكراً لكم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الاستراتيجي ووضع خطة العمل</dc:title>
  <dc:creator>Prio</dc:creator>
  <cp:lastModifiedBy>nsr</cp:lastModifiedBy>
  <cp:revision>46</cp:revision>
  <dcterms:created xsi:type="dcterms:W3CDTF">2018-11-10T17:22:56Z</dcterms:created>
  <dcterms:modified xsi:type="dcterms:W3CDTF">2025-09-27T19:15:59Z</dcterms:modified>
</cp:coreProperties>
</file>