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0" r:id="rId1"/>
  </p:sldMasterIdLst>
  <p:notesMasterIdLst>
    <p:notesMasterId r:id="rId41"/>
  </p:notesMasterIdLst>
  <p:sldIdLst>
    <p:sldId id="266" r:id="rId2"/>
    <p:sldId id="267" r:id="rId3"/>
    <p:sldId id="295" r:id="rId4"/>
    <p:sldId id="296" r:id="rId5"/>
    <p:sldId id="297" r:id="rId6"/>
    <p:sldId id="298" r:id="rId7"/>
    <p:sldId id="311" r:id="rId8"/>
    <p:sldId id="299" r:id="rId9"/>
    <p:sldId id="300" r:id="rId10"/>
    <p:sldId id="288" r:id="rId11"/>
    <p:sldId id="301" r:id="rId12"/>
    <p:sldId id="302" r:id="rId13"/>
    <p:sldId id="303" r:id="rId14"/>
    <p:sldId id="304" r:id="rId15"/>
    <p:sldId id="305" r:id="rId16"/>
    <p:sldId id="306" r:id="rId17"/>
    <p:sldId id="307" r:id="rId18"/>
    <p:sldId id="308" r:id="rId19"/>
    <p:sldId id="309" r:id="rId20"/>
    <p:sldId id="310" r:id="rId21"/>
    <p:sldId id="268" r:id="rId22"/>
    <p:sldId id="269" r:id="rId23"/>
    <p:sldId id="289" r:id="rId24"/>
    <p:sldId id="290" r:id="rId25"/>
    <p:sldId id="291" r:id="rId26"/>
    <p:sldId id="292" r:id="rId27"/>
    <p:sldId id="285" r:id="rId28"/>
    <p:sldId id="286" r:id="rId29"/>
    <p:sldId id="287" r:id="rId30"/>
    <p:sldId id="282" r:id="rId31"/>
    <p:sldId id="283" r:id="rId32"/>
    <p:sldId id="284" r:id="rId33"/>
    <p:sldId id="274" r:id="rId34"/>
    <p:sldId id="275" r:id="rId35"/>
    <p:sldId id="276" r:id="rId36"/>
    <p:sldId id="277" r:id="rId37"/>
    <p:sldId id="278" r:id="rId38"/>
    <p:sldId id="279" r:id="rId39"/>
    <p:sldId id="280"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015" autoAdjust="0"/>
    <p:restoredTop sz="94660"/>
  </p:normalViewPr>
  <p:slideViewPr>
    <p:cSldViewPr snapToGrid="0">
      <p:cViewPr>
        <p:scale>
          <a:sx n="57" d="100"/>
          <a:sy n="57" d="100"/>
        </p:scale>
        <p:origin x="-288" y="29"/>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898553-0182-4D58-9FDD-07BF52B87ADF}" type="datetimeFigureOut">
              <a:rPr lang="en-US" smtClean="0"/>
              <a:t>9/27/2025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252D5E-898E-4B2A-B306-62E52775A336}" type="slidenum">
              <a:rPr lang="en-US" smtClean="0"/>
              <a:t>‹#›</a:t>
            </a:fld>
            <a:endParaRPr lang="en-US"/>
          </a:p>
        </p:txBody>
      </p:sp>
    </p:spTree>
    <p:extLst>
      <p:ext uri="{BB962C8B-B14F-4D97-AF65-F5344CB8AC3E}">
        <p14:creationId xmlns:p14="http://schemas.microsoft.com/office/powerpoint/2010/main" val="23230836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عنصر نائب لصورة الشريحة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عنصر نائب للملاحظا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ar-IQ" altLang="ar-IQ" smtClean="0"/>
          </a:p>
        </p:txBody>
      </p:sp>
      <p:sp>
        <p:nvSpPr>
          <p:cNvPr id="11268" name="عنصر نائب لرقم الشريحة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Calibri" panose="020F0502020204030204" pitchFamily="34" charset="0"/>
                <a:cs typeface="Arial" panose="020B0604020202020204" pitchFamily="34" charset="0"/>
              </a:defRPr>
            </a:lvl1pPr>
            <a:lvl2pPr marL="742950" indent="-285750" algn="r" rtl="1">
              <a:spcBef>
                <a:spcPct val="30000"/>
              </a:spcBef>
              <a:defRPr sz="1200">
                <a:solidFill>
                  <a:schemeClr val="tx1"/>
                </a:solidFill>
                <a:latin typeface="Calibri" panose="020F0502020204030204" pitchFamily="34" charset="0"/>
                <a:cs typeface="Arial" panose="020B0604020202020204" pitchFamily="34" charset="0"/>
              </a:defRPr>
            </a:lvl2pPr>
            <a:lvl3pPr marL="1143000" indent="-228600" algn="r" rtl="1">
              <a:spcBef>
                <a:spcPct val="30000"/>
              </a:spcBef>
              <a:defRPr sz="1200">
                <a:solidFill>
                  <a:schemeClr val="tx1"/>
                </a:solidFill>
                <a:latin typeface="Calibri" panose="020F0502020204030204" pitchFamily="34" charset="0"/>
                <a:cs typeface="Arial" panose="020B0604020202020204" pitchFamily="34" charset="0"/>
              </a:defRPr>
            </a:lvl3pPr>
            <a:lvl4pPr marL="1600200" indent="-228600" algn="r" rtl="1">
              <a:spcBef>
                <a:spcPct val="30000"/>
              </a:spcBef>
              <a:defRPr sz="1200">
                <a:solidFill>
                  <a:schemeClr val="tx1"/>
                </a:solidFill>
                <a:latin typeface="Calibri" panose="020F0502020204030204" pitchFamily="34" charset="0"/>
                <a:cs typeface="Arial" panose="020B0604020202020204" pitchFamily="34" charset="0"/>
              </a:defRPr>
            </a:lvl4pPr>
            <a:lvl5pPr marL="2057400" indent="-228600" algn="r" rtl="1">
              <a:spcBef>
                <a:spcPct val="30000"/>
              </a:spcBef>
              <a:defRPr sz="12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9pPr>
          </a:lstStyle>
          <a:p>
            <a:pPr marL="0" marR="0" lvl="0" indent="0" algn="l" defTabSz="914400" rtl="1" eaLnBrk="1" fontAlgn="base" latinLnBrk="0" hangingPunct="1">
              <a:lnSpc>
                <a:spcPct val="100000"/>
              </a:lnSpc>
              <a:spcBef>
                <a:spcPct val="0"/>
              </a:spcBef>
              <a:spcAft>
                <a:spcPct val="0"/>
              </a:spcAft>
              <a:buClrTx/>
              <a:buSzTx/>
              <a:buFontTx/>
              <a:buNone/>
              <a:tabLst/>
              <a:defRPr/>
            </a:pPr>
            <a:fld id="{9F878BCF-19F4-40F6-A00F-BFD1367B698F}" type="slidenum">
              <a:rPr kumimoji="0" lang="ar-SA" altLang="en-US" sz="1200" b="0" i="0" u="none" strike="noStrike" kern="1200" cap="none" spc="0" normalizeH="0" baseline="0" noProof="0" smtClean="0">
                <a:ln>
                  <a:noFill/>
                </a:ln>
                <a:solidFill>
                  <a:prstClr val="black"/>
                </a:solidFill>
                <a:effectLst/>
                <a:uLnTx/>
                <a:uFillTx/>
                <a:latin typeface="Calibri" panose="020F0502020204030204" pitchFamily="34" charset="0"/>
                <a:cs typeface="Majalla UI"/>
              </a:rPr>
              <a:pPr marL="0" marR="0" lvl="0" indent="0" algn="l" defTabSz="914400" rtl="1" eaLnBrk="1" fontAlgn="base" latinLnBrk="0" hangingPunct="1">
                <a:lnSpc>
                  <a:spcPct val="100000"/>
                </a:lnSpc>
                <a:spcBef>
                  <a:spcPct val="0"/>
                </a:spcBef>
                <a:spcAft>
                  <a:spcPct val="0"/>
                </a:spcAft>
                <a:buClrTx/>
                <a:buSzTx/>
                <a:buFontTx/>
                <a:buNone/>
                <a:tabLst/>
                <a:defRPr/>
              </a:pPr>
              <a:t>3</a:t>
            </a:fld>
            <a:endParaRPr kumimoji="0" lang="ar-SA" altLang="en-US" sz="1200" b="0" i="0" u="none" strike="noStrike" kern="1200" cap="none" spc="0" normalizeH="0" baseline="0" noProof="0" smtClean="0">
              <a:ln>
                <a:noFill/>
              </a:ln>
              <a:solidFill>
                <a:prstClr val="black"/>
              </a:solidFill>
              <a:effectLst/>
              <a:uLnTx/>
              <a:uFillTx/>
              <a:latin typeface="Calibri" panose="020F0502020204030204" pitchFamily="34" charset="0"/>
              <a:cs typeface="Majalla UI"/>
            </a:endParaRPr>
          </a:p>
        </p:txBody>
      </p:sp>
    </p:spTree>
    <p:extLst>
      <p:ext uri="{BB962C8B-B14F-4D97-AF65-F5344CB8AC3E}">
        <p14:creationId xmlns:p14="http://schemas.microsoft.com/office/powerpoint/2010/main" val="1267211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عنصر نائب لصورة الشريحة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عنصر نائب للملاحظا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ar-IQ" altLang="ar-IQ" smtClean="0"/>
          </a:p>
        </p:txBody>
      </p:sp>
      <p:sp>
        <p:nvSpPr>
          <p:cNvPr id="14340" name="عنصر نائب لرقم الشريحة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Calibri" panose="020F0502020204030204" pitchFamily="34" charset="0"/>
                <a:cs typeface="Arial" panose="020B0604020202020204" pitchFamily="34" charset="0"/>
              </a:defRPr>
            </a:lvl1pPr>
            <a:lvl2pPr marL="742950" indent="-285750" algn="r" rtl="1">
              <a:spcBef>
                <a:spcPct val="30000"/>
              </a:spcBef>
              <a:defRPr sz="1200">
                <a:solidFill>
                  <a:schemeClr val="tx1"/>
                </a:solidFill>
                <a:latin typeface="Calibri" panose="020F0502020204030204" pitchFamily="34" charset="0"/>
                <a:cs typeface="Arial" panose="020B0604020202020204" pitchFamily="34" charset="0"/>
              </a:defRPr>
            </a:lvl2pPr>
            <a:lvl3pPr marL="1143000" indent="-228600" algn="r" rtl="1">
              <a:spcBef>
                <a:spcPct val="30000"/>
              </a:spcBef>
              <a:defRPr sz="1200">
                <a:solidFill>
                  <a:schemeClr val="tx1"/>
                </a:solidFill>
                <a:latin typeface="Calibri" panose="020F0502020204030204" pitchFamily="34" charset="0"/>
                <a:cs typeface="Arial" panose="020B0604020202020204" pitchFamily="34" charset="0"/>
              </a:defRPr>
            </a:lvl3pPr>
            <a:lvl4pPr marL="1600200" indent="-228600" algn="r" rtl="1">
              <a:spcBef>
                <a:spcPct val="30000"/>
              </a:spcBef>
              <a:defRPr sz="1200">
                <a:solidFill>
                  <a:schemeClr val="tx1"/>
                </a:solidFill>
                <a:latin typeface="Calibri" panose="020F0502020204030204" pitchFamily="34" charset="0"/>
                <a:cs typeface="Arial" panose="020B0604020202020204" pitchFamily="34" charset="0"/>
              </a:defRPr>
            </a:lvl4pPr>
            <a:lvl5pPr marL="2057400" indent="-228600" algn="r" rtl="1">
              <a:spcBef>
                <a:spcPct val="30000"/>
              </a:spcBef>
              <a:defRPr sz="12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9pPr>
          </a:lstStyle>
          <a:p>
            <a:pPr algn="l">
              <a:spcBef>
                <a:spcPct val="0"/>
              </a:spcBef>
            </a:pPr>
            <a:fld id="{4C6BBCAD-1B37-42CE-8A7D-671C4D0503BE}" type="slidenum">
              <a:rPr lang="ar-SA" altLang="en-US">
                <a:cs typeface="Majalla UI"/>
              </a:rPr>
              <a:pPr algn="l">
                <a:spcBef>
                  <a:spcPct val="0"/>
                </a:spcBef>
              </a:pPr>
              <a:t>6</a:t>
            </a:fld>
            <a:endParaRPr lang="ar-SA" altLang="en-US">
              <a:cs typeface="Majalla UI"/>
            </a:endParaRPr>
          </a:p>
        </p:txBody>
      </p:sp>
    </p:spTree>
    <p:extLst>
      <p:ext uri="{BB962C8B-B14F-4D97-AF65-F5344CB8AC3E}">
        <p14:creationId xmlns:p14="http://schemas.microsoft.com/office/powerpoint/2010/main" val="21780128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صر نائب لصورة الشريحة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عنصر نائب للملاحظا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ar-IQ" altLang="ar-IQ" smtClean="0"/>
          </a:p>
        </p:txBody>
      </p:sp>
      <p:sp>
        <p:nvSpPr>
          <p:cNvPr id="16388" name="عنصر نائب لرقم الشريحة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Calibri" panose="020F0502020204030204" pitchFamily="34" charset="0"/>
                <a:cs typeface="Arial" panose="020B0604020202020204" pitchFamily="34" charset="0"/>
              </a:defRPr>
            </a:lvl1pPr>
            <a:lvl2pPr marL="742950" indent="-285750" algn="r" rtl="1">
              <a:spcBef>
                <a:spcPct val="30000"/>
              </a:spcBef>
              <a:defRPr sz="1200">
                <a:solidFill>
                  <a:schemeClr val="tx1"/>
                </a:solidFill>
                <a:latin typeface="Calibri" panose="020F0502020204030204" pitchFamily="34" charset="0"/>
                <a:cs typeface="Arial" panose="020B0604020202020204" pitchFamily="34" charset="0"/>
              </a:defRPr>
            </a:lvl2pPr>
            <a:lvl3pPr marL="1143000" indent="-228600" algn="r" rtl="1">
              <a:spcBef>
                <a:spcPct val="30000"/>
              </a:spcBef>
              <a:defRPr sz="1200">
                <a:solidFill>
                  <a:schemeClr val="tx1"/>
                </a:solidFill>
                <a:latin typeface="Calibri" panose="020F0502020204030204" pitchFamily="34" charset="0"/>
                <a:cs typeface="Arial" panose="020B0604020202020204" pitchFamily="34" charset="0"/>
              </a:defRPr>
            </a:lvl3pPr>
            <a:lvl4pPr marL="1600200" indent="-228600" algn="r" rtl="1">
              <a:spcBef>
                <a:spcPct val="30000"/>
              </a:spcBef>
              <a:defRPr sz="1200">
                <a:solidFill>
                  <a:schemeClr val="tx1"/>
                </a:solidFill>
                <a:latin typeface="Calibri" panose="020F0502020204030204" pitchFamily="34" charset="0"/>
                <a:cs typeface="Arial" panose="020B0604020202020204" pitchFamily="34" charset="0"/>
              </a:defRPr>
            </a:lvl4pPr>
            <a:lvl5pPr marL="2057400" indent="-228600" algn="r" rtl="1">
              <a:spcBef>
                <a:spcPct val="30000"/>
              </a:spcBef>
              <a:defRPr sz="12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9pPr>
          </a:lstStyle>
          <a:p>
            <a:pPr algn="l">
              <a:spcBef>
                <a:spcPct val="0"/>
              </a:spcBef>
            </a:pPr>
            <a:fld id="{742543B6-C8E4-479E-A7A9-7C96FE4B63DC}" type="slidenum">
              <a:rPr lang="ar-SA" altLang="en-US">
                <a:cs typeface="Majalla UI"/>
              </a:rPr>
              <a:pPr algn="l">
                <a:spcBef>
                  <a:spcPct val="0"/>
                </a:spcBef>
              </a:pPr>
              <a:t>8</a:t>
            </a:fld>
            <a:endParaRPr lang="ar-SA" altLang="en-US">
              <a:cs typeface="Majalla UI"/>
            </a:endParaRPr>
          </a:p>
        </p:txBody>
      </p:sp>
    </p:spTree>
    <p:extLst>
      <p:ext uri="{BB962C8B-B14F-4D97-AF65-F5344CB8AC3E}">
        <p14:creationId xmlns:p14="http://schemas.microsoft.com/office/powerpoint/2010/main" val="17138779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عنصر نائب لصورة الشريحة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عنصر نائب للملاحظا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ar-IQ" altLang="ar-IQ" smtClean="0"/>
          </a:p>
        </p:txBody>
      </p:sp>
      <p:sp>
        <p:nvSpPr>
          <p:cNvPr id="18436" name="عنصر نائب لرقم الشريحة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Calibri" panose="020F0502020204030204" pitchFamily="34" charset="0"/>
                <a:cs typeface="Arial" panose="020B0604020202020204" pitchFamily="34" charset="0"/>
              </a:defRPr>
            </a:lvl1pPr>
            <a:lvl2pPr marL="742950" indent="-285750" algn="r" rtl="1">
              <a:spcBef>
                <a:spcPct val="30000"/>
              </a:spcBef>
              <a:defRPr sz="1200">
                <a:solidFill>
                  <a:schemeClr val="tx1"/>
                </a:solidFill>
                <a:latin typeface="Calibri" panose="020F0502020204030204" pitchFamily="34" charset="0"/>
                <a:cs typeface="Arial" panose="020B0604020202020204" pitchFamily="34" charset="0"/>
              </a:defRPr>
            </a:lvl2pPr>
            <a:lvl3pPr marL="1143000" indent="-228600" algn="r" rtl="1">
              <a:spcBef>
                <a:spcPct val="30000"/>
              </a:spcBef>
              <a:defRPr sz="1200">
                <a:solidFill>
                  <a:schemeClr val="tx1"/>
                </a:solidFill>
                <a:latin typeface="Calibri" panose="020F0502020204030204" pitchFamily="34" charset="0"/>
                <a:cs typeface="Arial" panose="020B0604020202020204" pitchFamily="34" charset="0"/>
              </a:defRPr>
            </a:lvl3pPr>
            <a:lvl4pPr marL="1600200" indent="-228600" algn="r" rtl="1">
              <a:spcBef>
                <a:spcPct val="30000"/>
              </a:spcBef>
              <a:defRPr sz="1200">
                <a:solidFill>
                  <a:schemeClr val="tx1"/>
                </a:solidFill>
                <a:latin typeface="Calibri" panose="020F0502020204030204" pitchFamily="34" charset="0"/>
                <a:cs typeface="Arial" panose="020B0604020202020204" pitchFamily="34" charset="0"/>
              </a:defRPr>
            </a:lvl4pPr>
            <a:lvl5pPr marL="2057400" indent="-228600" algn="r" rtl="1">
              <a:spcBef>
                <a:spcPct val="30000"/>
              </a:spcBef>
              <a:defRPr sz="12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9pPr>
          </a:lstStyle>
          <a:p>
            <a:pPr algn="l">
              <a:spcBef>
                <a:spcPct val="0"/>
              </a:spcBef>
            </a:pPr>
            <a:fld id="{5FF6D0D2-F285-4790-9514-5A99A27B4339}" type="slidenum">
              <a:rPr lang="ar-SA" altLang="en-US">
                <a:cs typeface="Majalla UI"/>
              </a:rPr>
              <a:pPr algn="l">
                <a:spcBef>
                  <a:spcPct val="0"/>
                </a:spcBef>
              </a:pPr>
              <a:t>9</a:t>
            </a:fld>
            <a:endParaRPr lang="ar-SA" altLang="en-US">
              <a:cs typeface="Majalla UI"/>
            </a:endParaRPr>
          </a:p>
        </p:txBody>
      </p:sp>
    </p:spTree>
    <p:extLst>
      <p:ext uri="{BB962C8B-B14F-4D97-AF65-F5344CB8AC3E}">
        <p14:creationId xmlns:p14="http://schemas.microsoft.com/office/powerpoint/2010/main" val="35809023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عنصر نائب لصورة الشريحة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عنصر نائب للملاحظا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ar-IQ" altLang="ar-IQ" smtClean="0"/>
          </a:p>
        </p:txBody>
      </p:sp>
      <p:sp>
        <p:nvSpPr>
          <p:cNvPr id="21508" name="عنصر نائب لرقم الشريحة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Calibri" panose="020F0502020204030204" pitchFamily="34" charset="0"/>
                <a:cs typeface="Arial" panose="020B0604020202020204" pitchFamily="34" charset="0"/>
              </a:defRPr>
            </a:lvl1pPr>
            <a:lvl2pPr marL="742950" indent="-285750" algn="r" rtl="1">
              <a:spcBef>
                <a:spcPct val="30000"/>
              </a:spcBef>
              <a:defRPr sz="1200">
                <a:solidFill>
                  <a:schemeClr val="tx1"/>
                </a:solidFill>
                <a:latin typeface="Calibri" panose="020F0502020204030204" pitchFamily="34" charset="0"/>
                <a:cs typeface="Arial" panose="020B0604020202020204" pitchFamily="34" charset="0"/>
              </a:defRPr>
            </a:lvl2pPr>
            <a:lvl3pPr marL="1143000" indent="-228600" algn="r" rtl="1">
              <a:spcBef>
                <a:spcPct val="30000"/>
              </a:spcBef>
              <a:defRPr sz="1200">
                <a:solidFill>
                  <a:schemeClr val="tx1"/>
                </a:solidFill>
                <a:latin typeface="Calibri" panose="020F0502020204030204" pitchFamily="34" charset="0"/>
                <a:cs typeface="Arial" panose="020B0604020202020204" pitchFamily="34" charset="0"/>
              </a:defRPr>
            </a:lvl3pPr>
            <a:lvl4pPr marL="1600200" indent="-228600" algn="r" rtl="1">
              <a:spcBef>
                <a:spcPct val="30000"/>
              </a:spcBef>
              <a:defRPr sz="1200">
                <a:solidFill>
                  <a:schemeClr val="tx1"/>
                </a:solidFill>
                <a:latin typeface="Calibri" panose="020F0502020204030204" pitchFamily="34" charset="0"/>
                <a:cs typeface="Arial" panose="020B0604020202020204" pitchFamily="34" charset="0"/>
              </a:defRPr>
            </a:lvl4pPr>
            <a:lvl5pPr marL="2057400" indent="-228600" algn="r" rtl="1">
              <a:spcBef>
                <a:spcPct val="30000"/>
              </a:spcBef>
              <a:defRPr sz="12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9pPr>
          </a:lstStyle>
          <a:p>
            <a:pPr algn="l">
              <a:spcBef>
                <a:spcPct val="0"/>
              </a:spcBef>
            </a:pPr>
            <a:fld id="{9D2D9F0C-9B30-4D30-BD83-DEE48E32E882}" type="slidenum">
              <a:rPr lang="ar-SA" altLang="en-US">
                <a:cs typeface="Majalla UI"/>
              </a:rPr>
              <a:pPr algn="l">
                <a:spcBef>
                  <a:spcPct val="0"/>
                </a:spcBef>
              </a:pPr>
              <a:t>12</a:t>
            </a:fld>
            <a:endParaRPr lang="ar-SA" altLang="en-US">
              <a:cs typeface="Majalla UI"/>
            </a:endParaRPr>
          </a:p>
        </p:txBody>
      </p:sp>
    </p:spTree>
    <p:extLst>
      <p:ext uri="{BB962C8B-B14F-4D97-AF65-F5344CB8AC3E}">
        <p14:creationId xmlns:p14="http://schemas.microsoft.com/office/powerpoint/2010/main" val="31041945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عنصر نائب لصورة الشريحة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عنصر نائب للملاحظا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ar-IQ" altLang="ar-IQ" smtClean="0"/>
          </a:p>
        </p:txBody>
      </p:sp>
      <p:sp>
        <p:nvSpPr>
          <p:cNvPr id="24580" name="عنصر نائب لرقم الشريحة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Calibri" panose="020F0502020204030204" pitchFamily="34" charset="0"/>
                <a:cs typeface="Arial" panose="020B0604020202020204" pitchFamily="34" charset="0"/>
              </a:defRPr>
            </a:lvl1pPr>
            <a:lvl2pPr marL="742950" indent="-285750" algn="r" rtl="1">
              <a:spcBef>
                <a:spcPct val="30000"/>
              </a:spcBef>
              <a:defRPr sz="1200">
                <a:solidFill>
                  <a:schemeClr val="tx1"/>
                </a:solidFill>
                <a:latin typeface="Calibri" panose="020F0502020204030204" pitchFamily="34" charset="0"/>
                <a:cs typeface="Arial" panose="020B0604020202020204" pitchFamily="34" charset="0"/>
              </a:defRPr>
            </a:lvl2pPr>
            <a:lvl3pPr marL="1143000" indent="-228600" algn="r" rtl="1">
              <a:spcBef>
                <a:spcPct val="30000"/>
              </a:spcBef>
              <a:defRPr sz="1200">
                <a:solidFill>
                  <a:schemeClr val="tx1"/>
                </a:solidFill>
                <a:latin typeface="Calibri" panose="020F0502020204030204" pitchFamily="34" charset="0"/>
                <a:cs typeface="Arial" panose="020B0604020202020204" pitchFamily="34" charset="0"/>
              </a:defRPr>
            </a:lvl3pPr>
            <a:lvl4pPr marL="1600200" indent="-228600" algn="r" rtl="1">
              <a:spcBef>
                <a:spcPct val="30000"/>
              </a:spcBef>
              <a:defRPr sz="1200">
                <a:solidFill>
                  <a:schemeClr val="tx1"/>
                </a:solidFill>
                <a:latin typeface="Calibri" panose="020F0502020204030204" pitchFamily="34" charset="0"/>
                <a:cs typeface="Arial" panose="020B0604020202020204" pitchFamily="34" charset="0"/>
              </a:defRPr>
            </a:lvl4pPr>
            <a:lvl5pPr marL="2057400" indent="-228600" algn="r" rtl="1">
              <a:spcBef>
                <a:spcPct val="30000"/>
              </a:spcBef>
              <a:defRPr sz="12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9pPr>
          </a:lstStyle>
          <a:p>
            <a:pPr algn="l">
              <a:spcBef>
                <a:spcPct val="0"/>
              </a:spcBef>
            </a:pPr>
            <a:fld id="{EB3CBECE-589A-45C6-A835-97935AED3FA5}" type="slidenum">
              <a:rPr lang="ar-SA" altLang="en-US">
                <a:cs typeface="Majalla UI"/>
              </a:rPr>
              <a:pPr algn="l">
                <a:spcBef>
                  <a:spcPct val="0"/>
                </a:spcBef>
              </a:pPr>
              <a:t>14</a:t>
            </a:fld>
            <a:endParaRPr lang="ar-SA" altLang="en-US">
              <a:cs typeface="Majalla UI"/>
            </a:endParaRPr>
          </a:p>
        </p:txBody>
      </p:sp>
    </p:spTree>
    <p:extLst>
      <p:ext uri="{BB962C8B-B14F-4D97-AF65-F5344CB8AC3E}">
        <p14:creationId xmlns:p14="http://schemas.microsoft.com/office/powerpoint/2010/main" val="2655011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عنصر نائب لصورة الشريحة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عنصر نائب للملاحظا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ar-IQ" altLang="ar-IQ" smtClean="0"/>
          </a:p>
        </p:txBody>
      </p:sp>
      <p:sp>
        <p:nvSpPr>
          <p:cNvPr id="27652" name="عنصر نائب لرقم الشريحة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Calibri" panose="020F0502020204030204" pitchFamily="34" charset="0"/>
                <a:cs typeface="Arial" panose="020B0604020202020204" pitchFamily="34" charset="0"/>
              </a:defRPr>
            </a:lvl1pPr>
            <a:lvl2pPr marL="742950" indent="-285750" algn="r" rtl="1">
              <a:spcBef>
                <a:spcPct val="30000"/>
              </a:spcBef>
              <a:defRPr sz="1200">
                <a:solidFill>
                  <a:schemeClr val="tx1"/>
                </a:solidFill>
                <a:latin typeface="Calibri" panose="020F0502020204030204" pitchFamily="34" charset="0"/>
                <a:cs typeface="Arial" panose="020B0604020202020204" pitchFamily="34" charset="0"/>
              </a:defRPr>
            </a:lvl2pPr>
            <a:lvl3pPr marL="1143000" indent="-228600" algn="r" rtl="1">
              <a:spcBef>
                <a:spcPct val="30000"/>
              </a:spcBef>
              <a:defRPr sz="1200">
                <a:solidFill>
                  <a:schemeClr val="tx1"/>
                </a:solidFill>
                <a:latin typeface="Calibri" panose="020F0502020204030204" pitchFamily="34" charset="0"/>
                <a:cs typeface="Arial" panose="020B0604020202020204" pitchFamily="34" charset="0"/>
              </a:defRPr>
            </a:lvl3pPr>
            <a:lvl4pPr marL="1600200" indent="-228600" algn="r" rtl="1">
              <a:spcBef>
                <a:spcPct val="30000"/>
              </a:spcBef>
              <a:defRPr sz="1200">
                <a:solidFill>
                  <a:schemeClr val="tx1"/>
                </a:solidFill>
                <a:latin typeface="Calibri" panose="020F0502020204030204" pitchFamily="34" charset="0"/>
                <a:cs typeface="Arial" panose="020B0604020202020204" pitchFamily="34" charset="0"/>
              </a:defRPr>
            </a:lvl4pPr>
            <a:lvl5pPr marL="2057400" indent="-228600" algn="r" rtl="1">
              <a:spcBef>
                <a:spcPct val="30000"/>
              </a:spcBef>
              <a:defRPr sz="12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9pPr>
          </a:lstStyle>
          <a:p>
            <a:pPr algn="l">
              <a:spcBef>
                <a:spcPct val="0"/>
              </a:spcBef>
            </a:pPr>
            <a:fld id="{F833EBB3-46C0-4EE8-9CAB-410D2465D2FF}" type="slidenum">
              <a:rPr lang="ar-SA" altLang="en-US">
                <a:cs typeface="Majalla UI"/>
              </a:rPr>
              <a:pPr algn="l">
                <a:spcBef>
                  <a:spcPct val="0"/>
                </a:spcBef>
              </a:pPr>
              <a:t>16</a:t>
            </a:fld>
            <a:endParaRPr lang="ar-SA" altLang="en-US">
              <a:cs typeface="Majalla UI"/>
            </a:endParaRPr>
          </a:p>
        </p:txBody>
      </p:sp>
    </p:spTree>
    <p:extLst>
      <p:ext uri="{BB962C8B-B14F-4D97-AF65-F5344CB8AC3E}">
        <p14:creationId xmlns:p14="http://schemas.microsoft.com/office/powerpoint/2010/main" val="21627506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عنصر نائب لصورة الشريحة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عنصر نائب للملاحظا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ar-IQ" altLang="ar-IQ" smtClean="0"/>
          </a:p>
        </p:txBody>
      </p:sp>
      <p:sp>
        <p:nvSpPr>
          <p:cNvPr id="29700" name="عنصر نائب لرقم الشريحة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Calibri" panose="020F0502020204030204" pitchFamily="34" charset="0"/>
                <a:cs typeface="Arial" panose="020B0604020202020204" pitchFamily="34" charset="0"/>
              </a:defRPr>
            </a:lvl1pPr>
            <a:lvl2pPr marL="742950" indent="-285750" algn="r" rtl="1">
              <a:spcBef>
                <a:spcPct val="30000"/>
              </a:spcBef>
              <a:defRPr sz="1200">
                <a:solidFill>
                  <a:schemeClr val="tx1"/>
                </a:solidFill>
                <a:latin typeface="Calibri" panose="020F0502020204030204" pitchFamily="34" charset="0"/>
                <a:cs typeface="Arial" panose="020B0604020202020204" pitchFamily="34" charset="0"/>
              </a:defRPr>
            </a:lvl2pPr>
            <a:lvl3pPr marL="1143000" indent="-228600" algn="r" rtl="1">
              <a:spcBef>
                <a:spcPct val="30000"/>
              </a:spcBef>
              <a:defRPr sz="1200">
                <a:solidFill>
                  <a:schemeClr val="tx1"/>
                </a:solidFill>
                <a:latin typeface="Calibri" panose="020F0502020204030204" pitchFamily="34" charset="0"/>
                <a:cs typeface="Arial" panose="020B0604020202020204" pitchFamily="34" charset="0"/>
              </a:defRPr>
            </a:lvl3pPr>
            <a:lvl4pPr marL="1600200" indent="-228600" algn="r" rtl="1">
              <a:spcBef>
                <a:spcPct val="30000"/>
              </a:spcBef>
              <a:defRPr sz="1200">
                <a:solidFill>
                  <a:schemeClr val="tx1"/>
                </a:solidFill>
                <a:latin typeface="Calibri" panose="020F0502020204030204" pitchFamily="34" charset="0"/>
                <a:cs typeface="Arial" panose="020B0604020202020204" pitchFamily="34" charset="0"/>
              </a:defRPr>
            </a:lvl4pPr>
            <a:lvl5pPr marL="2057400" indent="-228600" algn="r" rtl="1">
              <a:spcBef>
                <a:spcPct val="30000"/>
              </a:spcBef>
              <a:defRPr sz="12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9pPr>
          </a:lstStyle>
          <a:p>
            <a:pPr algn="l">
              <a:spcBef>
                <a:spcPct val="0"/>
              </a:spcBef>
            </a:pPr>
            <a:fld id="{0C24E2CA-B1C1-4185-B8BA-840E93E4E140}" type="slidenum">
              <a:rPr lang="ar-SA" altLang="en-US">
                <a:cs typeface="Majalla UI"/>
              </a:rPr>
              <a:pPr algn="l">
                <a:spcBef>
                  <a:spcPct val="0"/>
                </a:spcBef>
              </a:pPr>
              <a:t>17</a:t>
            </a:fld>
            <a:endParaRPr lang="ar-SA" altLang="en-US">
              <a:cs typeface="Majalla UI"/>
            </a:endParaRPr>
          </a:p>
        </p:txBody>
      </p:sp>
    </p:spTree>
    <p:extLst>
      <p:ext uri="{BB962C8B-B14F-4D97-AF65-F5344CB8AC3E}">
        <p14:creationId xmlns:p14="http://schemas.microsoft.com/office/powerpoint/2010/main" val="41729142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fld id="{E1B5101B-5A31-4B18-8954-661C3C7DFDD6}" type="datetime1">
              <a:rPr lang="ar-SA" smtClean="0">
                <a:solidFill>
                  <a:srgbClr val="04617B">
                    <a:shade val="90000"/>
                  </a:srgbClr>
                </a:solidFill>
              </a:rPr>
              <a:pPr>
                <a:defRPr/>
              </a:pPr>
              <a:t>05/04/1447</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pPr>
              <a:defRPr/>
            </a:pPr>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279F2E7A-B82C-4CC1-8CD0-B437B961C359}" type="slidenum">
              <a:rPr lang="ar-SA" altLang="en-US" smtClean="0"/>
              <a:pPr fontAlgn="base">
                <a:spcBef>
                  <a:spcPct val="0"/>
                </a:spcBef>
                <a:spcAft>
                  <a:spcPct val="0"/>
                </a:spcAft>
                <a:defRPr/>
              </a:pPr>
              <a:t>‹#›</a:t>
            </a:fld>
            <a:endParaRPr lang="ar-SA" altLang="en-US"/>
          </a:p>
        </p:txBody>
      </p:sp>
    </p:spTree>
    <p:extLst>
      <p:ext uri="{BB962C8B-B14F-4D97-AF65-F5344CB8AC3E}">
        <p14:creationId xmlns:p14="http://schemas.microsoft.com/office/powerpoint/2010/main" val="3835902434"/>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095FA53-C5D9-4444-B488-A22A2A2CA9C3}" type="datetimeFigureOut">
              <a:rPr lang="en-US" smtClean="0"/>
              <a:pPr/>
              <a:t>9/27/2025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AFF92-0999-4E49-8472-1571ABC398D5}" type="slidenum">
              <a:rPr lang="en-US" smtClean="0"/>
              <a:pPr/>
              <a:t>‹#›</a:t>
            </a:fld>
            <a:endParaRPr lang="en-US"/>
          </a:p>
        </p:txBody>
      </p:sp>
    </p:spTree>
    <p:extLst>
      <p:ext uri="{BB962C8B-B14F-4D97-AF65-F5344CB8AC3E}">
        <p14:creationId xmlns:p14="http://schemas.microsoft.com/office/powerpoint/2010/main" val="594962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095FA53-C5D9-4444-B488-A22A2A2CA9C3}" type="datetimeFigureOut">
              <a:rPr lang="en-US" smtClean="0"/>
              <a:pPr/>
              <a:t>9/27/2025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AFF92-0999-4E49-8472-1571ABC398D5}" type="slidenum">
              <a:rPr lang="en-US" smtClean="0"/>
              <a:pPr/>
              <a:t>‹#›</a:t>
            </a:fld>
            <a:endParaRPr lang="en-US"/>
          </a:p>
        </p:txBody>
      </p:sp>
    </p:spTree>
    <p:extLst>
      <p:ext uri="{BB962C8B-B14F-4D97-AF65-F5344CB8AC3E}">
        <p14:creationId xmlns:p14="http://schemas.microsoft.com/office/powerpoint/2010/main" val="36458050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095FA53-C5D9-4444-B488-A22A2A2CA9C3}" type="datetimeFigureOut">
              <a:rPr lang="en-US" smtClean="0"/>
              <a:pPr/>
              <a:t>9/27/2025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AFF92-0999-4E49-8472-1571ABC398D5}" type="slidenum">
              <a:rPr lang="en-US" smtClean="0"/>
              <a:pPr/>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927066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095FA53-C5D9-4444-B488-A22A2A2CA9C3}" type="datetimeFigureOut">
              <a:rPr lang="en-US" smtClean="0"/>
              <a:pPr/>
              <a:t>9/27/2025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AFF92-0999-4E49-8472-1571ABC398D5}" type="slidenum">
              <a:rPr lang="en-US" smtClean="0"/>
              <a:pPr/>
              <a:t>‹#›</a:t>
            </a:fld>
            <a:endParaRPr lang="en-US"/>
          </a:p>
        </p:txBody>
      </p:sp>
    </p:spTree>
    <p:extLst>
      <p:ext uri="{BB962C8B-B14F-4D97-AF65-F5344CB8AC3E}">
        <p14:creationId xmlns:p14="http://schemas.microsoft.com/office/powerpoint/2010/main" val="40393317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6095FA53-C5D9-4444-B488-A22A2A2CA9C3}" type="datetimeFigureOut">
              <a:rPr lang="en-US" smtClean="0"/>
              <a:pPr/>
              <a:t>9/27/2025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CAFF92-0999-4E49-8472-1571ABC398D5}" type="slidenum">
              <a:rPr lang="en-US" smtClean="0"/>
              <a:pPr/>
              <a:t>‹#›</a:t>
            </a:fld>
            <a:endParaRPr lang="en-US"/>
          </a:p>
        </p:txBody>
      </p:sp>
    </p:spTree>
    <p:extLst>
      <p:ext uri="{BB962C8B-B14F-4D97-AF65-F5344CB8AC3E}">
        <p14:creationId xmlns:p14="http://schemas.microsoft.com/office/powerpoint/2010/main" val="12130739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6095FA53-C5D9-4444-B488-A22A2A2CA9C3}" type="datetimeFigureOut">
              <a:rPr lang="en-US" smtClean="0"/>
              <a:pPr/>
              <a:t>9/27/2025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CAFF92-0999-4E49-8472-1571ABC398D5}" type="slidenum">
              <a:rPr lang="en-US" smtClean="0"/>
              <a:pPr/>
              <a:t>‹#›</a:t>
            </a:fld>
            <a:endParaRPr lang="en-US"/>
          </a:p>
        </p:txBody>
      </p:sp>
    </p:spTree>
    <p:extLst>
      <p:ext uri="{BB962C8B-B14F-4D97-AF65-F5344CB8AC3E}">
        <p14:creationId xmlns:p14="http://schemas.microsoft.com/office/powerpoint/2010/main" val="32200793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E1B5101B-5A31-4B18-8954-661C3C7DFDD6}" type="datetime1">
              <a:rPr lang="ar-SA" smtClean="0">
                <a:solidFill>
                  <a:srgbClr val="04617B">
                    <a:shade val="90000"/>
                  </a:srgbClr>
                </a:solidFill>
              </a:rPr>
              <a:pPr>
                <a:defRPr/>
              </a:pPr>
              <a:t>05/04/1447</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pPr>
              <a:defRPr/>
            </a:pPr>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279F2E7A-B82C-4CC1-8CD0-B437B961C359}" type="slidenum">
              <a:rPr lang="ar-SA" altLang="en-US" smtClean="0"/>
              <a:pPr fontAlgn="base">
                <a:spcBef>
                  <a:spcPct val="0"/>
                </a:spcBef>
                <a:spcAft>
                  <a:spcPct val="0"/>
                </a:spcAft>
                <a:defRPr/>
              </a:pPr>
              <a:t>‹#›</a:t>
            </a:fld>
            <a:endParaRPr lang="ar-SA" altLang="en-US"/>
          </a:p>
        </p:txBody>
      </p:sp>
    </p:spTree>
    <p:extLst>
      <p:ext uri="{BB962C8B-B14F-4D97-AF65-F5344CB8AC3E}">
        <p14:creationId xmlns:p14="http://schemas.microsoft.com/office/powerpoint/2010/main" val="3984449080"/>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E1B5101B-5A31-4B18-8954-661C3C7DFDD6}" type="datetime1">
              <a:rPr lang="ar-SA" smtClean="0">
                <a:solidFill>
                  <a:srgbClr val="04617B">
                    <a:shade val="90000"/>
                  </a:srgbClr>
                </a:solidFill>
              </a:rPr>
              <a:pPr>
                <a:defRPr/>
              </a:pPr>
              <a:t>05/04/1447</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pPr>
              <a:defRPr/>
            </a:pPr>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279F2E7A-B82C-4CC1-8CD0-B437B961C359}" type="slidenum">
              <a:rPr lang="ar-SA" altLang="en-US" smtClean="0"/>
              <a:pPr fontAlgn="base">
                <a:spcBef>
                  <a:spcPct val="0"/>
                </a:spcBef>
                <a:spcAft>
                  <a:spcPct val="0"/>
                </a:spcAft>
                <a:defRPr/>
              </a:pPr>
              <a:t>‹#›</a:t>
            </a:fld>
            <a:endParaRPr lang="ar-SA" altLang="en-US"/>
          </a:p>
        </p:txBody>
      </p:sp>
    </p:spTree>
    <p:extLst>
      <p:ext uri="{BB962C8B-B14F-4D97-AF65-F5344CB8AC3E}">
        <p14:creationId xmlns:p14="http://schemas.microsoft.com/office/powerpoint/2010/main" val="2940902332"/>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E1B5101B-5A31-4B18-8954-661C3C7DFDD6}" type="datetime1">
              <a:rPr lang="ar-SA" smtClean="0">
                <a:solidFill>
                  <a:srgbClr val="04617B">
                    <a:shade val="90000"/>
                  </a:srgbClr>
                </a:solidFill>
              </a:rPr>
              <a:pPr>
                <a:defRPr/>
              </a:pPr>
              <a:t>05/04/1447</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pPr>
              <a:defRPr/>
            </a:pPr>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279F2E7A-B82C-4CC1-8CD0-B437B961C359}" type="slidenum">
              <a:rPr lang="ar-SA" altLang="en-US" smtClean="0"/>
              <a:pPr fontAlgn="base">
                <a:spcBef>
                  <a:spcPct val="0"/>
                </a:spcBef>
                <a:spcAft>
                  <a:spcPct val="0"/>
                </a:spcAft>
                <a:defRPr/>
              </a:pPr>
              <a:t>‹#›</a:t>
            </a:fld>
            <a:endParaRPr lang="ar-SA" altLang="en-US"/>
          </a:p>
        </p:txBody>
      </p:sp>
    </p:spTree>
    <p:extLst>
      <p:ext uri="{BB962C8B-B14F-4D97-AF65-F5344CB8AC3E}">
        <p14:creationId xmlns:p14="http://schemas.microsoft.com/office/powerpoint/2010/main" val="2664640723"/>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fld id="{E1B5101B-5A31-4B18-8954-661C3C7DFDD6}" type="datetime1">
              <a:rPr lang="ar-SA" smtClean="0">
                <a:solidFill>
                  <a:srgbClr val="04617B">
                    <a:shade val="90000"/>
                  </a:srgbClr>
                </a:solidFill>
              </a:rPr>
              <a:pPr>
                <a:defRPr/>
              </a:pPr>
              <a:t>05/04/1447</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pPr>
              <a:defRPr/>
            </a:pPr>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279F2E7A-B82C-4CC1-8CD0-B437B961C359}" type="slidenum">
              <a:rPr lang="ar-SA" altLang="en-US" smtClean="0"/>
              <a:pPr fontAlgn="base">
                <a:spcBef>
                  <a:spcPct val="0"/>
                </a:spcBef>
                <a:spcAft>
                  <a:spcPct val="0"/>
                </a:spcAft>
                <a:defRPr/>
              </a:pPr>
              <a:t>‹#›</a:t>
            </a:fld>
            <a:endParaRPr lang="ar-SA" altLang="en-US"/>
          </a:p>
        </p:txBody>
      </p:sp>
    </p:spTree>
    <p:extLst>
      <p:ext uri="{BB962C8B-B14F-4D97-AF65-F5344CB8AC3E}">
        <p14:creationId xmlns:p14="http://schemas.microsoft.com/office/powerpoint/2010/main" val="1392605591"/>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fld id="{E1B5101B-5A31-4B18-8954-661C3C7DFDD6}" type="datetime1">
              <a:rPr lang="ar-SA" smtClean="0">
                <a:solidFill>
                  <a:srgbClr val="04617B">
                    <a:shade val="90000"/>
                  </a:srgbClr>
                </a:solidFill>
              </a:rPr>
              <a:pPr>
                <a:defRPr/>
              </a:pPr>
              <a:t>05/04/1447</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pPr>
              <a:defRPr/>
            </a:pPr>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pPr fontAlgn="base">
              <a:spcBef>
                <a:spcPct val="0"/>
              </a:spcBef>
              <a:spcAft>
                <a:spcPct val="0"/>
              </a:spcAft>
              <a:defRPr/>
            </a:pPr>
            <a:fld id="{279F2E7A-B82C-4CC1-8CD0-B437B961C359}" type="slidenum">
              <a:rPr lang="ar-SA" altLang="en-US" smtClean="0"/>
              <a:pPr fontAlgn="base">
                <a:spcBef>
                  <a:spcPct val="0"/>
                </a:spcBef>
                <a:spcAft>
                  <a:spcPct val="0"/>
                </a:spcAft>
                <a:defRPr/>
              </a:pPr>
              <a:t>‹#›</a:t>
            </a:fld>
            <a:endParaRPr lang="ar-SA" altLang="en-US"/>
          </a:p>
        </p:txBody>
      </p:sp>
    </p:spTree>
    <p:extLst>
      <p:ext uri="{BB962C8B-B14F-4D97-AF65-F5344CB8AC3E}">
        <p14:creationId xmlns:p14="http://schemas.microsoft.com/office/powerpoint/2010/main" val="110412048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fld id="{E1B5101B-5A31-4B18-8954-661C3C7DFDD6}" type="datetime1">
              <a:rPr lang="ar-SA" smtClean="0">
                <a:solidFill>
                  <a:srgbClr val="04617B">
                    <a:shade val="90000"/>
                  </a:srgbClr>
                </a:solidFill>
              </a:rPr>
              <a:pPr>
                <a:defRPr/>
              </a:pPr>
              <a:t>05/04/1447</a:t>
            </a:fld>
            <a:endParaRPr lang="ar-SA">
              <a:solidFill>
                <a:srgbClr val="04617B">
                  <a:shade val="90000"/>
                </a:srgbClr>
              </a:solidFill>
            </a:endParaRPr>
          </a:p>
        </p:txBody>
      </p:sp>
      <p:sp>
        <p:nvSpPr>
          <p:cNvPr id="8" name="Footer Placeholder 7"/>
          <p:cNvSpPr>
            <a:spLocks noGrp="1"/>
          </p:cNvSpPr>
          <p:nvPr>
            <p:ph type="ftr" sz="quarter" idx="11"/>
          </p:nvPr>
        </p:nvSpPr>
        <p:spPr/>
        <p:txBody>
          <a:bodyPr/>
          <a:lstStyle/>
          <a:p>
            <a:pPr>
              <a:defRPr/>
            </a:pPr>
            <a:endParaRPr lang="ar-SA">
              <a:solidFill>
                <a:srgbClr val="04617B">
                  <a:shade val="90000"/>
                </a:srgbClr>
              </a:solidFill>
            </a:endParaRPr>
          </a:p>
        </p:txBody>
      </p:sp>
      <p:sp>
        <p:nvSpPr>
          <p:cNvPr id="9" name="Slide Number Placeholder 8"/>
          <p:cNvSpPr>
            <a:spLocks noGrp="1"/>
          </p:cNvSpPr>
          <p:nvPr>
            <p:ph type="sldNum" sz="quarter" idx="12"/>
          </p:nvPr>
        </p:nvSpPr>
        <p:spPr/>
        <p:txBody>
          <a:bodyPr/>
          <a:lstStyle/>
          <a:p>
            <a:pPr fontAlgn="base">
              <a:spcBef>
                <a:spcPct val="0"/>
              </a:spcBef>
              <a:spcAft>
                <a:spcPct val="0"/>
              </a:spcAft>
              <a:defRPr/>
            </a:pPr>
            <a:fld id="{279F2E7A-B82C-4CC1-8CD0-B437B961C359}" type="slidenum">
              <a:rPr lang="ar-SA" altLang="en-US" smtClean="0"/>
              <a:pPr fontAlgn="base">
                <a:spcBef>
                  <a:spcPct val="0"/>
                </a:spcBef>
                <a:spcAft>
                  <a:spcPct val="0"/>
                </a:spcAft>
                <a:defRPr/>
              </a:pPr>
              <a:t>‹#›</a:t>
            </a:fld>
            <a:endParaRPr lang="ar-SA" altLang="en-US"/>
          </a:p>
        </p:txBody>
      </p:sp>
    </p:spTree>
    <p:extLst>
      <p:ext uri="{BB962C8B-B14F-4D97-AF65-F5344CB8AC3E}">
        <p14:creationId xmlns:p14="http://schemas.microsoft.com/office/powerpoint/2010/main" val="3879400179"/>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fld id="{E1B5101B-5A31-4B18-8954-661C3C7DFDD6}" type="datetime1">
              <a:rPr lang="ar-SA" smtClean="0">
                <a:solidFill>
                  <a:srgbClr val="04617B">
                    <a:shade val="90000"/>
                  </a:srgbClr>
                </a:solidFill>
              </a:rPr>
              <a:pPr>
                <a:defRPr/>
              </a:pPr>
              <a:t>05/04/1447</a:t>
            </a:fld>
            <a:endParaRPr lang="ar-SA">
              <a:solidFill>
                <a:srgbClr val="04617B">
                  <a:shade val="90000"/>
                </a:srgbClr>
              </a:solidFill>
            </a:endParaRPr>
          </a:p>
        </p:txBody>
      </p:sp>
      <p:sp>
        <p:nvSpPr>
          <p:cNvPr id="4" name="Footer Placeholder 3"/>
          <p:cNvSpPr>
            <a:spLocks noGrp="1"/>
          </p:cNvSpPr>
          <p:nvPr>
            <p:ph type="ftr" sz="quarter" idx="11"/>
          </p:nvPr>
        </p:nvSpPr>
        <p:spPr/>
        <p:txBody>
          <a:bodyPr/>
          <a:lstStyle/>
          <a:p>
            <a:pPr>
              <a:defRPr/>
            </a:pPr>
            <a:endParaRPr lang="ar-SA">
              <a:solidFill>
                <a:srgbClr val="04617B">
                  <a:shade val="90000"/>
                </a:srgbClr>
              </a:solidFill>
            </a:endParaRPr>
          </a:p>
        </p:txBody>
      </p:sp>
      <p:sp>
        <p:nvSpPr>
          <p:cNvPr id="5" name="Slide Number Placeholder 4"/>
          <p:cNvSpPr>
            <a:spLocks noGrp="1"/>
          </p:cNvSpPr>
          <p:nvPr>
            <p:ph type="sldNum" sz="quarter" idx="12"/>
          </p:nvPr>
        </p:nvSpPr>
        <p:spPr/>
        <p:txBody>
          <a:bodyPr/>
          <a:lstStyle/>
          <a:p>
            <a:pPr fontAlgn="base">
              <a:spcBef>
                <a:spcPct val="0"/>
              </a:spcBef>
              <a:spcAft>
                <a:spcPct val="0"/>
              </a:spcAft>
              <a:defRPr/>
            </a:pPr>
            <a:fld id="{279F2E7A-B82C-4CC1-8CD0-B437B961C359}" type="slidenum">
              <a:rPr lang="ar-SA" altLang="en-US" smtClean="0"/>
              <a:pPr fontAlgn="base">
                <a:spcBef>
                  <a:spcPct val="0"/>
                </a:spcBef>
                <a:spcAft>
                  <a:spcPct val="0"/>
                </a:spcAft>
                <a:defRPr/>
              </a:pPr>
              <a:t>‹#›</a:t>
            </a:fld>
            <a:endParaRPr lang="ar-SA" altLang="en-US"/>
          </a:p>
        </p:txBody>
      </p:sp>
    </p:spTree>
    <p:extLst>
      <p:ext uri="{BB962C8B-B14F-4D97-AF65-F5344CB8AC3E}">
        <p14:creationId xmlns:p14="http://schemas.microsoft.com/office/powerpoint/2010/main" val="3532621992"/>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pPr>
              <a:defRPr/>
            </a:pPr>
            <a:fld id="{E1B5101B-5A31-4B18-8954-661C3C7DFDD6}" type="datetime1">
              <a:rPr lang="ar-SA" smtClean="0">
                <a:solidFill>
                  <a:srgbClr val="04617B">
                    <a:shade val="90000"/>
                  </a:srgbClr>
                </a:solidFill>
              </a:rPr>
              <a:pPr>
                <a:defRPr/>
              </a:pPr>
              <a:t>05/04/1447</a:t>
            </a:fld>
            <a:endParaRPr lang="ar-SA">
              <a:solidFill>
                <a:srgbClr val="04617B">
                  <a:shade val="90000"/>
                </a:srgbClr>
              </a:solidFill>
            </a:endParaRPr>
          </a:p>
        </p:txBody>
      </p:sp>
      <p:sp>
        <p:nvSpPr>
          <p:cNvPr id="3" name="Footer Placeholder 2"/>
          <p:cNvSpPr>
            <a:spLocks noGrp="1"/>
          </p:cNvSpPr>
          <p:nvPr>
            <p:ph type="ftr" sz="quarter" idx="11"/>
          </p:nvPr>
        </p:nvSpPr>
        <p:spPr/>
        <p:txBody>
          <a:bodyPr/>
          <a:lstStyle/>
          <a:p>
            <a:pPr>
              <a:defRPr/>
            </a:pPr>
            <a:endParaRPr lang="ar-SA">
              <a:solidFill>
                <a:srgbClr val="04617B">
                  <a:shade val="90000"/>
                </a:srgbClr>
              </a:solidFill>
            </a:endParaRPr>
          </a:p>
        </p:txBody>
      </p:sp>
      <p:sp>
        <p:nvSpPr>
          <p:cNvPr id="4" name="Slide Number Placeholder 3"/>
          <p:cNvSpPr>
            <a:spLocks noGrp="1"/>
          </p:cNvSpPr>
          <p:nvPr>
            <p:ph type="sldNum" sz="quarter" idx="12"/>
          </p:nvPr>
        </p:nvSpPr>
        <p:spPr/>
        <p:txBody>
          <a:bodyPr/>
          <a:lstStyle/>
          <a:p>
            <a:pPr fontAlgn="base">
              <a:spcBef>
                <a:spcPct val="0"/>
              </a:spcBef>
              <a:spcAft>
                <a:spcPct val="0"/>
              </a:spcAft>
              <a:defRPr/>
            </a:pPr>
            <a:fld id="{279F2E7A-B82C-4CC1-8CD0-B437B961C359}" type="slidenum">
              <a:rPr lang="ar-SA" altLang="en-US" smtClean="0"/>
              <a:pPr fontAlgn="base">
                <a:spcBef>
                  <a:spcPct val="0"/>
                </a:spcBef>
                <a:spcAft>
                  <a:spcPct val="0"/>
                </a:spcAft>
                <a:defRPr/>
              </a:pPr>
              <a:t>‹#›</a:t>
            </a:fld>
            <a:endParaRPr lang="ar-SA" altLang="en-US"/>
          </a:p>
        </p:txBody>
      </p:sp>
    </p:spTree>
    <p:extLst>
      <p:ext uri="{BB962C8B-B14F-4D97-AF65-F5344CB8AC3E}">
        <p14:creationId xmlns:p14="http://schemas.microsoft.com/office/powerpoint/2010/main" val="1537673717"/>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fld id="{E1B5101B-5A31-4B18-8954-661C3C7DFDD6}" type="datetime1">
              <a:rPr lang="ar-SA" smtClean="0">
                <a:solidFill>
                  <a:srgbClr val="04617B">
                    <a:shade val="90000"/>
                  </a:srgbClr>
                </a:solidFill>
              </a:rPr>
              <a:pPr>
                <a:defRPr/>
              </a:pPr>
              <a:t>05/04/1447</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pPr>
              <a:defRPr/>
            </a:pPr>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pPr fontAlgn="base">
              <a:spcBef>
                <a:spcPct val="0"/>
              </a:spcBef>
              <a:spcAft>
                <a:spcPct val="0"/>
              </a:spcAft>
              <a:defRPr/>
            </a:pPr>
            <a:fld id="{279F2E7A-B82C-4CC1-8CD0-B437B961C359}" type="slidenum">
              <a:rPr lang="ar-SA" altLang="en-US" smtClean="0"/>
              <a:pPr fontAlgn="base">
                <a:spcBef>
                  <a:spcPct val="0"/>
                </a:spcBef>
                <a:spcAft>
                  <a:spcPct val="0"/>
                </a:spcAft>
                <a:defRPr/>
              </a:pPr>
              <a:t>‹#›</a:t>
            </a:fld>
            <a:endParaRPr lang="ar-SA" altLang="en-US"/>
          </a:p>
        </p:txBody>
      </p:sp>
    </p:spTree>
    <p:extLst>
      <p:ext uri="{BB962C8B-B14F-4D97-AF65-F5344CB8AC3E}">
        <p14:creationId xmlns:p14="http://schemas.microsoft.com/office/powerpoint/2010/main" val="56968391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fld id="{E1B5101B-5A31-4B18-8954-661C3C7DFDD6}" type="datetime1">
              <a:rPr lang="ar-SA" smtClean="0">
                <a:solidFill>
                  <a:srgbClr val="04617B">
                    <a:shade val="90000"/>
                  </a:srgbClr>
                </a:solidFill>
              </a:rPr>
              <a:pPr>
                <a:defRPr/>
              </a:pPr>
              <a:t>05/04/1447</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pPr>
              <a:defRPr/>
            </a:pPr>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pPr fontAlgn="base">
              <a:spcBef>
                <a:spcPct val="0"/>
              </a:spcBef>
              <a:spcAft>
                <a:spcPct val="0"/>
              </a:spcAft>
              <a:defRPr/>
            </a:pPr>
            <a:fld id="{279F2E7A-B82C-4CC1-8CD0-B437B961C359}" type="slidenum">
              <a:rPr lang="ar-SA" altLang="en-US" smtClean="0"/>
              <a:pPr fontAlgn="base">
                <a:spcBef>
                  <a:spcPct val="0"/>
                </a:spcBef>
                <a:spcAft>
                  <a:spcPct val="0"/>
                </a:spcAft>
                <a:defRPr/>
              </a:pPr>
              <a:t>‹#›</a:t>
            </a:fld>
            <a:endParaRPr lang="ar-SA" altLang="en-US"/>
          </a:p>
        </p:txBody>
      </p:sp>
    </p:spTree>
    <p:extLst>
      <p:ext uri="{BB962C8B-B14F-4D97-AF65-F5344CB8AC3E}">
        <p14:creationId xmlns:p14="http://schemas.microsoft.com/office/powerpoint/2010/main" val="362584366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6095FA53-C5D9-4444-B488-A22A2A2CA9C3}" type="datetimeFigureOut">
              <a:rPr lang="en-US" smtClean="0"/>
              <a:pPr/>
              <a:t>9/27/2025</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B5CAFF92-0999-4E49-8472-1571ABC398D5}" type="slidenum">
              <a:rPr lang="en-US" smtClean="0"/>
              <a:pPr/>
              <a:t>‹#›</a:t>
            </a:fld>
            <a:endParaRPr lang="en-US"/>
          </a:p>
        </p:txBody>
      </p:sp>
    </p:spTree>
    <p:extLst>
      <p:ext uri="{BB962C8B-B14F-4D97-AF65-F5344CB8AC3E}">
        <p14:creationId xmlns:p14="http://schemas.microsoft.com/office/powerpoint/2010/main" val="962493598"/>
      </p:ext>
    </p:extLst>
  </p:cSld>
  <p:clrMap bg1="lt1" tx1="dk1" bg2="lt2" tx2="dk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 id="2147483832" r:id="rId12"/>
    <p:sldLayoutId id="2147483833" r:id="rId13"/>
    <p:sldLayoutId id="2147483834" r:id="rId14"/>
    <p:sldLayoutId id="2147483835" r:id="rId15"/>
    <p:sldLayoutId id="2147483836" r:id="rId16"/>
    <p:sldLayoutId id="214748383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rtl="1"/>
            <a:r>
              <a:rPr lang="ar-IQ" sz="4400" dirty="0" smtClean="0">
                <a:solidFill>
                  <a:srgbClr val="FF0000"/>
                </a:solidFill>
              </a:rPr>
              <a:t>الصلاحيات والمسؤوليات</a:t>
            </a:r>
            <a:endParaRPr lang="ar-IQ" sz="4400" dirty="0">
              <a:solidFill>
                <a:srgbClr val="FF0000"/>
              </a:solidFill>
            </a:endParaRPr>
          </a:p>
        </p:txBody>
      </p:sp>
      <p:sp>
        <p:nvSpPr>
          <p:cNvPr id="3" name="Rectangle 2"/>
          <p:cNvSpPr/>
          <p:nvPr/>
        </p:nvSpPr>
        <p:spPr>
          <a:xfrm>
            <a:off x="3048000" y="2839095"/>
            <a:ext cx="6096000" cy="2200602"/>
          </a:xfrm>
          <a:prstGeom prst="rect">
            <a:avLst/>
          </a:prstGeom>
        </p:spPr>
        <p:txBody>
          <a:bodyPr>
            <a:spAutoFit/>
          </a:bodyPr>
          <a:lstStyle/>
          <a:p>
            <a:pPr lvl="0" algn="ctr" defTabSz="457200">
              <a:spcBef>
                <a:spcPts val="1000"/>
              </a:spcBef>
              <a:buClr>
                <a:srgbClr val="90C226"/>
              </a:buClr>
              <a:buSzPct val="80000"/>
            </a:pPr>
            <a:r>
              <a:rPr lang="ar-IQ" sz="2800" b="1" dirty="0"/>
              <a:t>اعداد </a:t>
            </a:r>
          </a:p>
          <a:p>
            <a:pPr lvl="0" algn="ctr" defTabSz="457200">
              <a:spcBef>
                <a:spcPts val="1000"/>
              </a:spcBef>
              <a:buClr>
                <a:srgbClr val="90C226"/>
              </a:buClr>
              <a:buSzPct val="80000"/>
            </a:pPr>
            <a:r>
              <a:rPr lang="ar-IQ" sz="2800" b="1" dirty="0"/>
              <a:t>م.م اريج فائق عبد</a:t>
            </a:r>
          </a:p>
          <a:p>
            <a:pPr lvl="0" algn="ctr" defTabSz="457200">
              <a:spcBef>
                <a:spcPts val="1000"/>
              </a:spcBef>
              <a:buClr>
                <a:srgbClr val="90C226"/>
              </a:buClr>
              <a:buSzPct val="80000"/>
            </a:pPr>
            <a:r>
              <a:rPr lang="ar-IQ" sz="2800" b="1" dirty="0"/>
              <a:t> جامعة </a:t>
            </a:r>
            <a:r>
              <a:rPr lang="ar-IQ" sz="2800" b="1"/>
              <a:t>بغداد </a:t>
            </a:r>
            <a:r>
              <a:rPr lang="ar-IQ" sz="2800" b="1" smtClean="0"/>
              <a:t>– كلية </a:t>
            </a:r>
            <a:r>
              <a:rPr lang="ar-IQ" sz="2800" b="1" dirty="0"/>
              <a:t>الادارة والاقتصاد</a:t>
            </a:r>
          </a:p>
          <a:p>
            <a:pPr lvl="0" algn="ctr" defTabSz="457200">
              <a:spcBef>
                <a:spcPts val="1000"/>
              </a:spcBef>
              <a:buClr>
                <a:srgbClr val="90C226"/>
              </a:buClr>
              <a:buSzPct val="80000"/>
            </a:pPr>
            <a:r>
              <a:rPr lang="ar-IQ" sz="2800" b="1" dirty="0"/>
              <a:t>قسم:ادارة الاعمال</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9480" y="334108"/>
            <a:ext cx="10018713" cy="5392615"/>
          </a:xfrm>
        </p:spPr>
        <p:txBody>
          <a:bodyPr>
            <a:normAutofit/>
          </a:bodyPr>
          <a:lstStyle/>
          <a:p>
            <a:pPr algn="justLow" rtl="1"/>
            <a:r>
              <a:rPr lang="ar-IQ" dirty="0" smtClean="0">
                <a:solidFill>
                  <a:srgbClr val="FF0000"/>
                </a:solidFill>
                <a:latin typeface="Arial" panose="020B0604020202020204" pitchFamily="34" charset="0"/>
                <a:cs typeface="Arial" panose="020B0604020202020204" pitchFamily="34" charset="0"/>
              </a:rPr>
              <a:t>مصفوفة الصلاحيات</a:t>
            </a:r>
            <a:r>
              <a:rPr lang="ar-IQ" dirty="0" smtClean="0">
                <a:solidFill>
                  <a:schemeClr val="tx1"/>
                </a:solidFill>
                <a:latin typeface="Arial" panose="020B0604020202020204" pitchFamily="34" charset="0"/>
                <a:cs typeface="Arial" panose="020B0604020202020204" pitchFamily="34" charset="0"/>
              </a:rPr>
              <a:t/>
            </a:r>
            <a:br>
              <a:rPr lang="ar-IQ" dirty="0" smtClean="0">
                <a:solidFill>
                  <a:schemeClr val="tx1"/>
                </a:solidFill>
                <a:latin typeface="Arial" panose="020B0604020202020204" pitchFamily="34" charset="0"/>
                <a:cs typeface="Arial" panose="020B0604020202020204" pitchFamily="34" charset="0"/>
              </a:rPr>
            </a:br>
            <a:r>
              <a:rPr lang="ar-IQ" dirty="0" smtClean="0">
                <a:solidFill>
                  <a:schemeClr val="tx1"/>
                </a:solidFill>
                <a:latin typeface="Arial" panose="020B0604020202020204" pitchFamily="34" charset="0"/>
                <a:cs typeface="Arial" panose="020B0604020202020204" pitchFamily="34" charset="0"/>
              </a:rPr>
              <a:t>إن </a:t>
            </a:r>
            <a:r>
              <a:rPr lang="ar-IQ" dirty="0">
                <a:solidFill>
                  <a:schemeClr val="tx1"/>
                </a:solidFill>
                <a:latin typeface="Arial" panose="020B0604020202020204" pitchFamily="34" charset="0"/>
                <a:cs typeface="Arial" panose="020B0604020202020204" pitchFamily="34" charset="0"/>
              </a:rPr>
              <a:t>توثيق مصفوفة تفويض الصلاحيات المالية والإدارية يعد مطلباً أساسياً من متطلبات ضوابط الرقابة الداخلية في كيانات الأعمال حيث أنها تعمل على تحديد </a:t>
            </a:r>
            <a:r>
              <a:rPr lang="ar-IQ" dirty="0" smtClean="0">
                <a:solidFill>
                  <a:schemeClr val="tx1"/>
                </a:solidFill>
                <a:latin typeface="Arial" panose="020B0604020202020204" pitchFamily="34" charset="0"/>
                <a:cs typeface="Arial" panose="020B0604020202020204" pitchFamily="34" charset="0"/>
              </a:rPr>
              <a:t>المسؤوليات </a:t>
            </a:r>
            <a:r>
              <a:rPr lang="ar-IQ" dirty="0">
                <a:solidFill>
                  <a:schemeClr val="tx1"/>
                </a:solidFill>
                <a:latin typeface="Arial" panose="020B0604020202020204" pitchFamily="34" charset="0"/>
                <a:cs typeface="Arial" panose="020B0604020202020204" pitchFamily="34" charset="0"/>
              </a:rPr>
              <a:t>والصلاحيات المالية والإدارية لشاغلي الوظائف المفوضين باعتماد القرارات والمعاملات في كيانات الأعمال، والتي من شأنها أن تعزز من ضبط </a:t>
            </a:r>
            <a:r>
              <a:rPr lang="ar-IQ" dirty="0" err="1">
                <a:solidFill>
                  <a:schemeClr val="tx1"/>
                </a:solidFill>
                <a:latin typeface="Arial" panose="020B0604020202020204" pitchFamily="34" charset="0"/>
                <a:cs typeface="Arial" panose="020B0604020202020204" pitchFamily="34" charset="0"/>
              </a:rPr>
              <a:t>وحوكمة</a:t>
            </a:r>
            <a:r>
              <a:rPr lang="ar-IQ" dirty="0">
                <a:solidFill>
                  <a:schemeClr val="tx1"/>
                </a:solidFill>
                <a:latin typeface="Arial" panose="020B0604020202020204" pitchFamily="34" charset="0"/>
                <a:cs typeface="Arial" panose="020B0604020202020204" pitchFamily="34" charset="0"/>
              </a:rPr>
              <a:t> مسارات تدفق المعاملات الرسمية لكيانات الأعمال، وتمنع مخاطر الغش </a:t>
            </a:r>
            <a:r>
              <a:rPr lang="ar-IQ" dirty="0" smtClean="0">
                <a:solidFill>
                  <a:schemeClr val="tx1"/>
                </a:solidFill>
                <a:latin typeface="Arial" panose="020B0604020202020204" pitchFamily="34" charset="0"/>
                <a:cs typeface="Arial" panose="020B0604020202020204" pitchFamily="34" charset="0"/>
              </a:rPr>
              <a:t>والاحتيال.</a:t>
            </a:r>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8187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3"/>
          </p:nvPr>
        </p:nvSpPr>
        <p:spPr>
          <a:xfrm>
            <a:off x="1952625" y="642939"/>
            <a:ext cx="9550398" cy="5857875"/>
          </a:xfrm>
        </p:spPr>
        <p:txBody>
          <a:bodyPr>
            <a:normAutofit lnSpcReduction="10000"/>
          </a:bodyPr>
          <a:lstStyle/>
          <a:p>
            <a:pPr algn="justLow" rtl="1">
              <a:spcBef>
                <a:spcPts val="0"/>
              </a:spcBef>
              <a:spcAft>
                <a:spcPts val="0"/>
              </a:spcAft>
              <a:buNone/>
              <a:defRPr/>
            </a:pPr>
            <a:r>
              <a:rPr lang="ar-SA" sz="1800" b="1" dirty="0">
                <a:solidFill>
                  <a:schemeClr val="accent1"/>
                </a:solidFill>
              </a:rPr>
              <a:t>مراحل عملية التفويض:</a:t>
            </a:r>
            <a:endParaRPr lang="en-US" sz="1800" b="1" dirty="0">
              <a:solidFill>
                <a:schemeClr val="accent1"/>
              </a:solidFill>
            </a:endParaRPr>
          </a:p>
          <a:p>
            <a:pPr algn="justLow" rtl="1">
              <a:spcBef>
                <a:spcPts val="0"/>
              </a:spcBef>
              <a:spcAft>
                <a:spcPts val="0"/>
              </a:spcAft>
              <a:buNone/>
              <a:defRPr/>
            </a:pPr>
            <a:r>
              <a:rPr lang="ar-SA" sz="1800" b="1" dirty="0">
                <a:solidFill>
                  <a:srgbClr val="C00000"/>
                </a:solidFill>
              </a:rPr>
              <a:t>أولاً: التحليل الوظيفي:</a:t>
            </a:r>
            <a:endParaRPr lang="en-US" sz="1800" b="1" dirty="0">
              <a:solidFill>
                <a:srgbClr val="C00000"/>
              </a:solidFill>
            </a:endParaRPr>
          </a:p>
          <a:p>
            <a:pPr algn="justLow" rtl="1">
              <a:spcBef>
                <a:spcPts val="0"/>
              </a:spcBef>
              <a:spcAft>
                <a:spcPts val="0"/>
              </a:spcAft>
              <a:buNone/>
              <a:defRPr/>
            </a:pPr>
            <a:r>
              <a:rPr lang="ar-SA" sz="1800" b="1" dirty="0">
                <a:solidFill>
                  <a:schemeClr val="accent6">
                    <a:lumMod val="50000"/>
                  </a:schemeClr>
                </a:solidFill>
              </a:rPr>
              <a:t>تحديد الواجبات والمسؤوليات والاختصاصات والوظائف التي يحتاج إنجازها إلى التعاون بين أكثر من فرد أو قسم.</a:t>
            </a:r>
            <a:endParaRPr lang="en-US" sz="1800" b="1" dirty="0">
              <a:solidFill>
                <a:schemeClr val="accent6">
                  <a:lumMod val="50000"/>
                </a:schemeClr>
              </a:solidFill>
            </a:endParaRPr>
          </a:p>
          <a:p>
            <a:pPr algn="justLow" rtl="1">
              <a:spcBef>
                <a:spcPts val="0"/>
              </a:spcBef>
              <a:spcAft>
                <a:spcPts val="0"/>
              </a:spcAft>
              <a:buNone/>
              <a:defRPr/>
            </a:pPr>
            <a:endParaRPr lang="ar-SA" sz="1800" b="1" dirty="0">
              <a:solidFill>
                <a:srgbClr val="C00000"/>
              </a:solidFill>
            </a:endParaRPr>
          </a:p>
          <a:p>
            <a:pPr algn="justLow" rtl="1">
              <a:spcBef>
                <a:spcPts val="0"/>
              </a:spcBef>
              <a:spcAft>
                <a:spcPts val="0"/>
              </a:spcAft>
              <a:buNone/>
              <a:defRPr/>
            </a:pPr>
            <a:r>
              <a:rPr lang="ar-SA" sz="1800" b="1" dirty="0">
                <a:solidFill>
                  <a:srgbClr val="C00000"/>
                </a:solidFill>
              </a:rPr>
              <a:t>ثانياً: تحديد ما يمكن تفويضه للمرؤوسين</a:t>
            </a:r>
            <a:endParaRPr lang="en-US" sz="1800" b="1" dirty="0">
              <a:solidFill>
                <a:srgbClr val="C00000"/>
              </a:solidFill>
            </a:endParaRPr>
          </a:p>
          <a:p>
            <a:pPr algn="justLow" rtl="1">
              <a:spcBef>
                <a:spcPts val="0"/>
              </a:spcBef>
              <a:spcAft>
                <a:spcPts val="0"/>
              </a:spcAft>
              <a:buNone/>
              <a:defRPr/>
            </a:pPr>
            <a:r>
              <a:rPr lang="ar-SA" sz="1800" b="1" dirty="0">
                <a:solidFill>
                  <a:schemeClr val="accent6">
                    <a:lumMod val="50000"/>
                  </a:schemeClr>
                </a:solidFill>
              </a:rPr>
              <a:t>جوانب العمل التي لا</a:t>
            </a:r>
            <a:r>
              <a:rPr lang="ar-IQ" sz="1800" b="1" dirty="0">
                <a:solidFill>
                  <a:schemeClr val="accent6">
                    <a:lumMod val="50000"/>
                  </a:schemeClr>
                </a:solidFill>
              </a:rPr>
              <a:t> </a:t>
            </a:r>
            <a:r>
              <a:rPr lang="ar-SA" sz="1800" b="1" dirty="0">
                <a:solidFill>
                  <a:schemeClr val="accent6">
                    <a:lumMod val="50000"/>
                  </a:schemeClr>
                </a:solidFill>
              </a:rPr>
              <a:t>يرغب المدير القيام بها لعدم معرفته (جوانب مالية).</a:t>
            </a:r>
            <a:endParaRPr lang="en-US" sz="1800" b="1" dirty="0">
              <a:solidFill>
                <a:schemeClr val="accent6">
                  <a:lumMod val="50000"/>
                </a:schemeClr>
              </a:solidFill>
            </a:endParaRPr>
          </a:p>
          <a:p>
            <a:pPr algn="justLow" rtl="1">
              <a:spcBef>
                <a:spcPts val="0"/>
              </a:spcBef>
              <a:spcAft>
                <a:spcPts val="0"/>
              </a:spcAft>
              <a:buNone/>
              <a:defRPr/>
            </a:pPr>
            <a:r>
              <a:rPr lang="ar-SA" sz="1800" b="1" dirty="0">
                <a:solidFill>
                  <a:schemeClr val="accent6">
                    <a:lumMod val="50000"/>
                  </a:schemeClr>
                </a:solidFill>
              </a:rPr>
              <a:t>جوانب العمل التي يرغب المدير تطوير مهارات المرؤوسين فيها</a:t>
            </a:r>
          </a:p>
          <a:p>
            <a:pPr algn="justLow" rtl="1">
              <a:spcBef>
                <a:spcPts val="0"/>
              </a:spcBef>
              <a:spcAft>
                <a:spcPts val="0"/>
              </a:spcAft>
              <a:buNone/>
              <a:defRPr/>
            </a:pPr>
            <a:endParaRPr lang="ar-SA" sz="1800" b="1" dirty="0">
              <a:solidFill>
                <a:srgbClr val="C00000"/>
              </a:solidFill>
            </a:endParaRPr>
          </a:p>
          <a:p>
            <a:pPr algn="justLow" rtl="1">
              <a:spcBef>
                <a:spcPts val="0"/>
              </a:spcBef>
              <a:spcAft>
                <a:spcPts val="0"/>
              </a:spcAft>
              <a:buNone/>
              <a:defRPr/>
            </a:pPr>
            <a:r>
              <a:rPr lang="ar-SA" sz="1800" b="1" dirty="0">
                <a:solidFill>
                  <a:srgbClr val="C00000"/>
                </a:solidFill>
              </a:rPr>
              <a:t>ثالثاً: تخطيط تفويض الصلاحيات: </a:t>
            </a:r>
            <a:endParaRPr lang="en-US" sz="1800" b="1" dirty="0">
              <a:solidFill>
                <a:srgbClr val="C00000"/>
              </a:solidFill>
            </a:endParaRPr>
          </a:p>
          <a:p>
            <a:pPr algn="justLow" rtl="1">
              <a:spcBef>
                <a:spcPts val="0"/>
              </a:spcBef>
              <a:spcAft>
                <a:spcPts val="0"/>
              </a:spcAft>
              <a:buNone/>
              <a:defRPr/>
            </a:pPr>
            <a:r>
              <a:rPr lang="ar-SA" sz="1800" dirty="0"/>
              <a:t>معرفة كافة تفاصيل العمل وتوضيح معايير الأداءالوظيفي وتحديد وسائل رقابه فعالة ومعايير أداء وظيفي.</a:t>
            </a:r>
            <a:endParaRPr lang="en-US" sz="1800" dirty="0"/>
          </a:p>
          <a:p>
            <a:pPr algn="justLow" rtl="1">
              <a:spcBef>
                <a:spcPts val="0"/>
              </a:spcBef>
              <a:spcAft>
                <a:spcPts val="0"/>
              </a:spcAft>
              <a:buNone/>
              <a:defRPr/>
            </a:pPr>
            <a:r>
              <a:rPr lang="ar-SA" sz="1800" b="1" dirty="0"/>
              <a:t> </a:t>
            </a:r>
          </a:p>
          <a:p>
            <a:pPr algn="justLow" rtl="1">
              <a:spcBef>
                <a:spcPts val="0"/>
              </a:spcBef>
              <a:spcAft>
                <a:spcPts val="0"/>
              </a:spcAft>
              <a:buNone/>
              <a:defRPr/>
            </a:pPr>
            <a:r>
              <a:rPr lang="ar-SA" sz="1800" b="1" dirty="0">
                <a:solidFill>
                  <a:srgbClr val="C00000"/>
                </a:solidFill>
              </a:rPr>
              <a:t>رابعاً: اختبار الأشخاص ذوي الكفاءات والمؤهلين للقيام بعلمية التفويض:</a:t>
            </a:r>
            <a:endParaRPr lang="en-US" sz="1800" b="1" dirty="0">
              <a:solidFill>
                <a:srgbClr val="C00000"/>
              </a:solidFill>
            </a:endParaRPr>
          </a:p>
          <a:p>
            <a:pPr algn="justLow" rtl="1">
              <a:spcBef>
                <a:spcPts val="0"/>
              </a:spcBef>
              <a:spcAft>
                <a:spcPts val="0"/>
              </a:spcAft>
              <a:buNone/>
              <a:defRPr/>
            </a:pPr>
            <a:r>
              <a:rPr lang="ar-SA" sz="1800" b="1" dirty="0">
                <a:solidFill>
                  <a:srgbClr val="C00000"/>
                </a:solidFill>
              </a:rPr>
              <a:t>   </a:t>
            </a:r>
          </a:p>
          <a:p>
            <a:pPr algn="justLow" rtl="1">
              <a:spcBef>
                <a:spcPts val="0"/>
              </a:spcBef>
              <a:spcAft>
                <a:spcPts val="0"/>
              </a:spcAft>
              <a:buNone/>
              <a:defRPr/>
            </a:pPr>
            <a:r>
              <a:rPr lang="ar-SA" sz="1800" b="1" dirty="0">
                <a:solidFill>
                  <a:srgbClr val="C00000"/>
                </a:solidFill>
              </a:rPr>
              <a:t>خامساً: القيام بعملية التفويض:</a:t>
            </a:r>
            <a:endParaRPr lang="en-US" sz="1800" b="1" dirty="0">
              <a:solidFill>
                <a:srgbClr val="C00000"/>
              </a:solidFill>
            </a:endParaRPr>
          </a:p>
          <a:p>
            <a:pPr algn="justLow" rtl="1">
              <a:spcBef>
                <a:spcPts val="0"/>
              </a:spcBef>
              <a:spcAft>
                <a:spcPts val="0"/>
              </a:spcAft>
              <a:buNone/>
              <a:defRPr/>
            </a:pPr>
            <a:r>
              <a:rPr lang="ar-SA" sz="1800" b="1" dirty="0">
                <a:solidFill>
                  <a:schemeClr val="accent6">
                    <a:lumMod val="50000"/>
                  </a:schemeClr>
                </a:solidFill>
              </a:rPr>
              <a:t>تحديد مدى السلطات ،أهمية العمل ،الاهتمام بعملية الاتصال </a:t>
            </a:r>
            <a:endParaRPr lang="en-US" sz="1800" b="1" dirty="0">
              <a:solidFill>
                <a:schemeClr val="accent6">
                  <a:lumMod val="50000"/>
                </a:schemeClr>
              </a:solidFill>
            </a:endParaRPr>
          </a:p>
          <a:p>
            <a:pPr algn="justLow" rtl="1">
              <a:spcBef>
                <a:spcPts val="0"/>
              </a:spcBef>
              <a:spcAft>
                <a:spcPts val="0"/>
              </a:spcAft>
              <a:buNone/>
              <a:defRPr/>
            </a:pPr>
            <a:r>
              <a:rPr lang="ar-SA" sz="1800" b="1" dirty="0">
                <a:solidFill>
                  <a:srgbClr val="C00000"/>
                </a:solidFill>
              </a:rPr>
              <a:t>     </a:t>
            </a:r>
          </a:p>
          <a:p>
            <a:pPr algn="justLow" rtl="1">
              <a:spcBef>
                <a:spcPts val="0"/>
              </a:spcBef>
              <a:spcAft>
                <a:spcPts val="0"/>
              </a:spcAft>
              <a:buNone/>
              <a:defRPr/>
            </a:pPr>
            <a:r>
              <a:rPr lang="ar-SA" sz="1800" b="1" dirty="0">
                <a:solidFill>
                  <a:srgbClr val="C00000"/>
                </a:solidFill>
              </a:rPr>
              <a:t>سادساً: المتابعة:</a:t>
            </a:r>
            <a:endParaRPr lang="en-US" sz="1800" b="1" dirty="0">
              <a:solidFill>
                <a:srgbClr val="C00000"/>
              </a:solidFill>
            </a:endParaRPr>
          </a:p>
          <a:p>
            <a:pPr algn="justLow" rtl="1">
              <a:spcBef>
                <a:spcPts val="0"/>
              </a:spcBef>
              <a:spcAft>
                <a:spcPts val="0"/>
              </a:spcAft>
              <a:buNone/>
              <a:defRPr/>
            </a:pPr>
            <a:r>
              <a:rPr lang="ar-SA" sz="1800" b="1" dirty="0">
                <a:solidFill>
                  <a:schemeClr val="accent6">
                    <a:lumMod val="50000"/>
                  </a:schemeClr>
                </a:solidFill>
              </a:rPr>
              <a:t>عن طريق التشجيع وقبول اختلاف وجهات النظر ، ومكافأة المفوض إليه.</a:t>
            </a:r>
            <a:endParaRPr lang="ar-SA" sz="1800" b="1" dirty="0"/>
          </a:p>
          <a:p>
            <a:pPr algn="justLow" rtl="1">
              <a:spcBef>
                <a:spcPts val="0"/>
              </a:spcBef>
              <a:spcAft>
                <a:spcPts val="0"/>
              </a:spcAft>
              <a:buNone/>
              <a:defRPr/>
            </a:pPr>
            <a:endParaRPr lang="ar-SA" sz="1800" b="1" dirty="0"/>
          </a:p>
        </p:txBody>
      </p:sp>
      <p:sp>
        <p:nvSpPr>
          <p:cNvPr id="19459"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ajalla UI"/>
                <a:cs typeface="Majalla UI"/>
              </a:defRPr>
            </a:lvl1pPr>
            <a:lvl2pPr marL="742950" indent="-285750" algn="r" rtl="1">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ajalla UI"/>
                <a:cs typeface="Majalla UI"/>
              </a:defRPr>
            </a:lvl2pPr>
            <a:lvl3pPr marL="1143000" indent="-228600" algn="r" rtl="1">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ajalla UI"/>
                <a:cs typeface="Majalla UI"/>
              </a:defRPr>
            </a:lvl3pPr>
            <a:lvl4pPr marL="1600200" indent="-228600" algn="r" rtl="1">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4pPr>
            <a:lvl5pPr marL="2057400" indent="-228600" algn="r" rtl="1">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5pPr>
            <a:lvl6pPr marL="25146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6pPr>
            <a:lvl7pPr marL="29718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7pPr>
            <a:lvl8pPr marL="34290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8pPr>
            <a:lvl9pPr marL="38862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9pPr>
          </a:lstStyle>
          <a:p>
            <a:pPr>
              <a:spcBef>
                <a:spcPct val="0"/>
              </a:spcBef>
              <a:buClrTx/>
              <a:buSzTx/>
              <a:buFontTx/>
              <a:buNone/>
            </a:pPr>
            <a:fld id="{A22C2D0F-02D0-4C1D-910E-19461842FB08}" type="slidenum">
              <a:rPr lang="ar-SA" altLang="en-US" sz="1200">
                <a:solidFill>
                  <a:srgbClr val="045C75"/>
                </a:solidFill>
              </a:rPr>
              <a:pPr>
                <a:spcBef>
                  <a:spcPct val="0"/>
                </a:spcBef>
                <a:buClrTx/>
                <a:buSzTx/>
                <a:buFontTx/>
                <a:buNone/>
              </a:pPr>
              <a:t>11</a:t>
            </a:fld>
            <a:endParaRPr lang="ar-SA" altLang="en-US" sz="1200">
              <a:solidFill>
                <a:srgbClr val="045C75"/>
              </a:solidFill>
            </a:endParaRPr>
          </a:p>
        </p:txBody>
      </p:sp>
    </p:spTree>
    <p:extLst>
      <p:ext uri="{BB962C8B-B14F-4D97-AF65-F5344CB8AC3E}">
        <p14:creationId xmlns:p14="http://schemas.microsoft.com/office/powerpoint/2010/main" val="30481684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333500" y="48050"/>
            <a:ext cx="10604500" cy="6124754"/>
          </a:xfrm>
          <a:prstGeom prst="rect">
            <a:avLst/>
          </a:prstGeom>
          <a:noFill/>
        </p:spPr>
        <p:txBody>
          <a:bodyPr wrap="square" rtlCol="1">
            <a:spAutoFit/>
          </a:bodyPr>
          <a:lstStyle/>
          <a:p>
            <a:pPr algn="r" rtl="1">
              <a:defRPr/>
            </a:pPr>
            <a:endParaRPr lang="ar-SA" sz="2800" b="1" dirty="0">
              <a:solidFill>
                <a:schemeClr val="accent1"/>
              </a:solidFill>
            </a:endParaRPr>
          </a:p>
          <a:p>
            <a:pPr algn="r" rtl="1">
              <a:defRPr/>
            </a:pPr>
            <a:endParaRPr lang="ar-SA" sz="2800" b="1" dirty="0">
              <a:solidFill>
                <a:schemeClr val="accent1"/>
              </a:solidFill>
            </a:endParaRPr>
          </a:p>
          <a:p>
            <a:pPr algn="r" rtl="1">
              <a:defRPr/>
            </a:pPr>
            <a:r>
              <a:rPr lang="ar-SA" sz="2800" b="1" dirty="0">
                <a:solidFill>
                  <a:schemeClr val="accent1"/>
                </a:solidFill>
              </a:rPr>
              <a:t>الشروط الواجب توافرها في التفويض الفعال:</a:t>
            </a:r>
            <a:endParaRPr lang="en-US" sz="2800" dirty="0">
              <a:solidFill>
                <a:schemeClr val="accent1"/>
              </a:solidFill>
            </a:endParaRPr>
          </a:p>
          <a:p>
            <a:pPr algn="r" rtl="1">
              <a:defRPr/>
            </a:pPr>
            <a:r>
              <a:rPr lang="ar-SA" sz="2800" b="1" dirty="0">
                <a:solidFill>
                  <a:schemeClr val="accent6">
                    <a:lumMod val="50000"/>
                  </a:schemeClr>
                </a:solidFill>
              </a:rPr>
              <a:t>1-التفويض لا يكون إلا جزئيا.</a:t>
            </a:r>
            <a:r>
              <a:rPr lang="ar-SA" sz="2800" dirty="0"/>
              <a:t> (بمعنى أن لايتضمن كل الاختصاصات وإنما بعض الصلاحيات والسلطات التي قد يساعد تفويضها على تحقيق الكفاءة والفعالية والاستمرار).</a:t>
            </a:r>
            <a:endParaRPr lang="en-US" sz="2800" b="1" dirty="0">
              <a:solidFill>
                <a:schemeClr val="accent6">
                  <a:lumMod val="50000"/>
                </a:schemeClr>
              </a:solidFill>
            </a:endParaRPr>
          </a:p>
          <a:p>
            <a:pPr algn="r" rtl="1">
              <a:defRPr/>
            </a:pPr>
            <a:r>
              <a:rPr lang="ar-SA" sz="2800" b="1" dirty="0">
                <a:solidFill>
                  <a:schemeClr val="accent6">
                    <a:lumMod val="50000"/>
                  </a:schemeClr>
                </a:solidFill>
              </a:rPr>
              <a:t>2-لا تفويض للمسؤولية.</a:t>
            </a:r>
            <a:endParaRPr lang="en-US" sz="2800" b="1" dirty="0">
              <a:solidFill>
                <a:schemeClr val="accent6">
                  <a:lumMod val="50000"/>
                </a:schemeClr>
              </a:solidFill>
            </a:endParaRPr>
          </a:p>
          <a:p>
            <a:pPr algn="r" rtl="1">
              <a:defRPr/>
            </a:pPr>
            <a:r>
              <a:rPr lang="ar-SA" sz="2800" b="1" dirty="0">
                <a:solidFill>
                  <a:schemeClr val="accent6">
                    <a:lumMod val="50000"/>
                  </a:schemeClr>
                </a:solidFill>
              </a:rPr>
              <a:t>3-عدم تفويض ما تم تفويضه.</a:t>
            </a:r>
            <a:endParaRPr lang="en-US" sz="2800" b="1" dirty="0">
              <a:solidFill>
                <a:schemeClr val="accent6">
                  <a:lumMod val="50000"/>
                </a:schemeClr>
              </a:solidFill>
            </a:endParaRPr>
          </a:p>
          <a:p>
            <a:pPr algn="r" rtl="1">
              <a:defRPr/>
            </a:pPr>
            <a:r>
              <a:rPr lang="ar-SA" sz="2800" b="1" dirty="0">
                <a:solidFill>
                  <a:schemeClr val="accent6">
                    <a:lumMod val="50000"/>
                  </a:schemeClr>
                </a:solidFill>
              </a:rPr>
              <a:t>4-وضوح حدود التفويض كما حدده القانون.</a:t>
            </a:r>
            <a:endParaRPr lang="en-US" sz="2800" b="1" dirty="0">
              <a:solidFill>
                <a:schemeClr val="accent6">
                  <a:lumMod val="50000"/>
                </a:schemeClr>
              </a:solidFill>
            </a:endParaRPr>
          </a:p>
          <a:p>
            <a:pPr algn="r" rtl="1">
              <a:defRPr/>
            </a:pPr>
            <a:r>
              <a:rPr lang="ar-SA" sz="2800" b="1" dirty="0">
                <a:solidFill>
                  <a:schemeClr val="accent6">
                    <a:lumMod val="50000"/>
                  </a:schemeClr>
                </a:solidFill>
              </a:rPr>
              <a:t>5-حق الرئيس في تعديل السلطات المفوضه أو استردادها.</a:t>
            </a:r>
            <a:r>
              <a:rPr lang="ar-SA" sz="2800" dirty="0"/>
              <a:t> .(ولكن لايجوز أن يتدخل ويمارس السلطات والصلاحيات التي قام بتفويضها)</a:t>
            </a:r>
            <a:endParaRPr lang="en-US" sz="2800" b="1" dirty="0">
              <a:solidFill>
                <a:schemeClr val="accent6">
                  <a:lumMod val="50000"/>
                </a:schemeClr>
              </a:solidFill>
            </a:endParaRPr>
          </a:p>
          <a:p>
            <a:pPr algn="r" rtl="1">
              <a:defRPr/>
            </a:pPr>
            <a:r>
              <a:rPr lang="ar-SA" sz="2800" b="1" dirty="0">
                <a:solidFill>
                  <a:schemeClr val="accent6">
                    <a:lumMod val="50000"/>
                  </a:schemeClr>
                </a:solidFill>
              </a:rPr>
              <a:t>6-تفويض الأعمال التي يكون فيها تجانس وتشابه.</a:t>
            </a:r>
            <a:endParaRPr lang="en-US" sz="2800" b="1" dirty="0">
              <a:solidFill>
                <a:schemeClr val="accent6">
                  <a:lumMod val="50000"/>
                </a:schemeClr>
              </a:solidFill>
            </a:endParaRPr>
          </a:p>
          <a:p>
            <a:pPr algn="r" rtl="1">
              <a:defRPr/>
            </a:pPr>
            <a:r>
              <a:rPr lang="ar-SA" sz="2800" b="1" dirty="0">
                <a:solidFill>
                  <a:schemeClr val="accent6">
                    <a:lumMod val="50000"/>
                  </a:schemeClr>
                </a:solidFill>
              </a:rPr>
              <a:t>7-قانونية التفويض: (لا يوجد تفويض بدون نص)</a:t>
            </a:r>
            <a:endParaRPr lang="en-US" sz="2800" b="1" dirty="0">
              <a:solidFill>
                <a:schemeClr val="accent6">
                  <a:lumMod val="50000"/>
                </a:schemeClr>
              </a:solidFill>
            </a:endParaRPr>
          </a:p>
          <a:p>
            <a:pPr algn="r" rtl="1">
              <a:defRPr/>
            </a:pPr>
            <a:r>
              <a:rPr lang="ar-SA" sz="2800" b="1" dirty="0">
                <a:solidFill>
                  <a:schemeClr val="accent6">
                    <a:lumMod val="50000"/>
                  </a:schemeClr>
                </a:solidFill>
              </a:rPr>
              <a:t>8-علنية التفويض: أن يعلن عنه كتابة وليس شفويا ويتم نشره </a:t>
            </a:r>
            <a:r>
              <a:rPr lang="ar-IQ" sz="2800" b="1" dirty="0" smtClean="0">
                <a:solidFill>
                  <a:schemeClr val="accent6">
                    <a:lumMod val="50000"/>
                  </a:schemeClr>
                </a:solidFill>
              </a:rPr>
              <a:t>وتعميمة على الموظفين</a:t>
            </a:r>
            <a:r>
              <a:rPr lang="ar-SA" sz="2800" dirty="0" smtClean="0">
                <a:solidFill>
                  <a:schemeClr val="accent6">
                    <a:lumMod val="50000"/>
                  </a:schemeClr>
                </a:solidFill>
              </a:rPr>
              <a:t>.</a:t>
            </a:r>
            <a:endParaRPr lang="en-US" sz="2800" dirty="0">
              <a:solidFill>
                <a:schemeClr val="accent6">
                  <a:lumMod val="50000"/>
                </a:schemeClr>
              </a:solidFill>
            </a:endParaRPr>
          </a:p>
          <a:p>
            <a:pPr algn="r" rtl="1">
              <a:defRPr/>
            </a:pPr>
            <a:endParaRPr lang="en-US" sz="2800" dirty="0">
              <a:solidFill>
                <a:schemeClr val="accent6">
                  <a:lumMod val="50000"/>
                </a:schemeClr>
              </a:solidFill>
            </a:endParaRPr>
          </a:p>
        </p:txBody>
      </p:sp>
      <p:sp>
        <p:nvSpPr>
          <p:cNvPr id="20483"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ajalla UI"/>
                <a:cs typeface="Majalla UI"/>
              </a:defRPr>
            </a:lvl1pPr>
            <a:lvl2pPr marL="742950" indent="-285750" algn="r" rtl="1">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ajalla UI"/>
                <a:cs typeface="Majalla UI"/>
              </a:defRPr>
            </a:lvl2pPr>
            <a:lvl3pPr marL="1143000" indent="-228600" algn="r" rtl="1">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ajalla UI"/>
                <a:cs typeface="Majalla UI"/>
              </a:defRPr>
            </a:lvl3pPr>
            <a:lvl4pPr marL="1600200" indent="-228600" algn="r" rtl="1">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4pPr>
            <a:lvl5pPr marL="2057400" indent="-228600" algn="r" rtl="1">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5pPr>
            <a:lvl6pPr marL="25146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6pPr>
            <a:lvl7pPr marL="29718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7pPr>
            <a:lvl8pPr marL="34290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8pPr>
            <a:lvl9pPr marL="38862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9pPr>
          </a:lstStyle>
          <a:p>
            <a:pPr>
              <a:spcBef>
                <a:spcPct val="0"/>
              </a:spcBef>
              <a:buClrTx/>
              <a:buSzTx/>
              <a:buFontTx/>
              <a:buNone/>
            </a:pPr>
            <a:fld id="{79E4D647-45BC-4B81-8C77-8A25F8B64461}" type="slidenum">
              <a:rPr lang="ar-SA" altLang="en-US" sz="1200">
                <a:solidFill>
                  <a:srgbClr val="045C75"/>
                </a:solidFill>
              </a:rPr>
              <a:pPr>
                <a:spcBef>
                  <a:spcPct val="0"/>
                </a:spcBef>
                <a:buClrTx/>
                <a:buSzTx/>
                <a:buFontTx/>
                <a:buNone/>
              </a:pPr>
              <a:t>12</a:t>
            </a:fld>
            <a:endParaRPr lang="ar-SA" altLang="en-US" sz="1200">
              <a:solidFill>
                <a:srgbClr val="045C75"/>
              </a:solidFill>
            </a:endParaRPr>
          </a:p>
        </p:txBody>
      </p:sp>
    </p:spTree>
    <p:extLst>
      <p:ext uri="{BB962C8B-B14F-4D97-AF65-F5344CB8AC3E}">
        <p14:creationId xmlns:p14="http://schemas.microsoft.com/office/powerpoint/2010/main" val="3862633167"/>
      </p:ext>
    </p:extLst>
  </p:cSld>
  <p:clrMapOvr>
    <a:masterClrMapping/>
  </p:clrMapOvr>
  <p:transition spd="med">
    <p:wipe/>
    <p:sndAc>
      <p:stSnd>
        <p:snd r:embed="rId3" name="arrow.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3"/>
          </p:nvPr>
        </p:nvSpPr>
        <p:spPr>
          <a:xfrm>
            <a:off x="1806177" y="967154"/>
            <a:ext cx="8999231" cy="5173661"/>
          </a:xfrm>
        </p:spPr>
        <p:txBody>
          <a:bodyPr>
            <a:noAutofit/>
          </a:bodyPr>
          <a:lstStyle/>
          <a:p>
            <a:pPr algn="r" rtl="1">
              <a:spcBef>
                <a:spcPts val="0"/>
              </a:spcBef>
              <a:spcAft>
                <a:spcPts val="0"/>
              </a:spcAft>
              <a:defRPr/>
            </a:pPr>
            <a:r>
              <a:rPr lang="ar-SA" sz="2400" b="1" dirty="0">
                <a:solidFill>
                  <a:schemeClr val="accent1"/>
                </a:solidFill>
              </a:rPr>
              <a:t>متطلبات التفويض الفعال:</a:t>
            </a:r>
            <a:endParaRPr lang="en-US" sz="2400" dirty="0">
              <a:solidFill>
                <a:schemeClr val="accent1"/>
              </a:solidFill>
            </a:endParaRPr>
          </a:p>
          <a:p>
            <a:pPr algn="r" rtl="1">
              <a:spcBef>
                <a:spcPts val="0"/>
              </a:spcBef>
              <a:spcAft>
                <a:spcPts val="0"/>
              </a:spcAft>
              <a:buNone/>
              <a:defRPr/>
            </a:pPr>
            <a:r>
              <a:rPr lang="ar-SA" sz="2400" b="1" dirty="0">
                <a:solidFill>
                  <a:srgbClr val="C00000"/>
                </a:solidFill>
              </a:rPr>
              <a:t>أولاً:</a:t>
            </a:r>
            <a:r>
              <a:rPr lang="ar-SA" sz="2400" dirty="0"/>
              <a:t> </a:t>
            </a:r>
            <a:r>
              <a:rPr lang="ar-SA" sz="2400" dirty="0">
                <a:solidFill>
                  <a:schemeClr val="accent6">
                    <a:lumMod val="50000"/>
                  </a:schemeClr>
                </a:solidFill>
              </a:rPr>
              <a:t>أن يتم تحديد الواجبات والوظائف تحديداً واضحاً وليس عاماً.</a:t>
            </a:r>
            <a:endParaRPr lang="en-US" sz="2400" dirty="0">
              <a:solidFill>
                <a:schemeClr val="accent6">
                  <a:lumMod val="50000"/>
                </a:schemeClr>
              </a:solidFill>
            </a:endParaRPr>
          </a:p>
          <a:p>
            <a:pPr algn="r" rtl="1">
              <a:spcBef>
                <a:spcPts val="0"/>
              </a:spcBef>
              <a:spcAft>
                <a:spcPts val="0"/>
              </a:spcAft>
              <a:buNone/>
              <a:defRPr/>
            </a:pPr>
            <a:r>
              <a:rPr lang="ar-SA" sz="2400" b="1" dirty="0">
                <a:solidFill>
                  <a:srgbClr val="C00000"/>
                </a:solidFill>
              </a:rPr>
              <a:t>ثانياً:</a:t>
            </a:r>
            <a:r>
              <a:rPr lang="ar-SA" sz="2400" dirty="0"/>
              <a:t> </a:t>
            </a:r>
            <a:r>
              <a:rPr lang="ar-SA" sz="2400" dirty="0">
                <a:solidFill>
                  <a:schemeClr val="accent6">
                    <a:lumMod val="50000"/>
                  </a:schemeClr>
                </a:solidFill>
              </a:rPr>
              <a:t>الثقة التي يتمتع </a:t>
            </a:r>
            <a:r>
              <a:rPr lang="ar-SA" sz="2400" dirty="0" err="1">
                <a:solidFill>
                  <a:schemeClr val="accent6">
                    <a:lumMod val="50000"/>
                  </a:schemeClr>
                </a:solidFill>
              </a:rPr>
              <a:t>بها</a:t>
            </a:r>
            <a:r>
              <a:rPr lang="ar-SA" sz="2400" dirty="0">
                <a:solidFill>
                  <a:schemeClr val="accent6">
                    <a:lumMod val="50000"/>
                  </a:schemeClr>
                </a:solidFill>
              </a:rPr>
              <a:t> المدير وقدرته على تطبيق الوسائل الرقابية على من فوض إليهم المهام( المدير يكون لديه مهارة إدارية وقيادية).</a:t>
            </a:r>
          </a:p>
          <a:p>
            <a:pPr algn="r" rtl="1">
              <a:spcBef>
                <a:spcPts val="0"/>
              </a:spcBef>
              <a:spcAft>
                <a:spcPts val="0"/>
              </a:spcAft>
              <a:buNone/>
              <a:defRPr/>
            </a:pPr>
            <a:r>
              <a:rPr lang="ar-SA" sz="2400" b="1" dirty="0">
                <a:solidFill>
                  <a:srgbClr val="C00000"/>
                </a:solidFill>
              </a:rPr>
              <a:t>ثالثاً:</a:t>
            </a:r>
            <a:r>
              <a:rPr lang="ar-SA" sz="2400" dirty="0">
                <a:solidFill>
                  <a:srgbClr val="C00000"/>
                </a:solidFill>
              </a:rPr>
              <a:t> </a:t>
            </a:r>
            <a:r>
              <a:rPr lang="ar-SA" sz="2400" dirty="0">
                <a:solidFill>
                  <a:schemeClr val="accent6">
                    <a:lumMod val="50000"/>
                  </a:schemeClr>
                </a:solidFill>
              </a:rPr>
              <a:t>ضرورة الاختيار المناسب للمرؤوسين الذين سنفوض إليهم السلطات.</a:t>
            </a:r>
            <a:endParaRPr lang="en-US" sz="2400" dirty="0">
              <a:solidFill>
                <a:schemeClr val="accent6">
                  <a:lumMod val="50000"/>
                </a:schemeClr>
              </a:solidFill>
            </a:endParaRPr>
          </a:p>
          <a:p>
            <a:pPr algn="r" rtl="1">
              <a:spcBef>
                <a:spcPts val="0"/>
              </a:spcBef>
              <a:spcAft>
                <a:spcPts val="0"/>
              </a:spcAft>
              <a:buNone/>
              <a:defRPr/>
            </a:pPr>
            <a:r>
              <a:rPr lang="ar-SA" sz="2400" b="1" dirty="0">
                <a:solidFill>
                  <a:srgbClr val="C00000"/>
                </a:solidFill>
              </a:rPr>
              <a:t>رابعاً:</a:t>
            </a:r>
            <a:r>
              <a:rPr lang="ar-SA" sz="2400" dirty="0"/>
              <a:t> </a:t>
            </a:r>
            <a:r>
              <a:rPr lang="ar-SA" sz="2400" dirty="0">
                <a:solidFill>
                  <a:schemeClr val="accent6">
                    <a:lumMod val="50000"/>
                  </a:schemeClr>
                </a:solidFill>
              </a:rPr>
              <a:t>كفاءة أنظمة الاتصالات(واضحة ومفتوحة) بين الرؤساء والمرؤوسين داخل التنظيم.</a:t>
            </a:r>
            <a:endParaRPr lang="en-US" sz="2400" dirty="0">
              <a:solidFill>
                <a:schemeClr val="accent6">
                  <a:lumMod val="50000"/>
                </a:schemeClr>
              </a:solidFill>
            </a:endParaRPr>
          </a:p>
          <a:p>
            <a:pPr algn="r" rtl="1">
              <a:spcBef>
                <a:spcPts val="0"/>
              </a:spcBef>
              <a:spcAft>
                <a:spcPts val="0"/>
              </a:spcAft>
              <a:buNone/>
              <a:defRPr/>
            </a:pPr>
            <a:r>
              <a:rPr lang="ar-SA" sz="2400" b="1" dirty="0">
                <a:solidFill>
                  <a:srgbClr val="C00000"/>
                </a:solidFill>
              </a:rPr>
              <a:t>خامساً:</a:t>
            </a:r>
            <a:r>
              <a:rPr lang="ar-SA" sz="2400" dirty="0"/>
              <a:t> </a:t>
            </a:r>
            <a:r>
              <a:rPr lang="ar-SA" sz="2400" dirty="0">
                <a:solidFill>
                  <a:schemeClr val="accent6">
                    <a:lumMod val="50000"/>
                  </a:schemeClr>
                </a:solidFill>
              </a:rPr>
              <a:t>نطاق الإشراف المناسب يتوقف على: </a:t>
            </a:r>
            <a:endParaRPr lang="en-US" sz="2400" dirty="0">
              <a:solidFill>
                <a:schemeClr val="accent6">
                  <a:lumMod val="50000"/>
                </a:schemeClr>
              </a:solidFill>
            </a:endParaRPr>
          </a:p>
          <a:p>
            <a:pPr marL="342900" indent="-342900" algn="r" rtl="1">
              <a:spcBef>
                <a:spcPts val="0"/>
              </a:spcBef>
              <a:spcAft>
                <a:spcPts val="0"/>
              </a:spcAft>
              <a:buFont typeface="+mj-lt"/>
              <a:buAutoNum type="arabicPeriod"/>
              <a:defRPr/>
            </a:pPr>
            <a:r>
              <a:rPr lang="ar-SA" sz="2400" dirty="0">
                <a:solidFill>
                  <a:schemeClr val="accent6">
                    <a:lumMod val="50000"/>
                  </a:schemeClr>
                </a:solidFill>
              </a:rPr>
              <a:t>طبيعة الأعمال.</a:t>
            </a:r>
            <a:endParaRPr lang="en-US" sz="2400" dirty="0">
              <a:solidFill>
                <a:schemeClr val="accent6">
                  <a:lumMod val="50000"/>
                </a:schemeClr>
              </a:solidFill>
            </a:endParaRPr>
          </a:p>
          <a:p>
            <a:pPr marL="342900" indent="-342900" algn="r" rtl="1">
              <a:spcBef>
                <a:spcPts val="0"/>
              </a:spcBef>
              <a:spcAft>
                <a:spcPts val="0"/>
              </a:spcAft>
              <a:buFont typeface="+mj-lt"/>
              <a:buAutoNum type="arabicPeriod"/>
              <a:defRPr/>
            </a:pPr>
            <a:r>
              <a:rPr lang="ar-SA" sz="2400" dirty="0">
                <a:solidFill>
                  <a:schemeClr val="accent6">
                    <a:lumMod val="50000"/>
                  </a:schemeClr>
                </a:solidFill>
              </a:rPr>
              <a:t>طبيعة المرؤوسين وقدرتهم.</a:t>
            </a:r>
            <a:endParaRPr lang="en-US" sz="2400" dirty="0">
              <a:solidFill>
                <a:schemeClr val="accent6">
                  <a:lumMod val="50000"/>
                </a:schemeClr>
              </a:solidFill>
            </a:endParaRPr>
          </a:p>
          <a:p>
            <a:pPr marL="342900" indent="-342900" algn="r" rtl="1">
              <a:spcBef>
                <a:spcPts val="0"/>
              </a:spcBef>
              <a:spcAft>
                <a:spcPts val="0"/>
              </a:spcAft>
              <a:buFont typeface="+mj-lt"/>
              <a:buAutoNum type="arabicPeriod"/>
              <a:defRPr/>
            </a:pPr>
            <a:r>
              <a:rPr lang="ar-SA" sz="2400" dirty="0">
                <a:solidFill>
                  <a:schemeClr val="accent6">
                    <a:lumMod val="50000"/>
                  </a:schemeClr>
                </a:solidFill>
              </a:rPr>
              <a:t>طبيعة الرئيس وقدرته.</a:t>
            </a:r>
            <a:endParaRPr lang="en-US" sz="2400" dirty="0">
              <a:solidFill>
                <a:schemeClr val="accent6">
                  <a:lumMod val="50000"/>
                </a:schemeClr>
              </a:solidFill>
            </a:endParaRPr>
          </a:p>
          <a:p>
            <a:pPr marL="342900" indent="-342900" algn="r" rtl="1">
              <a:spcBef>
                <a:spcPts val="0"/>
              </a:spcBef>
              <a:spcAft>
                <a:spcPts val="0"/>
              </a:spcAft>
              <a:buFont typeface="+mj-lt"/>
              <a:buAutoNum type="arabicPeriod"/>
              <a:defRPr/>
            </a:pPr>
            <a:r>
              <a:rPr lang="ar-SA" sz="2400" dirty="0">
                <a:solidFill>
                  <a:schemeClr val="accent6">
                    <a:lumMod val="50000"/>
                  </a:schemeClr>
                </a:solidFill>
              </a:rPr>
              <a:t>المناخ التنظيمي.</a:t>
            </a:r>
            <a:endParaRPr lang="ar-SA" sz="2400" dirty="0"/>
          </a:p>
        </p:txBody>
      </p:sp>
      <p:sp>
        <p:nvSpPr>
          <p:cNvPr id="22531" name="Slide Number Placeholder 3"/>
          <p:cNvSpPr>
            <a:spLocks noGrp="1"/>
          </p:cNvSpPr>
          <p:nvPr>
            <p:ph type="sldNum" sz="quarter" idx="12"/>
          </p:nvPr>
        </p:nvSpPr>
        <p:spPr bwMode="auto">
          <a:xfrm>
            <a:off x="10091980" y="6850429"/>
            <a:ext cx="76421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ajalla UI"/>
                <a:cs typeface="Majalla UI"/>
              </a:defRPr>
            </a:lvl1pPr>
            <a:lvl2pPr marL="742950" indent="-285750" algn="r" rtl="1">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ajalla UI"/>
                <a:cs typeface="Majalla UI"/>
              </a:defRPr>
            </a:lvl2pPr>
            <a:lvl3pPr marL="1143000" indent="-228600" algn="r" rtl="1">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ajalla UI"/>
                <a:cs typeface="Majalla UI"/>
              </a:defRPr>
            </a:lvl3pPr>
            <a:lvl4pPr marL="1600200" indent="-228600" algn="r" rtl="1">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4pPr>
            <a:lvl5pPr marL="2057400" indent="-228600" algn="r" rtl="1">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5pPr>
            <a:lvl6pPr marL="25146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6pPr>
            <a:lvl7pPr marL="29718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7pPr>
            <a:lvl8pPr marL="34290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8pPr>
            <a:lvl9pPr marL="38862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9pPr>
          </a:lstStyle>
          <a:p>
            <a:pPr>
              <a:spcBef>
                <a:spcPct val="0"/>
              </a:spcBef>
              <a:buClrTx/>
              <a:buSzTx/>
              <a:buFontTx/>
              <a:buNone/>
            </a:pPr>
            <a:fld id="{E817A2C9-F32B-4680-AA7B-5DF0EAE283D8}" type="slidenum">
              <a:rPr lang="ar-SA" altLang="en-US" sz="1200">
                <a:solidFill>
                  <a:srgbClr val="045C75"/>
                </a:solidFill>
              </a:rPr>
              <a:pPr>
                <a:spcBef>
                  <a:spcPct val="0"/>
                </a:spcBef>
                <a:buClrTx/>
                <a:buSzTx/>
                <a:buFontTx/>
                <a:buNone/>
              </a:pPr>
              <a:t>13</a:t>
            </a:fld>
            <a:endParaRPr lang="ar-SA" altLang="en-US" sz="1200">
              <a:solidFill>
                <a:srgbClr val="045C75"/>
              </a:solidFill>
            </a:endParaRPr>
          </a:p>
        </p:txBody>
      </p:sp>
    </p:spTree>
    <p:extLst>
      <p:ext uri="{BB962C8B-B14F-4D97-AF65-F5344CB8AC3E}">
        <p14:creationId xmlns:p14="http://schemas.microsoft.com/office/powerpoint/2010/main" val="14479759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2015177" y="511304"/>
            <a:ext cx="9212262" cy="4832092"/>
          </a:xfrm>
          <a:prstGeom prst="rect">
            <a:avLst/>
          </a:prstGeom>
          <a:noFill/>
        </p:spPr>
        <p:txBody>
          <a:bodyPr wrap="square" rtlCol="1">
            <a:spAutoFit/>
          </a:bodyPr>
          <a:lstStyle/>
          <a:p>
            <a:pPr algn="justLow" rtl="1">
              <a:defRPr/>
            </a:pPr>
            <a:r>
              <a:rPr lang="ar-SA" sz="2800" b="1" dirty="0">
                <a:solidFill>
                  <a:schemeClr val="accent1"/>
                </a:solidFill>
              </a:rPr>
              <a:t>المعوقات والمشكلات التي تواجه عملية التفويض:</a:t>
            </a:r>
          </a:p>
          <a:p>
            <a:pPr algn="justLow" rtl="1">
              <a:defRPr/>
            </a:pPr>
            <a:endParaRPr lang="en-US" sz="2800" dirty="0">
              <a:solidFill>
                <a:schemeClr val="accent1"/>
              </a:solidFill>
            </a:endParaRPr>
          </a:p>
          <a:p>
            <a:pPr algn="justLow" rtl="1">
              <a:defRPr/>
            </a:pPr>
            <a:r>
              <a:rPr lang="ar-SA" sz="2800" b="1" dirty="0">
                <a:solidFill>
                  <a:srgbClr val="C00000"/>
                </a:solidFill>
              </a:rPr>
              <a:t>   أولاً العوامل المتعلقة بالرئيس الإداري ومقاومته للتفويض نتيجة: </a:t>
            </a:r>
            <a:endParaRPr lang="en-US" sz="2800" dirty="0">
              <a:solidFill>
                <a:srgbClr val="C00000"/>
              </a:solidFill>
            </a:endParaRPr>
          </a:p>
          <a:p>
            <a:pPr algn="justLow" rtl="1">
              <a:defRPr/>
            </a:pPr>
            <a:r>
              <a:rPr lang="ar-SA" sz="2400" dirty="0"/>
              <a:t>               </a:t>
            </a:r>
            <a:r>
              <a:rPr lang="ar-SA" sz="2800" b="1" dirty="0">
                <a:solidFill>
                  <a:schemeClr val="accent6">
                    <a:lumMod val="50000"/>
                  </a:schemeClr>
                </a:solidFill>
              </a:rPr>
              <a:t>نقص خبرته بأهمية التفويض</a:t>
            </a:r>
            <a:endParaRPr lang="en-US" sz="2800" b="1" dirty="0">
              <a:solidFill>
                <a:schemeClr val="accent6">
                  <a:lumMod val="50000"/>
                </a:schemeClr>
              </a:solidFill>
            </a:endParaRPr>
          </a:p>
          <a:p>
            <a:pPr algn="justLow" rtl="1">
              <a:defRPr/>
            </a:pPr>
            <a:r>
              <a:rPr lang="ar-SA" sz="2800" b="1" dirty="0">
                <a:solidFill>
                  <a:schemeClr val="accent6">
                    <a:lumMod val="50000"/>
                  </a:schemeClr>
                </a:solidFill>
              </a:rPr>
              <a:t>               خوفه من حدوث أخطاء أو عيوب</a:t>
            </a:r>
            <a:endParaRPr lang="en-US" sz="2800" b="1" dirty="0">
              <a:solidFill>
                <a:schemeClr val="accent6">
                  <a:lumMod val="50000"/>
                </a:schemeClr>
              </a:solidFill>
            </a:endParaRPr>
          </a:p>
          <a:p>
            <a:pPr algn="justLow" rtl="1">
              <a:defRPr/>
            </a:pPr>
            <a:r>
              <a:rPr lang="ar-SA" sz="2800" b="1" dirty="0">
                <a:solidFill>
                  <a:schemeClr val="accent6">
                    <a:lumMod val="50000"/>
                  </a:schemeClr>
                </a:solidFill>
              </a:rPr>
              <a:t>               عدم وجود ثقة بالمرؤوسين لحساباته الخاطئة</a:t>
            </a:r>
            <a:endParaRPr lang="en-US" sz="2800" b="1" dirty="0">
              <a:solidFill>
                <a:schemeClr val="accent6">
                  <a:lumMod val="50000"/>
                </a:schemeClr>
              </a:solidFill>
            </a:endParaRPr>
          </a:p>
          <a:p>
            <a:pPr algn="justLow" rtl="1">
              <a:defRPr/>
            </a:pPr>
            <a:r>
              <a:rPr lang="ar-SA" sz="2800" b="1" dirty="0">
                <a:solidFill>
                  <a:schemeClr val="accent6">
                    <a:lumMod val="50000"/>
                  </a:schemeClr>
                </a:solidFill>
              </a:rPr>
              <a:t>               تدني مستوى الرؤساء</a:t>
            </a:r>
            <a:endParaRPr lang="en-US" sz="2800" b="1" dirty="0">
              <a:solidFill>
                <a:schemeClr val="accent6">
                  <a:lumMod val="50000"/>
                </a:schemeClr>
              </a:solidFill>
            </a:endParaRPr>
          </a:p>
          <a:p>
            <a:pPr algn="justLow" rtl="1">
              <a:defRPr/>
            </a:pPr>
            <a:r>
              <a:rPr lang="ar-SA" sz="2800" b="1" dirty="0">
                <a:solidFill>
                  <a:schemeClr val="accent6">
                    <a:lumMod val="50000"/>
                  </a:schemeClr>
                </a:solidFill>
              </a:rPr>
              <a:t>               الرغبة في الظهور بمظهر القوة</a:t>
            </a:r>
            <a:endParaRPr lang="en-US" sz="2800" b="1" dirty="0">
              <a:solidFill>
                <a:schemeClr val="accent6">
                  <a:lumMod val="50000"/>
                </a:schemeClr>
              </a:solidFill>
            </a:endParaRPr>
          </a:p>
          <a:p>
            <a:pPr algn="justLow" rtl="1">
              <a:defRPr/>
            </a:pPr>
            <a:r>
              <a:rPr lang="ar-SA" sz="2400" dirty="0"/>
              <a:t> </a:t>
            </a:r>
            <a:endParaRPr lang="en-US" sz="2400" dirty="0"/>
          </a:p>
          <a:p>
            <a:pPr algn="justLow" rtl="1">
              <a:defRPr/>
            </a:pPr>
            <a:r>
              <a:rPr lang="ar-SA" sz="2400" b="1" dirty="0">
                <a:solidFill>
                  <a:srgbClr val="C00000"/>
                </a:solidFill>
              </a:rPr>
              <a:t>  </a:t>
            </a:r>
            <a:endParaRPr lang="ar-SA" sz="2000" dirty="0"/>
          </a:p>
        </p:txBody>
      </p:sp>
      <p:cxnSp>
        <p:nvCxnSpPr>
          <p:cNvPr id="6" name="رابط مستقيم 5"/>
          <p:cNvCxnSpPr/>
          <p:nvPr/>
        </p:nvCxnSpPr>
        <p:spPr>
          <a:xfrm rot="5400000">
            <a:off x="9417247" y="2924968"/>
            <a:ext cx="1573212"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رابط كسهم مستقيم 7"/>
          <p:cNvCxnSpPr/>
          <p:nvPr/>
        </p:nvCxnSpPr>
        <p:spPr>
          <a:xfrm rot="10800000">
            <a:off x="9912670" y="2116199"/>
            <a:ext cx="285750"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رابط كسهم مستقيم 9"/>
          <p:cNvCxnSpPr/>
          <p:nvPr/>
        </p:nvCxnSpPr>
        <p:spPr>
          <a:xfrm rot="10800000">
            <a:off x="9843552" y="2519393"/>
            <a:ext cx="285750"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رابط كسهم مستقيم 11"/>
          <p:cNvCxnSpPr/>
          <p:nvPr/>
        </p:nvCxnSpPr>
        <p:spPr>
          <a:xfrm rot="10800000">
            <a:off x="9875866" y="3005132"/>
            <a:ext cx="28575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رابط كسهم مستقيم 13"/>
          <p:cNvCxnSpPr/>
          <p:nvPr/>
        </p:nvCxnSpPr>
        <p:spPr>
          <a:xfrm rot="10800000">
            <a:off x="9812413" y="3367756"/>
            <a:ext cx="285750"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رابط كسهم مستقيم 15"/>
          <p:cNvCxnSpPr/>
          <p:nvPr/>
        </p:nvCxnSpPr>
        <p:spPr>
          <a:xfrm rot="10800000">
            <a:off x="9911035" y="3730224"/>
            <a:ext cx="285750"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561" name="Slide Number Placeholder 8"/>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ajalla UI"/>
                <a:cs typeface="Majalla UI"/>
              </a:defRPr>
            </a:lvl1pPr>
            <a:lvl2pPr marL="742950" indent="-285750" algn="r" rtl="1">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ajalla UI"/>
                <a:cs typeface="Majalla UI"/>
              </a:defRPr>
            </a:lvl2pPr>
            <a:lvl3pPr marL="1143000" indent="-228600" algn="r" rtl="1">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ajalla UI"/>
                <a:cs typeface="Majalla UI"/>
              </a:defRPr>
            </a:lvl3pPr>
            <a:lvl4pPr marL="1600200" indent="-228600" algn="r" rtl="1">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4pPr>
            <a:lvl5pPr marL="2057400" indent="-228600" algn="r" rtl="1">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5pPr>
            <a:lvl6pPr marL="25146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6pPr>
            <a:lvl7pPr marL="29718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7pPr>
            <a:lvl8pPr marL="34290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8pPr>
            <a:lvl9pPr marL="38862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9pPr>
          </a:lstStyle>
          <a:p>
            <a:pPr>
              <a:spcBef>
                <a:spcPct val="0"/>
              </a:spcBef>
              <a:buClrTx/>
              <a:buSzTx/>
              <a:buFontTx/>
              <a:buNone/>
            </a:pPr>
            <a:fld id="{0F32F29C-37A2-4F25-8D04-417F4407CAB9}" type="slidenum">
              <a:rPr lang="ar-SA" altLang="en-US" sz="1200">
                <a:solidFill>
                  <a:srgbClr val="045C75"/>
                </a:solidFill>
              </a:rPr>
              <a:pPr>
                <a:spcBef>
                  <a:spcPct val="0"/>
                </a:spcBef>
                <a:buClrTx/>
                <a:buSzTx/>
                <a:buFontTx/>
                <a:buNone/>
              </a:pPr>
              <a:t>14</a:t>
            </a:fld>
            <a:endParaRPr lang="ar-SA" altLang="en-US" sz="1200">
              <a:solidFill>
                <a:srgbClr val="045C75"/>
              </a:solidFill>
            </a:endParaRPr>
          </a:p>
        </p:txBody>
      </p:sp>
    </p:spTree>
    <p:extLst>
      <p:ext uri="{BB962C8B-B14F-4D97-AF65-F5344CB8AC3E}">
        <p14:creationId xmlns:p14="http://schemas.microsoft.com/office/powerpoint/2010/main" val="3757287747"/>
      </p:ext>
    </p:extLst>
  </p:cSld>
  <p:clrMapOvr>
    <a:masterClrMapping/>
  </p:clrMapOvr>
  <p:transition spd="med">
    <p:wipe dir="r"/>
    <p:sndAc>
      <p:stSnd>
        <p:snd r:embed="rId3" name="arrow.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3"/>
          </p:nvPr>
        </p:nvSpPr>
        <p:spPr>
          <a:xfrm>
            <a:off x="1952625" y="1214439"/>
            <a:ext cx="8229600" cy="4389437"/>
          </a:xfrm>
        </p:spPr>
        <p:txBody>
          <a:bodyPr/>
          <a:lstStyle/>
          <a:p>
            <a:pPr algn="justLow" rtl="1">
              <a:spcBef>
                <a:spcPts val="0"/>
              </a:spcBef>
              <a:spcAft>
                <a:spcPts val="0"/>
              </a:spcAft>
              <a:buNone/>
              <a:defRPr/>
            </a:pPr>
            <a:r>
              <a:rPr lang="ar-SA" sz="2800" b="1" dirty="0">
                <a:solidFill>
                  <a:srgbClr val="C00000"/>
                </a:solidFill>
              </a:rPr>
              <a:t>ثانياً العوامل المتعلقة بالمرؤوسين:</a:t>
            </a:r>
            <a:endParaRPr lang="en-US" sz="2800" dirty="0">
              <a:solidFill>
                <a:srgbClr val="C00000"/>
              </a:solidFill>
            </a:endParaRPr>
          </a:p>
          <a:p>
            <a:pPr algn="justLow" rtl="1">
              <a:spcBef>
                <a:spcPts val="0"/>
              </a:spcBef>
              <a:spcAft>
                <a:spcPts val="0"/>
              </a:spcAft>
              <a:buNone/>
              <a:defRPr/>
            </a:pPr>
            <a:r>
              <a:rPr lang="ar-SA" sz="2800" dirty="0"/>
              <a:t>             </a:t>
            </a:r>
          </a:p>
          <a:p>
            <a:pPr algn="justLow" rtl="1">
              <a:spcBef>
                <a:spcPts val="0"/>
              </a:spcBef>
              <a:spcAft>
                <a:spcPts val="0"/>
              </a:spcAft>
              <a:buNone/>
              <a:defRPr/>
            </a:pPr>
            <a:r>
              <a:rPr lang="ar-SA" sz="2800" b="1" dirty="0">
                <a:solidFill>
                  <a:schemeClr val="accent6">
                    <a:lumMod val="50000"/>
                  </a:schemeClr>
                </a:solidFill>
              </a:rPr>
              <a:t>             عدم وجود حوافز لدعم النجاح بعد التفويض</a:t>
            </a:r>
            <a:endParaRPr lang="en-US" sz="2800" b="1" dirty="0">
              <a:solidFill>
                <a:schemeClr val="accent6">
                  <a:lumMod val="50000"/>
                </a:schemeClr>
              </a:solidFill>
            </a:endParaRPr>
          </a:p>
          <a:p>
            <a:pPr algn="justLow" rtl="1">
              <a:spcBef>
                <a:spcPts val="0"/>
              </a:spcBef>
              <a:spcAft>
                <a:spcPts val="0"/>
              </a:spcAft>
              <a:buNone/>
              <a:defRPr/>
            </a:pPr>
            <a:r>
              <a:rPr lang="ar-SA" sz="2800" b="1" dirty="0">
                <a:solidFill>
                  <a:schemeClr val="accent6">
                    <a:lumMod val="50000"/>
                  </a:schemeClr>
                </a:solidFill>
              </a:rPr>
              <a:t>             عدم وجود أنظمة معلومات كاملة</a:t>
            </a:r>
            <a:endParaRPr lang="en-US" sz="2800" b="1" dirty="0">
              <a:solidFill>
                <a:schemeClr val="accent6">
                  <a:lumMod val="50000"/>
                </a:schemeClr>
              </a:solidFill>
            </a:endParaRPr>
          </a:p>
          <a:p>
            <a:pPr algn="justLow" rtl="1">
              <a:spcBef>
                <a:spcPts val="0"/>
              </a:spcBef>
              <a:spcAft>
                <a:spcPts val="0"/>
              </a:spcAft>
              <a:buNone/>
              <a:defRPr/>
            </a:pPr>
            <a:r>
              <a:rPr lang="ar-SA" sz="2800" b="1" dirty="0">
                <a:solidFill>
                  <a:schemeClr val="accent6">
                    <a:lumMod val="50000"/>
                  </a:schemeClr>
                </a:solidFill>
              </a:rPr>
              <a:t>             عدم توافر الخبرة الكافية لديهم</a:t>
            </a:r>
            <a:endParaRPr lang="en-US" sz="2800" b="1" dirty="0">
              <a:solidFill>
                <a:schemeClr val="accent6">
                  <a:lumMod val="50000"/>
                </a:schemeClr>
              </a:solidFill>
            </a:endParaRPr>
          </a:p>
          <a:p>
            <a:pPr algn="justLow" rtl="1">
              <a:spcBef>
                <a:spcPts val="0"/>
              </a:spcBef>
              <a:spcAft>
                <a:spcPts val="0"/>
              </a:spcAft>
              <a:buNone/>
              <a:defRPr/>
            </a:pPr>
            <a:r>
              <a:rPr lang="ar-SA" sz="2800" b="1" dirty="0">
                <a:solidFill>
                  <a:schemeClr val="accent6">
                    <a:lumMod val="50000"/>
                  </a:schemeClr>
                </a:solidFill>
              </a:rPr>
              <a:t>             عدم ثقة المرؤوسين بالرئيس حول ردة فعله عن الخطأ</a:t>
            </a:r>
            <a:endParaRPr lang="en-US" sz="2800" b="1" dirty="0">
              <a:solidFill>
                <a:schemeClr val="accent6">
                  <a:lumMod val="50000"/>
                </a:schemeClr>
              </a:solidFill>
            </a:endParaRPr>
          </a:p>
          <a:p>
            <a:pPr algn="justLow" rtl="1">
              <a:spcBef>
                <a:spcPts val="0"/>
              </a:spcBef>
              <a:spcAft>
                <a:spcPts val="0"/>
              </a:spcAft>
              <a:buNone/>
              <a:defRPr/>
            </a:pPr>
            <a:r>
              <a:rPr lang="ar-SA" sz="2800" b="1" dirty="0">
                <a:solidFill>
                  <a:schemeClr val="accent6">
                    <a:lumMod val="50000"/>
                  </a:schemeClr>
                </a:solidFill>
              </a:rPr>
              <a:t>             ضعف الثقة في النفس</a:t>
            </a:r>
            <a:endParaRPr lang="en-US" sz="2800" b="1" dirty="0">
              <a:solidFill>
                <a:schemeClr val="accent6">
                  <a:lumMod val="50000"/>
                </a:schemeClr>
              </a:solidFill>
            </a:endParaRPr>
          </a:p>
          <a:p>
            <a:pPr algn="r" rtl="1" eaLnBrk="1" hangingPunct="1">
              <a:buFont typeface="Wingdings 2" panose="05020102010507070707" pitchFamily="18" charset="2"/>
              <a:buNone/>
              <a:defRPr/>
            </a:pPr>
            <a:endParaRPr lang="ar-SA" dirty="0"/>
          </a:p>
        </p:txBody>
      </p:sp>
      <p:sp>
        <p:nvSpPr>
          <p:cNvPr id="25609" name="Slide Number Placeholder 9"/>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ajalla UI"/>
                <a:cs typeface="Majalla UI"/>
              </a:defRPr>
            </a:lvl1pPr>
            <a:lvl2pPr marL="742950" indent="-285750" algn="r" rtl="1">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ajalla UI"/>
                <a:cs typeface="Majalla UI"/>
              </a:defRPr>
            </a:lvl2pPr>
            <a:lvl3pPr marL="1143000" indent="-228600" algn="r" rtl="1">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ajalla UI"/>
                <a:cs typeface="Majalla UI"/>
              </a:defRPr>
            </a:lvl3pPr>
            <a:lvl4pPr marL="1600200" indent="-228600" algn="r" rtl="1">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4pPr>
            <a:lvl5pPr marL="2057400" indent="-228600" algn="r" rtl="1">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5pPr>
            <a:lvl6pPr marL="25146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6pPr>
            <a:lvl7pPr marL="29718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7pPr>
            <a:lvl8pPr marL="34290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8pPr>
            <a:lvl9pPr marL="38862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9pPr>
          </a:lstStyle>
          <a:p>
            <a:pPr>
              <a:spcBef>
                <a:spcPct val="0"/>
              </a:spcBef>
              <a:buClrTx/>
              <a:buSzTx/>
              <a:buFontTx/>
              <a:buNone/>
            </a:pPr>
            <a:fld id="{0FBBCC08-D152-436B-A638-DACB2FBC7CE3}" type="slidenum">
              <a:rPr lang="ar-SA" altLang="en-US" sz="1200">
                <a:solidFill>
                  <a:srgbClr val="045C75"/>
                </a:solidFill>
              </a:rPr>
              <a:pPr>
                <a:spcBef>
                  <a:spcPct val="0"/>
                </a:spcBef>
                <a:buClrTx/>
                <a:buSzTx/>
                <a:buFontTx/>
                <a:buNone/>
              </a:pPr>
              <a:t>15</a:t>
            </a:fld>
            <a:endParaRPr lang="ar-SA" altLang="en-US" sz="1200">
              <a:solidFill>
                <a:srgbClr val="045C75"/>
              </a:solidFill>
            </a:endParaRPr>
          </a:p>
        </p:txBody>
      </p:sp>
    </p:spTree>
    <p:extLst>
      <p:ext uri="{BB962C8B-B14F-4D97-AF65-F5344CB8AC3E}">
        <p14:creationId xmlns:p14="http://schemas.microsoft.com/office/powerpoint/2010/main" val="36784917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2273299" y="200025"/>
            <a:ext cx="8734669" cy="6247864"/>
          </a:xfrm>
          <a:prstGeom prst="rect">
            <a:avLst/>
          </a:prstGeom>
          <a:noFill/>
        </p:spPr>
        <p:txBody>
          <a:bodyPr wrap="square" rtlCol="1">
            <a:spAutoFit/>
          </a:bodyPr>
          <a:lstStyle/>
          <a:p>
            <a:pPr algn="r" rtl="1">
              <a:defRPr/>
            </a:pPr>
            <a:r>
              <a:rPr lang="ar-SA" sz="2400" b="1" dirty="0"/>
              <a:t> </a:t>
            </a:r>
            <a:endParaRPr lang="en-US" sz="3200" dirty="0"/>
          </a:p>
          <a:p>
            <a:pPr algn="r" rtl="1">
              <a:defRPr/>
            </a:pPr>
            <a:r>
              <a:rPr lang="ar-SA" sz="3200" b="1" dirty="0">
                <a:solidFill>
                  <a:srgbClr val="C00000"/>
                </a:solidFill>
              </a:rPr>
              <a:t>ثالثاً: العوامل المتعلقة بالتنظيم:</a:t>
            </a:r>
            <a:endParaRPr lang="en-US" sz="3200" dirty="0">
              <a:solidFill>
                <a:srgbClr val="C00000"/>
              </a:solidFill>
            </a:endParaRPr>
          </a:p>
          <a:p>
            <a:pPr algn="r" rtl="1">
              <a:defRPr/>
            </a:pPr>
            <a:r>
              <a:rPr lang="ar-SA" sz="3200" dirty="0">
                <a:solidFill>
                  <a:schemeClr val="accent6">
                    <a:lumMod val="50000"/>
                  </a:schemeClr>
                </a:solidFill>
              </a:rPr>
              <a:t>           تحديد الاختصاصات الوظيفية</a:t>
            </a:r>
            <a:endParaRPr lang="en-US" sz="3200" dirty="0">
              <a:solidFill>
                <a:schemeClr val="accent6">
                  <a:lumMod val="50000"/>
                </a:schemeClr>
              </a:solidFill>
            </a:endParaRPr>
          </a:p>
          <a:p>
            <a:pPr algn="r" rtl="1">
              <a:defRPr/>
            </a:pPr>
            <a:r>
              <a:rPr lang="ar-SA" sz="3200" dirty="0">
                <a:solidFill>
                  <a:schemeClr val="accent6">
                    <a:lumMod val="50000"/>
                  </a:schemeClr>
                </a:solidFill>
              </a:rPr>
              <a:t>           وضوح خطوط السلطة</a:t>
            </a:r>
            <a:endParaRPr lang="en-US" sz="3200" dirty="0">
              <a:solidFill>
                <a:schemeClr val="accent6">
                  <a:lumMod val="50000"/>
                </a:schemeClr>
              </a:solidFill>
            </a:endParaRPr>
          </a:p>
          <a:p>
            <a:pPr algn="r" rtl="1">
              <a:defRPr/>
            </a:pPr>
            <a:r>
              <a:rPr lang="ar-SA" sz="3200" dirty="0">
                <a:solidFill>
                  <a:schemeClr val="accent6">
                    <a:lumMod val="50000"/>
                  </a:schemeClr>
                </a:solidFill>
              </a:rPr>
              <a:t>           وضوح الأهداف</a:t>
            </a:r>
            <a:endParaRPr lang="en-US" sz="3200" dirty="0">
              <a:solidFill>
                <a:schemeClr val="accent6">
                  <a:lumMod val="50000"/>
                </a:schemeClr>
              </a:solidFill>
            </a:endParaRPr>
          </a:p>
          <a:p>
            <a:pPr algn="r" rtl="1">
              <a:defRPr/>
            </a:pPr>
            <a:r>
              <a:rPr lang="ar-SA" sz="3200" dirty="0">
                <a:solidFill>
                  <a:schemeClr val="accent6">
                    <a:lumMod val="50000"/>
                  </a:schemeClr>
                </a:solidFill>
              </a:rPr>
              <a:t>           توافر أنظمة اتصال ورقابة إدارية</a:t>
            </a:r>
            <a:endParaRPr lang="en-US" sz="3200" dirty="0">
              <a:solidFill>
                <a:schemeClr val="accent6">
                  <a:lumMod val="50000"/>
                </a:schemeClr>
              </a:solidFill>
            </a:endParaRPr>
          </a:p>
          <a:p>
            <a:pPr algn="r" rtl="1">
              <a:defRPr/>
            </a:pPr>
            <a:r>
              <a:rPr lang="ar-SA" sz="3200" dirty="0">
                <a:solidFill>
                  <a:schemeClr val="accent6">
                    <a:lumMod val="50000"/>
                  </a:schemeClr>
                </a:solidFill>
              </a:rPr>
              <a:t>           تحقيق الاستقرار الوظيفي</a:t>
            </a:r>
            <a:endParaRPr lang="en-US" sz="3200" dirty="0">
              <a:solidFill>
                <a:schemeClr val="accent6">
                  <a:lumMod val="50000"/>
                </a:schemeClr>
              </a:solidFill>
            </a:endParaRPr>
          </a:p>
          <a:p>
            <a:pPr algn="r" rtl="1">
              <a:defRPr/>
            </a:pPr>
            <a:r>
              <a:rPr lang="ar-SA" sz="3200" b="1" dirty="0">
                <a:solidFill>
                  <a:schemeClr val="accent1"/>
                </a:solidFill>
              </a:rPr>
              <a:t>العوامل المساعدة على إنجاح عملية التفويض:</a:t>
            </a:r>
            <a:endParaRPr lang="en-US" sz="3200" dirty="0">
              <a:solidFill>
                <a:schemeClr val="accent1"/>
              </a:solidFill>
            </a:endParaRPr>
          </a:p>
          <a:p>
            <a:pPr algn="r" rtl="1">
              <a:defRPr/>
            </a:pPr>
            <a:r>
              <a:rPr lang="ar-SA" sz="3200" b="1" dirty="0">
                <a:solidFill>
                  <a:schemeClr val="accent1"/>
                </a:solidFill>
              </a:rPr>
              <a:t>نظرية التفويض:</a:t>
            </a:r>
            <a:endParaRPr lang="en-US" sz="3200" dirty="0">
              <a:solidFill>
                <a:schemeClr val="accent1"/>
              </a:solidFill>
            </a:endParaRPr>
          </a:p>
          <a:p>
            <a:pPr algn="r" rtl="1">
              <a:defRPr/>
            </a:pPr>
            <a:r>
              <a:rPr lang="ar-SA" sz="3200" dirty="0">
                <a:solidFill>
                  <a:schemeClr val="accent6">
                    <a:lumMod val="50000"/>
                  </a:schemeClr>
                </a:solidFill>
              </a:rPr>
              <a:t>جوهر العملية الإشرافية</a:t>
            </a:r>
            <a:endParaRPr lang="en-US" sz="3200" dirty="0">
              <a:solidFill>
                <a:schemeClr val="accent6">
                  <a:lumMod val="50000"/>
                </a:schemeClr>
              </a:solidFill>
            </a:endParaRPr>
          </a:p>
          <a:p>
            <a:pPr algn="r" rtl="1">
              <a:defRPr/>
            </a:pPr>
            <a:r>
              <a:rPr lang="ar-SA" sz="3200" dirty="0">
                <a:solidFill>
                  <a:schemeClr val="accent6">
                    <a:lumMod val="50000"/>
                  </a:schemeClr>
                </a:solidFill>
              </a:rPr>
              <a:t>أن يكون المدير ملما بقدرات مرؤوسين في تحمل المسؤولية والتخطيط والتنظيم والقيادة والرقابة</a:t>
            </a:r>
            <a:endParaRPr lang="en-US" sz="3200" dirty="0">
              <a:solidFill>
                <a:schemeClr val="accent6">
                  <a:lumMod val="50000"/>
                </a:schemeClr>
              </a:solidFill>
            </a:endParaRPr>
          </a:p>
          <a:p>
            <a:pPr algn="r" rtl="1">
              <a:defRPr/>
            </a:pPr>
            <a:endParaRPr lang="ar-SA" sz="2400" dirty="0"/>
          </a:p>
        </p:txBody>
      </p:sp>
      <p:cxnSp>
        <p:nvCxnSpPr>
          <p:cNvPr id="6" name="رابط مستقيم 5"/>
          <p:cNvCxnSpPr/>
          <p:nvPr/>
        </p:nvCxnSpPr>
        <p:spPr>
          <a:xfrm rot="5400000">
            <a:off x="9393361" y="1928814"/>
            <a:ext cx="1501775" cy="0"/>
          </a:xfrm>
          <a:prstGeom prst="line">
            <a:avLst/>
          </a:prstGeom>
        </p:spPr>
        <p:style>
          <a:lnRef idx="1">
            <a:schemeClr val="accent1"/>
          </a:lnRef>
          <a:fillRef idx="0">
            <a:schemeClr val="accent1"/>
          </a:fillRef>
          <a:effectRef idx="0">
            <a:schemeClr val="accent1"/>
          </a:effectRef>
          <a:fontRef idx="minor">
            <a:schemeClr val="tx1"/>
          </a:fontRef>
        </p:style>
      </p:cxnSp>
      <p:sp>
        <p:nvSpPr>
          <p:cNvPr id="26633" name="Slide Number Placeholder 8"/>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ajalla UI"/>
                <a:cs typeface="Majalla UI"/>
              </a:defRPr>
            </a:lvl1pPr>
            <a:lvl2pPr marL="742950" indent="-285750" algn="r" rtl="1">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ajalla UI"/>
                <a:cs typeface="Majalla UI"/>
              </a:defRPr>
            </a:lvl2pPr>
            <a:lvl3pPr marL="1143000" indent="-228600" algn="r" rtl="1">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ajalla UI"/>
                <a:cs typeface="Majalla UI"/>
              </a:defRPr>
            </a:lvl3pPr>
            <a:lvl4pPr marL="1600200" indent="-228600" algn="r" rtl="1">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4pPr>
            <a:lvl5pPr marL="2057400" indent="-228600" algn="r" rtl="1">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5pPr>
            <a:lvl6pPr marL="25146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6pPr>
            <a:lvl7pPr marL="29718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7pPr>
            <a:lvl8pPr marL="34290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8pPr>
            <a:lvl9pPr marL="38862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9pPr>
          </a:lstStyle>
          <a:p>
            <a:pPr>
              <a:spcBef>
                <a:spcPct val="0"/>
              </a:spcBef>
              <a:buClrTx/>
              <a:buSzTx/>
              <a:buFontTx/>
              <a:buNone/>
            </a:pPr>
            <a:fld id="{65C83F99-5985-4A8F-AD48-AE1C9DC7A8BB}" type="slidenum">
              <a:rPr lang="ar-SA" altLang="en-US" sz="1200">
                <a:solidFill>
                  <a:srgbClr val="045C75"/>
                </a:solidFill>
              </a:rPr>
              <a:pPr>
                <a:spcBef>
                  <a:spcPct val="0"/>
                </a:spcBef>
                <a:buClrTx/>
                <a:buSzTx/>
                <a:buFontTx/>
                <a:buNone/>
              </a:pPr>
              <a:t>16</a:t>
            </a:fld>
            <a:endParaRPr lang="ar-SA" altLang="en-US" sz="1200">
              <a:solidFill>
                <a:srgbClr val="045C75"/>
              </a:solidFill>
            </a:endParaRPr>
          </a:p>
        </p:txBody>
      </p:sp>
    </p:spTree>
    <p:extLst>
      <p:ext uri="{BB962C8B-B14F-4D97-AF65-F5344CB8AC3E}">
        <p14:creationId xmlns:p14="http://schemas.microsoft.com/office/powerpoint/2010/main" val="3794400503"/>
      </p:ext>
    </p:extLst>
  </p:cSld>
  <p:clrMapOvr>
    <a:masterClrMapping/>
  </p:clrMapOvr>
  <p:transition spd="med">
    <p:wipe/>
    <p:sndAc>
      <p:stSnd>
        <p:snd r:embed="rId3" name="arrow.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2024063" y="857250"/>
            <a:ext cx="8215312" cy="6002338"/>
          </a:xfrm>
          <a:prstGeom prst="rect">
            <a:avLst/>
          </a:prstGeom>
          <a:noFill/>
        </p:spPr>
        <p:txBody>
          <a:bodyPr rtlCol="1">
            <a:spAutoFit/>
          </a:bodyPr>
          <a:lstStyle/>
          <a:p>
            <a:pPr algn="ctr" rtl="1">
              <a:defRPr/>
            </a:pPr>
            <a:r>
              <a:rPr lang="ar-SA" sz="2200" b="1" dirty="0">
                <a:solidFill>
                  <a:schemeClr val="accent1"/>
                </a:solidFill>
              </a:rPr>
              <a:t>المديرون</a:t>
            </a:r>
          </a:p>
          <a:p>
            <a:pPr algn="ctr" rtl="1">
              <a:defRPr/>
            </a:pPr>
            <a:endParaRPr lang="en-US" sz="2200" dirty="0"/>
          </a:p>
          <a:p>
            <a:pPr algn="r" rtl="1">
              <a:defRPr/>
            </a:pPr>
            <a:r>
              <a:rPr lang="ar-SA" sz="2200" dirty="0"/>
              <a:t> </a:t>
            </a:r>
            <a:endParaRPr lang="en-US" sz="2200" dirty="0"/>
          </a:p>
          <a:p>
            <a:pPr algn="ctr" rtl="1">
              <a:defRPr/>
            </a:pPr>
            <a:r>
              <a:rPr lang="ar-SA" sz="2200" dirty="0">
                <a:solidFill>
                  <a:srgbClr val="C00000"/>
                </a:solidFill>
              </a:rPr>
              <a:t>تخطيط            تنظيم              قيادة             رقابة</a:t>
            </a:r>
            <a:endParaRPr lang="en-US" sz="2200" dirty="0">
              <a:solidFill>
                <a:srgbClr val="C00000"/>
              </a:solidFill>
            </a:endParaRPr>
          </a:p>
          <a:p>
            <a:pPr algn="ctr" rtl="1">
              <a:defRPr/>
            </a:pPr>
            <a:r>
              <a:rPr lang="ar-SA" sz="2200" b="1" dirty="0">
                <a:solidFill>
                  <a:schemeClr val="accent1"/>
                </a:solidFill>
              </a:rPr>
              <a:t>العاملون</a:t>
            </a:r>
          </a:p>
          <a:p>
            <a:pPr algn="ctr" rtl="1">
              <a:defRPr/>
            </a:pPr>
            <a:endParaRPr lang="ar-SA" sz="2200" dirty="0"/>
          </a:p>
          <a:p>
            <a:pPr algn="ctr" rtl="1">
              <a:defRPr/>
            </a:pPr>
            <a:endParaRPr lang="en-US" sz="2200" dirty="0">
              <a:solidFill>
                <a:srgbClr val="C00000"/>
              </a:solidFill>
            </a:endParaRPr>
          </a:p>
          <a:p>
            <a:pPr algn="ctr" rtl="1">
              <a:defRPr/>
            </a:pPr>
            <a:r>
              <a:rPr lang="ar-SA" sz="2200" b="1" dirty="0">
                <a:solidFill>
                  <a:srgbClr val="C00000"/>
                </a:solidFill>
              </a:rPr>
              <a:t> تنفيذ المهام والواجبات.</a:t>
            </a:r>
            <a:endParaRPr lang="en-US" sz="2200" b="1" dirty="0">
              <a:solidFill>
                <a:srgbClr val="C00000"/>
              </a:solidFill>
            </a:endParaRPr>
          </a:p>
          <a:p>
            <a:pPr algn="r" rtl="1">
              <a:defRPr/>
            </a:pPr>
            <a:r>
              <a:rPr lang="ar-SA" sz="2200" b="1" dirty="0">
                <a:solidFill>
                  <a:schemeClr val="accent1"/>
                </a:solidFill>
              </a:rPr>
              <a:t>أما الفكر الإداري الحديث</a:t>
            </a:r>
            <a:endParaRPr lang="en-US" sz="2200" dirty="0">
              <a:solidFill>
                <a:schemeClr val="accent1"/>
              </a:solidFill>
            </a:endParaRPr>
          </a:p>
          <a:p>
            <a:pPr algn="r" rtl="1">
              <a:defRPr/>
            </a:pPr>
            <a:r>
              <a:rPr lang="ar-SA" sz="2200" dirty="0"/>
              <a:t> </a:t>
            </a:r>
            <a:r>
              <a:rPr lang="ar-SA" sz="2200" b="1" dirty="0">
                <a:solidFill>
                  <a:schemeClr val="accent6">
                    <a:lumMod val="50000"/>
                  </a:schemeClr>
                </a:solidFill>
              </a:rPr>
              <a:t>فينظر إلى أنه يجب تفويض كل فرد في التنظيم قدراً من السلطة وإعطائه فرصة إدارة عمله بنفسه.</a:t>
            </a:r>
            <a:endParaRPr lang="en-US" sz="2200" b="1" dirty="0">
              <a:solidFill>
                <a:schemeClr val="accent6">
                  <a:lumMod val="50000"/>
                </a:schemeClr>
              </a:solidFill>
            </a:endParaRPr>
          </a:p>
          <a:p>
            <a:pPr algn="ctr" rtl="1">
              <a:defRPr/>
            </a:pPr>
            <a:r>
              <a:rPr lang="ar-SA" sz="2200" b="1" dirty="0">
                <a:solidFill>
                  <a:schemeClr val="accent1"/>
                </a:solidFill>
              </a:rPr>
              <a:t>المدير</a:t>
            </a:r>
            <a:endParaRPr lang="en-US" sz="2200" b="1" dirty="0">
              <a:solidFill>
                <a:schemeClr val="accent1"/>
              </a:solidFill>
            </a:endParaRPr>
          </a:p>
          <a:p>
            <a:pPr algn="ctr" rtl="1">
              <a:defRPr/>
            </a:pPr>
            <a:r>
              <a:rPr lang="ar-SA" sz="2200" dirty="0"/>
              <a:t> </a:t>
            </a:r>
            <a:endParaRPr lang="en-US" sz="2200" dirty="0"/>
          </a:p>
          <a:p>
            <a:pPr algn="ctr" rtl="1">
              <a:defRPr/>
            </a:pPr>
            <a:r>
              <a:rPr lang="en-US" sz="400" b="1" dirty="0"/>
              <a:t/>
            </a:r>
            <a:br>
              <a:rPr lang="en-US" sz="400" b="1" dirty="0"/>
            </a:br>
            <a:r>
              <a:rPr lang="ar-SA" sz="2200" b="1" dirty="0">
                <a:solidFill>
                  <a:srgbClr val="C00000"/>
                </a:solidFill>
              </a:rPr>
              <a:t>يقود</a:t>
            </a:r>
            <a:r>
              <a:rPr lang="en-US" sz="2200" b="1" dirty="0">
                <a:solidFill>
                  <a:srgbClr val="C00000"/>
                </a:solidFill>
              </a:rPr>
              <a:t> </a:t>
            </a:r>
            <a:r>
              <a:rPr lang="ar-SA" sz="2200" b="1" dirty="0">
                <a:solidFill>
                  <a:srgbClr val="C00000"/>
                </a:solidFill>
              </a:rPr>
              <a:t>والعاملون يتولون</a:t>
            </a:r>
            <a:endParaRPr lang="en-US" sz="2200" b="1" dirty="0">
              <a:solidFill>
                <a:srgbClr val="C00000"/>
              </a:solidFill>
            </a:endParaRPr>
          </a:p>
          <a:p>
            <a:pPr algn="ctr" rtl="1">
              <a:defRPr/>
            </a:pPr>
            <a:r>
              <a:rPr lang="ar-SA" sz="3200" dirty="0"/>
              <a:t> </a:t>
            </a:r>
            <a:endParaRPr lang="en-US" sz="2200" dirty="0"/>
          </a:p>
          <a:p>
            <a:pPr algn="ctr" rtl="1">
              <a:defRPr/>
            </a:pPr>
            <a:r>
              <a:rPr lang="ar-SA" sz="2200" b="1" dirty="0">
                <a:solidFill>
                  <a:schemeClr val="accent6">
                    <a:lumMod val="50000"/>
                  </a:schemeClr>
                </a:solidFill>
              </a:rPr>
              <a:t>التخطيط والتنظيم والتنفيذ والرقابة.</a:t>
            </a:r>
            <a:endParaRPr lang="en-US" sz="2200" b="1" dirty="0">
              <a:solidFill>
                <a:schemeClr val="accent6">
                  <a:lumMod val="50000"/>
                </a:schemeClr>
              </a:solidFill>
            </a:endParaRPr>
          </a:p>
          <a:p>
            <a:pPr algn="r" rtl="1">
              <a:defRPr/>
            </a:pPr>
            <a:endParaRPr lang="ar-SA" dirty="0"/>
          </a:p>
        </p:txBody>
      </p:sp>
      <p:cxnSp>
        <p:nvCxnSpPr>
          <p:cNvPr id="7" name="رابط كسهم مستقيم 6"/>
          <p:cNvCxnSpPr/>
          <p:nvPr/>
        </p:nvCxnSpPr>
        <p:spPr>
          <a:xfrm rot="16200000" flipH="1">
            <a:off x="6167438" y="1357313"/>
            <a:ext cx="642938" cy="5000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رابط كسهم مستقيم 8"/>
          <p:cNvCxnSpPr/>
          <p:nvPr/>
        </p:nvCxnSpPr>
        <p:spPr>
          <a:xfrm rot="10800000" flipV="1">
            <a:off x="5381625" y="1285875"/>
            <a:ext cx="857250" cy="6429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رابط كسهم مستقيم 10"/>
          <p:cNvCxnSpPr/>
          <p:nvPr/>
        </p:nvCxnSpPr>
        <p:spPr>
          <a:xfrm rot="10800000" flipV="1">
            <a:off x="3952875" y="1285875"/>
            <a:ext cx="2286000" cy="571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رابط كسهم مستقيم 12"/>
          <p:cNvCxnSpPr/>
          <p:nvPr/>
        </p:nvCxnSpPr>
        <p:spPr>
          <a:xfrm>
            <a:off x="6238876" y="1285875"/>
            <a:ext cx="1928813" cy="571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رابط كسهم مستقيم 14"/>
          <p:cNvCxnSpPr/>
          <p:nvPr/>
        </p:nvCxnSpPr>
        <p:spPr>
          <a:xfrm rot="5400000">
            <a:off x="5918201" y="2892426"/>
            <a:ext cx="500062"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رابط كسهم مستقيم 16"/>
          <p:cNvCxnSpPr/>
          <p:nvPr/>
        </p:nvCxnSpPr>
        <p:spPr>
          <a:xfrm rot="5400000">
            <a:off x="5990431" y="5109369"/>
            <a:ext cx="35718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رابط كسهم مستقيم 18"/>
          <p:cNvCxnSpPr/>
          <p:nvPr/>
        </p:nvCxnSpPr>
        <p:spPr>
          <a:xfrm rot="5400000">
            <a:off x="5918994" y="5895182"/>
            <a:ext cx="50006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682" name="Slide Number Placeholder 9"/>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ajalla UI"/>
                <a:cs typeface="Majalla UI"/>
              </a:defRPr>
            </a:lvl1pPr>
            <a:lvl2pPr marL="742950" indent="-285750" algn="r" rtl="1">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ajalla UI"/>
                <a:cs typeface="Majalla UI"/>
              </a:defRPr>
            </a:lvl2pPr>
            <a:lvl3pPr marL="1143000" indent="-228600" algn="r" rtl="1">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ajalla UI"/>
                <a:cs typeface="Majalla UI"/>
              </a:defRPr>
            </a:lvl3pPr>
            <a:lvl4pPr marL="1600200" indent="-228600" algn="r" rtl="1">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4pPr>
            <a:lvl5pPr marL="2057400" indent="-228600" algn="r" rtl="1">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5pPr>
            <a:lvl6pPr marL="25146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6pPr>
            <a:lvl7pPr marL="29718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7pPr>
            <a:lvl8pPr marL="34290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8pPr>
            <a:lvl9pPr marL="38862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9pPr>
          </a:lstStyle>
          <a:p>
            <a:pPr>
              <a:spcBef>
                <a:spcPct val="0"/>
              </a:spcBef>
              <a:buClrTx/>
              <a:buSzTx/>
              <a:buFontTx/>
              <a:buNone/>
            </a:pPr>
            <a:fld id="{12249E51-F9E3-4D46-9373-B66C0D9B1A01}" type="slidenum">
              <a:rPr lang="ar-SA" altLang="en-US" sz="1200">
                <a:solidFill>
                  <a:srgbClr val="045C75"/>
                </a:solidFill>
              </a:rPr>
              <a:pPr>
                <a:spcBef>
                  <a:spcPct val="0"/>
                </a:spcBef>
                <a:buClrTx/>
                <a:buSzTx/>
                <a:buFontTx/>
                <a:buNone/>
              </a:pPr>
              <a:t>17</a:t>
            </a:fld>
            <a:endParaRPr lang="ar-SA" altLang="en-US" sz="1200">
              <a:solidFill>
                <a:srgbClr val="045C75"/>
              </a:solidFill>
            </a:endParaRPr>
          </a:p>
        </p:txBody>
      </p:sp>
    </p:spTree>
    <p:extLst>
      <p:ext uri="{BB962C8B-B14F-4D97-AF65-F5344CB8AC3E}">
        <p14:creationId xmlns:p14="http://schemas.microsoft.com/office/powerpoint/2010/main" val="1808509225"/>
      </p:ext>
    </p:extLst>
  </p:cSld>
  <p:clrMapOvr>
    <a:masterClrMapping/>
  </p:clrMapOvr>
  <p:transition spd="med">
    <p:wipe dir="r"/>
    <p:sndAc>
      <p:stSnd>
        <p:snd r:embed="rId3" name="arrow.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sz="quarter" idx="13"/>
          </p:nvPr>
        </p:nvSpPr>
        <p:spPr>
          <a:xfrm>
            <a:off x="1408110" y="1854199"/>
            <a:ext cx="10018713" cy="3124201"/>
          </a:xfrm>
        </p:spPr>
        <p:txBody>
          <a:bodyPr/>
          <a:lstStyle/>
          <a:p>
            <a:pPr algn="ctr" rtl="1">
              <a:buFontTx/>
              <a:buNone/>
            </a:pPr>
            <a:r>
              <a:rPr lang="ar-SA" altLang="ar-IQ" dirty="0" smtClean="0"/>
              <a:t>يقصد </a:t>
            </a:r>
            <a:r>
              <a:rPr lang="ar-SA" altLang="ar-IQ" dirty="0" smtClean="0">
                <a:solidFill>
                  <a:srgbClr val="FF5050"/>
                </a:solidFill>
              </a:rPr>
              <a:t>بالمركزية</a:t>
            </a:r>
            <a:r>
              <a:rPr lang="ar-SA" altLang="ar-IQ" dirty="0" smtClean="0"/>
              <a:t> الاحتفاظ بالسلطة و التقليل من تفويضها إلى المرؤوسين، بمعنى أن اتخاذ القرارات يتم فقط على </a:t>
            </a:r>
          </a:p>
          <a:p>
            <a:pPr algn="r" rtl="1">
              <a:buFontTx/>
              <a:buNone/>
            </a:pPr>
            <a:r>
              <a:rPr lang="ar-SA" altLang="ar-IQ" dirty="0" smtClean="0"/>
              <a:t>المستويات العليا.</a:t>
            </a:r>
          </a:p>
          <a:p>
            <a:pPr algn="r" rtl="1"/>
            <a:r>
              <a:rPr lang="ar-SA" altLang="ar-IQ" dirty="0" smtClean="0">
                <a:solidFill>
                  <a:srgbClr val="FF5050"/>
                </a:solidFill>
              </a:rPr>
              <a:t>اللامركزية </a:t>
            </a:r>
            <a:r>
              <a:rPr lang="ar-SA" altLang="ar-IQ" dirty="0" smtClean="0"/>
              <a:t>:-</a:t>
            </a:r>
          </a:p>
          <a:p>
            <a:pPr algn="r" rtl="1"/>
            <a:r>
              <a:rPr lang="ar-SA" altLang="ar-IQ" dirty="0" smtClean="0"/>
              <a:t>تعني تفويض السلطة إلى مستويات إدارية أدنى، أي أن جميع المستويات الإدارية تشارك في اتخاذ القرارات</a:t>
            </a:r>
            <a:endParaRPr lang="en-US" altLang="ar-IQ" dirty="0" smtClean="0">
              <a:cs typeface="Arial" panose="020B0604020202020204" pitchFamily="34" charset="0"/>
            </a:endParaRPr>
          </a:p>
        </p:txBody>
      </p:sp>
      <p:sp>
        <p:nvSpPr>
          <p:cNvPr id="30723" name="AutoShape 5"/>
          <p:cNvSpPr>
            <a:spLocks noChangeAspect="1" noChangeArrowheads="1"/>
          </p:cNvSpPr>
          <p:nvPr/>
        </p:nvSpPr>
        <p:spPr bwMode="auto">
          <a:xfrm>
            <a:off x="2566988" y="692150"/>
            <a:ext cx="61277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ajalla UI"/>
                <a:cs typeface="Majalla UI"/>
              </a:defRPr>
            </a:lvl1pPr>
            <a:lvl2pPr marL="742950" indent="-285750" algn="r" rtl="1">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ajalla UI"/>
                <a:cs typeface="Majalla UI"/>
              </a:defRPr>
            </a:lvl2pPr>
            <a:lvl3pPr marL="1143000" indent="-228600" algn="r" rtl="1">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ajalla UI"/>
                <a:cs typeface="Majalla UI"/>
              </a:defRPr>
            </a:lvl3pPr>
            <a:lvl4pPr marL="1600200" indent="-228600" algn="r" rtl="1">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4pPr>
            <a:lvl5pPr marL="2057400" indent="-228600" algn="r" rtl="1">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5pPr>
            <a:lvl6pPr marL="25146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6pPr>
            <a:lvl7pPr marL="29718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7pPr>
            <a:lvl8pPr marL="34290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8pPr>
            <a:lvl9pPr marL="38862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9pPr>
          </a:lstStyle>
          <a:p>
            <a:pPr eaLnBrk="1" hangingPunct="1">
              <a:spcBef>
                <a:spcPct val="0"/>
              </a:spcBef>
              <a:buClrTx/>
              <a:buSzTx/>
              <a:buFontTx/>
              <a:buNone/>
            </a:pPr>
            <a:endParaRPr lang="ar-IQ" altLang="ar-IQ" sz="1800">
              <a:latin typeface="Arial" panose="020B0604020202020204" pitchFamily="34" charset="0"/>
            </a:endParaRPr>
          </a:p>
        </p:txBody>
      </p:sp>
      <p:sp>
        <p:nvSpPr>
          <p:cNvPr id="30724" name="AutoShape 6"/>
          <p:cNvSpPr>
            <a:spLocks noChangeArrowheads="1"/>
          </p:cNvSpPr>
          <p:nvPr/>
        </p:nvSpPr>
        <p:spPr bwMode="auto">
          <a:xfrm>
            <a:off x="6751639" y="920750"/>
            <a:ext cx="1793875" cy="800100"/>
          </a:xfrm>
          <a:prstGeom prst="flowChartMultidocument">
            <a:avLst/>
          </a:prstGeom>
          <a:solidFill>
            <a:schemeClr val="accent1"/>
          </a:solidFill>
          <a:ln w="9525">
            <a:solidFill>
              <a:srgbClr val="000000"/>
            </a:solidFill>
            <a:miter lim="800000"/>
            <a:headEnd/>
            <a:tailEnd/>
          </a:ln>
        </p:spPr>
        <p:txBody>
          <a:bodyPr/>
          <a:lstStyle>
            <a:lvl1pPr algn="r" rtl="1">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ajalla UI"/>
                <a:cs typeface="Majalla UI"/>
              </a:defRPr>
            </a:lvl1pPr>
            <a:lvl2pPr marL="742950" indent="-285750" algn="r" rtl="1">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ajalla UI"/>
                <a:cs typeface="Majalla UI"/>
              </a:defRPr>
            </a:lvl2pPr>
            <a:lvl3pPr marL="1143000" indent="-228600" algn="r" rtl="1">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ajalla UI"/>
                <a:cs typeface="Majalla UI"/>
              </a:defRPr>
            </a:lvl3pPr>
            <a:lvl4pPr marL="1600200" indent="-228600" algn="r" rtl="1">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4pPr>
            <a:lvl5pPr marL="2057400" indent="-228600" algn="r" rtl="1">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5pPr>
            <a:lvl6pPr marL="25146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6pPr>
            <a:lvl7pPr marL="29718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7pPr>
            <a:lvl8pPr marL="34290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8pPr>
            <a:lvl9pPr marL="38862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9pPr>
          </a:lstStyle>
          <a:p>
            <a:pPr algn="ctr" eaLnBrk="1" hangingPunct="1">
              <a:spcBef>
                <a:spcPct val="0"/>
              </a:spcBef>
              <a:buClrTx/>
              <a:buSzTx/>
              <a:buFontTx/>
              <a:buNone/>
            </a:pPr>
            <a:r>
              <a:rPr lang="ar-SA" altLang="ar-IQ" sz="2000" b="1">
                <a:solidFill>
                  <a:srgbClr val="FF5050"/>
                </a:solidFill>
                <a:latin typeface="Times New Roman" panose="02020603050405020304" pitchFamily="18" charset="0"/>
                <a:cs typeface="Times New Roman" panose="02020603050405020304" pitchFamily="18" charset="0"/>
              </a:rPr>
              <a:t>المركزية</a:t>
            </a:r>
            <a:endParaRPr lang="en-US" altLang="ar-IQ" sz="1800">
              <a:solidFill>
                <a:srgbClr val="FF5050"/>
              </a:solidFill>
              <a:latin typeface="Arial" panose="020B0604020202020204" pitchFamily="34" charset="0"/>
            </a:endParaRPr>
          </a:p>
        </p:txBody>
      </p:sp>
      <p:sp>
        <p:nvSpPr>
          <p:cNvPr id="30725" name="AutoShape 7"/>
          <p:cNvSpPr>
            <a:spLocks noChangeArrowheads="1"/>
          </p:cNvSpPr>
          <p:nvPr/>
        </p:nvSpPr>
        <p:spPr bwMode="auto">
          <a:xfrm>
            <a:off x="2716213" y="920750"/>
            <a:ext cx="2241550" cy="800100"/>
          </a:xfrm>
          <a:prstGeom prst="flowChartMultidocument">
            <a:avLst/>
          </a:prstGeom>
          <a:solidFill>
            <a:schemeClr val="accent1"/>
          </a:solidFill>
          <a:ln w="9525">
            <a:solidFill>
              <a:srgbClr val="000000"/>
            </a:solidFill>
            <a:miter lim="800000"/>
            <a:headEnd/>
            <a:tailEnd/>
          </a:ln>
        </p:spPr>
        <p:txBody>
          <a:bodyPr/>
          <a:lstStyle>
            <a:lvl1pPr algn="r" rtl="1">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ajalla UI"/>
                <a:cs typeface="Majalla UI"/>
              </a:defRPr>
            </a:lvl1pPr>
            <a:lvl2pPr marL="742950" indent="-285750" algn="r" rtl="1">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ajalla UI"/>
                <a:cs typeface="Majalla UI"/>
              </a:defRPr>
            </a:lvl2pPr>
            <a:lvl3pPr marL="1143000" indent="-228600" algn="r" rtl="1">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ajalla UI"/>
                <a:cs typeface="Majalla UI"/>
              </a:defRPr>
            </a:lvl3pPr>
            <a:lvl4pPr marL="1600200" indent="-228600" algn="r" rtl="1">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4pPr>
            <a:lvl5pPr marL="2057400" indent="-228600" algn="r" rtl="1">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5pPr>
            <a:lvl6pPr marL="25146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6pPr>
            <a:lvl7pPr marL="29718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7pPr>
            <a:lvl8pPr marL="34290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8pPr>
            <a:lvl9pPr marL="38862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9pPr>
          </a:lstStyle>
          <a:p>
            <a:pPr eaLnBrk="1" hangingPunct="1">
              <a:spcBef>
                <a:spcPct val="0"/>
              </a:spcBef>
              <a:buClrTx/>
              <a:buSzTx/>
              <a:buFontTx/>
              <a:buNone/>
            </a:pPr>
            <a:r>
              <a:rPr lang="ar-SA" altLang="ar-IQ" sz="2000" b="1">
                <a:solidFill>
                  <a:srgbClr val="FF5050"/>
                </a:solidFill>
                <a:latin typeface="Times New Roman" panose="02020603050405020304" pitchFamily="18" charset="0"/>
                <a:cs typeface="Times New Roman" panose="02020603050405020304" pitchFamily="18" charset="0"/>
              </a:rPr>
              <a:t>اللامركزية</a:t>
            </a:r>
            <a:endParaRPr lang="en-US" altLang="ar-IQ" sz="1800">
              <a:solidFill>
                <a:srgbClr val="FF5050"/>
              </a:solidFill>
              <a:latin typeface="Arial" panose="020B0604020202020204" pitchFamily="34" charset="0"/>
            </a:endParaRPr>
          </a:p>
        </p:txBody>
      </p:sp>
    </p:spTree>
    <p:extLst>
      <p:ext uri="{BB962C8B-B14F-4D97-AF65-F5344CB8AC3E}">
        <p14:creationId xmlns:p14="http://schemas.microsoft.com/office/powerpoint/2010/main" val="4317460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AutoShape 5"/>
          <p:cNvSpPr>
            <a:spLocks noGrp="1" noChangeArrowheads="1"/>
          </p:cNvSpPr>
          <p:nvPr>
            <p:ph type="title"/>
          </p:nvPr>
        </p:nvSpPr>
        <p:spPr/>
        <p:txBody>
          <a:bodyPr/>
          <a:lstStyle/>
          <a:p>
            <a:pPr algn="r"/>
            <a:r>
              <a:rPr lang="ar-SA" altLang="ar-IQ" sz="4000" dirty="0" smtClean="0"/>
              <a:t>مزايا اللامركزية:-</a:t>
            </a:r>
            <a:endParaRPr lang="en-US" altLang="ar-IQ" sz="4000" dirty="0" smtClean="0">
              <a:cs typeface="Times New Roman" panose="02020603050405020304" pitchFamily="18" charset="0"/>
            </a:endParaRPr>
          </a:p>
        </p:txBody>
      </p:sp>
      <p:sp>
        <p:nvSpPr>
          <p:cNvPr id="31747" name="Rectangle 3"/>
          <p:cNvSpPr>
            <a:spLocks noGrp="1" noChangeArrowheads="1"/>
          </p:cNvSpPr>
          <p:nvPr>
            <p:ph sz="quarter" idx="13"/>
          </p:nvPr>
        </p:nvSpPr>
        <p:spPr>
          <a:xfrm>
            <a:off x="1484310" y="2032001"/>
            <a:ext cx="10018713" cy="3759200"/>
          </a:xfrm>
        </p:spPr>
        <p:txBody>
          <a:bodyPr>
            <a:normAutofit/>
          </a:bodyPr>
          <a:lstStyle/>
          <a:p>
            <a:pPr marL="533400" indent="-533400" algn="r" rtl="1">
              <a:lnSpc>
                <a:spcPct val="80000"/>
              </a:lnSpc>
            </a:pPr>
            <a:r>
              <a:rPr lang="ar-SA" altLang="ar-IQ" sz="2400" dirty="0"/>
              <a:t>تخفيف الأعباء عن المدراء وذلك من خلال توزيع الأعباء على الأعضاء داخل المنظمة .</a:t>
            </a:r>
          </a:p>
          <a:p>
            <a:pPr marL="533400" indent="-533400" algn="r" rtl="1">
              <a:lnSpc>
                <a:spcPct val="80000"/>
              </a:lnSpc>
            </a:pPr>
            <a:r>
              <a:rPr lang="ar-SA" altLang="ar-IQ" sz="2400" dirty="0"/>
              <a:t>تحقيق السرعة في اتخاذ القرارات .</a:t>
            </a:r>
          </a:p>
          <a:p>
            <a:pPr marL="533400" indent="-533400" algn="r" rtl="1">
              <a:lnSpc>
                <a:spcPct val="80000"/>
              </a:lnSpc>
            </a:pPr>
            <a:r>
              <a:rPr lang="ar-SA" altLang="ar-IQ" sz="2400" dirty="0"/>
              <a:t>تحقيق التعاون والانسجام بين العاملين داخل المستويات الإدارية المختلفة .</a:t>
            </a:r>
          </a:p>
          <a:p>
            <a:pPr marL="533400" indent="-533400" algn="r" rtl="1">
              <a:lnSpc>
                <a:spcPct val="80000"/>
              </a:lnSpc>
            </a:pPr>
            <a:r>
              <a:rPr lang="ar-SA" altLang="ar-IQ" sz="2400" dirty="0"/>
              <a:t>تعمل على تنمية القدرات القيادية عند صغار المدراء .</a:t>
            </a:r>
            <a:endParaRPr lang="en-US" altLang="ar-IQ" sz="2400" dirty="0">
              <a:cs typeface="Arial" panose="020B0604020202020204" pitchFamily="34" charset="0"/>
            </a:endParaRPr>
          </a:p>
          <a:p>
            <a:pPr marL="533400" indent="-533400" algn="r" rtl="1">
              <a:lnSpc>
                <a:spcPct val="80000"/>
              </a:lnSpc>
            </a:pPr>
            <a:r>
              <a:rPr lang="ar-SA" altLang="ar-IQ" sz="2400" dirty="0"/>
              <a:t>يمكن المشاريع ذات الفروع من الاتصال من البيئة المحلية لكل فرع من هذه الفروع.</a:t>
            </a:r>
          </a:p>
          <a:p>
            <a:pPr marL="533400" indent="-533400" algn="r" rtl="1">
              <a:lnSpc>
                <a:spcPct val="80000"/>
              </a:lnSpc>
            </a:pPr>
            <a:r>
              <a:rPr lang="ar-SA" altLang="ar-IQ" sz="2400" dirty="0"/>
              <a:t>تعمل على رفع الروح المعنوية للعاملين بسبب شعورهم بالعدالة لتمتعهم بسلطة تتمشى مع مسئولياتهم .</a:t>
            </a:r>
            <a:endParaRPr lang="en-US" altLang="ar-IQ" sz="2400" dirty="0">
              <a:cs typeface="Arial" panose="020B0604020202020204" pitchFamily="34" charset="0"/>
            </a:endParaRPr>
          </a:p>
        </p:txBody>
      </p:sp>
    </p:spTree>
    <p:extLst>
      <p:ext uri="{BB962C8B-B14F-4D97-AF65-F5344CB8AC3E}">
        <p14:creationId xmlns:p14="http://schemas.microsoft.com/office/powerpoint/2010/main" val="41431935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576281" y="439615"/>
            <a:ext cx="10615719" cy="5627077"/>
          </a:xfrm>
        </p:spPr>
        <p:txBody>
          <a:bodyPr>
            <a:noAutofit/>
          </a:bodyPr>
          <a:lstStyle/>
          <a:p>
            <a:pPr algn="r" rtl="1">
              <a:lnSpc>
                <a:spcPct val="150000"/>
              </a:lnSpc>
            </a:pPr>
            <a:r>
              <a:rPr lang="ar-SA" sz="2800" b="1" u="sng" dirty="0" smtClean="0">
                <a:solidFill>
                  <a:srgbClr val="FF0000"/>
                </a:solidFill>
              </a:rPr>
              <a:t>الصلاحيات الإدارية </a:t>
            </a:r>
            <a:r>
              <a:rPr lang="ar-SA" sz="2800" dirty="0" smtClean="0"/>
              <a:t>: هي المادة </a:t>
            </a:r>
            <a:r>
              <a:rPr lang="ar-IQ" sz="2800" dirty="0" smtClean="0"/>
              <a:t>التي </a:t>
            </a:r>
            <a:r>
              <a:rPr lang="ar-IQ" sz="2800" dirty="0" err="1" smtClean="0"/>
              <a:t>ت</a:t>
            </a:r>
            <a:r>
              <a:rPr lang="ar-SA" sz="2800" dirty="0" smtClean="0"/>
              <a:t>جعل الهيكل أو البناء التنظيمي </a:t>
            </a:r>
            <a:r>
              <a:rPr lang="ar-IQ" sz="2800" dirty="0" err="1" smtClean="0"/>
              <a:t>مفعلاً</a:t>
            </a:r>
            <a:r>
              <a:rPr lang="ar-IQ" sz="2800" dirty="0" smtClean="0"/>
              <a:t>.</a:t>
            </a:r>
            <a:r>
              <a:rPr lang="en-US" sz="2800" dirty="0" smtClean="0"/>
              <a:t/>
            </a:r>
            <a:br>
              <a:rPr lang="en-US" sz="2800" dirty="0" smtClean="0"/>
            </a:br>
            <a:r>
              <a:rPr lang="ar-IQ" sz="2800" dirty="0" smtClean="0"/>
              <a:t> أو هي السلطة التي تفوض للشخص </a:t>
            </a:r>
            <a:r>
              <a:rPr lang="ar-SA" sz="2800" dirty="0" smtClean="0"/>
              <a:t>حتى يمتلك الحق في إصدار القرار أو الأمر للقيام أو عدم القيام بعمل معين</a:t>
            </a:r>
            <a:r>
              <a:rPr lang="ar-IQ" sz="2800" dirty="0" smtClean="0"/>
              <a:t> </a:t>
            </a:r>
            <a:r>
              <a:rPr lang="ar-SA" sz="2800" dirty="0" smtClean="0"/>
              <a:t>. </a:t>
            </a:r>
            <a:r>
              <a:rPr lang="ar-IQ" sz="2800" dirty="0" smtClean="0"/>
              <a:t/>
            </a:r>
            <a:br>
              <a:rPr lang="ar-IQ" sz="2800" dirty="0" smtClean="0"/>
            </a:br>
            <a:r>
              <a:rPr lang="ar-IQ" sz="2800" dirty="0"/>
              <a:t/>
            </a:r>
            <a:br>
              <a:rPr lang="ar-IQ" sz="2800" dirty="0"/>
            </a:br>
            <a:r>
              <a:rPr lang="ar-SA" sz="2800" dirty="0" smtClean="0"/>
              <a:t>وتمارس الصلاحيات من قبل المتمتع بها </a:t>
            </a:r>
            <a:r>
              <a:rPr lang="ar-SA" sz="2800" dirty="0" err="1" smtClean="0"/>
              <a:t>إبتداءً</a:t>
            </a:r>
            <a:r>
              <a:rPr lang="ar-SA" sz="2800" dirty="0" smtClean="0"/>
              <a:t> من قمة الهرم التنظيمي (</a:t>
            </a:r>
            <a:r>
              <a:rPr lang="ar-SA" sz="2800" dirty="0" err="1" smtClean="0"/>
              <a:t>مديروا</a:t>
            </a:r>
            <a:r>
              <a:rPr lang="ar-SA" sz="2800" dirty="0" smtClean="0"/>
              <a:t> القمة) وحتى قاعدته (</a:t>
            </a:r>
            <a:r>
              <a:rPr lang="ar-SA" sz="2800" dirty="0" err="1" smtClean="0"/>
              <a:t>مديروا</a:t>
            </a:r>
            <a:r>
              <a:rPr lang="ar-SA" sz="2800" dirty="0" smtClean="0"/>
              <a:t> الخط التنفيذي الأول). </a:t>
            </a:r>
            <a:endParaRPr lang="ar-IQ"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AutoShape 4"/>
          <p:cNvSpPr>
            <a:spLocks noGrp="1" noChangeArrowheads="1"/>
          </p:cNvSpPr>
          <p:nvPr>
            <p:ph type="title"/>
          </p:nvPr>
        </p:nvSpPr>
        <p:spPr>
          <a:prstGeom prst="cloudCallout">
            <a:avLst>
              <a:gd name="adj1" fmla="val -43750"/>
              <a:gd name="adj2" fmla="val 91819"/>
            </a:avLst>
          </a:prstGeom>
          <a:solidFill>
            <a:srgbClr val="FFFFFF"/>
          </a:solidFill>
          <a:ln>
            <a:solidFill>
              <a:srgbClr val="000000"/>
            </a:solidFill>
          </a:ln>
        </p:spPr>
        <p:txBody>
          <a:bodyPr rtlCol="1">
            <a:normAutofit/>
          </a:bodyPr>
          <a:lstStyle/>
          <a:p>
            <a:pPr>
              <a:defRPr/>
            </a:pPr>
            <a:r>
              <a:rPr lang="ar-SA" smtClean="0"/>
              <a:t>عيوب اللامركزية :-</a:t>
            </a:r>
            <a:endParaRPr lang="en-US" smtClean="0"/>
          </a:p>
        </p:txBody>
      </p:sp>
      <p:sp>
        <p:nvSpPr>
          <p:cNvPr id="32771" name="Rectangle 3"/>
          <p:cNvSpPr>
            <a:spLocks noGrp="1" noChangeArrowheads="1"/>
          </p:cNvSpPr>
          <p:nvPr>
            <p:ph sz="quarter" idx="13"/>
          </p:nvPr>
        </p:nvSpPr>
        <p:spPr/>
        <p:txBody>
          <a:bodyPr>
            <a:normAutofit/>
          </a:bodyPr>
          <a:lstStyle/>
          <a:p>
            <a:pPr marL="533400" indent="-533400" algn="r" rtl="1">
              <a:lnSpc>
                <a:spcPct val="80000"/>
              </a:lnSpc>
            </a:pPr>
            <a:r>
              <a:rPr lang="ar-SA" altLang="ar-IQ" sz="2400" dirty="0"/>
              <a:t>تتطلب تطبيق اللامركزية توفر عدد كبير من المدراء المتخصصين الأمر الذي يحتاج إلى بعض الكوادر النادرة .</a:t>
            </a:r>
          </a:p>
          <a:p>
            <a:pPr marL="533400" indent="-533400" algn="r" rtl="1">
              <a:lnSpc>
                <a:spcPct val="80000"/>
              </a:lnSpc>
            </a:pPr>
            <a:r>
              <a:rPr lang="ar-SA" altLang="ar-IQ" sz="2400" dirty="0"/>
              <a:t>إضعاف السلطة المركزية  ومن تم ضعف التنسيق بين الأجهزة اللامركزية .</a:t>
            </a:r>
          </a:p>
          <a:p>
            <a:pPr marL="533400" indent="-533400" algn="r" rtl="1">
              <a:lnSpc>
                <a:spcPct val="80000"/>
              </a:lnSpc>
            </a:pPr>
            <a:r>
              <a:rPr lang="ar-SA" altLang="ar-IQ" sz="2400" dirty="0"/>
              <a:t>تكرر العمل المتماثل بواسطة أكثر من جهاز مما يؤدي إلى إضاعة الوقت والجهد وزيادة التكاليف .</a:t>
            </a:r>
          </a:p>
          <a:p>
            <a:pPr marL="533400" indent="-533400" algn="r" rtl="1">
              <a:lnSpc>
                <a:spcPct val="80000"/>
              </a:lnSpc>
            </a:pPr>
            <a:r>
              <a:rPr lang="ar-SA" altLang="ar-IQ" sz="2400" dirty="0"/>
              <a:t>قد تساعد على صعوبة الاتصال بين الادارات المتجاورة ومن ثم عدم وجود صلات وثيقة بين تلك الادارات .</a:t>
            </a:r>
          </a:p>
          <a:p>
            <a:pPr marL="533400" indent="-533400" algn="r" rtl="1">
              <a:lnSpc>
                <a:spcPct val="80000"/>
              </a:lnSpc>
            </a:pPr>
            <a:r>
              <a:rPr lang="ar-SA" altLang="ar-IQ" sz="2400" dirty="0"/>
              <a:t>5-يجب توفر طرق وأساليب رقابية مركزية ملائمة حتى يمكن تحقيق الاتساق والتكامل بين الوحدات المختلفة للمنظمة .ومن ثم تحقيق الأهداف المنشودة .</a:t>
            </a:r>
            <a:endParaRPr lang="en-US" altLang="ar-IQ" sz="2400" dirty="0">
              <a:cs typeface="Arial" panose="020B0604020202020204" pitchFamily="34" charset="0"/>
            </a:endParaRPr>
          </a:p>
        </p:txBody>
      </p:sp>
    </p:spTree>
    <p:extLst>
      <p:ext uri="{BB962C8B-B14F-4D97-AF65-F5344CB8AC3E}">
        <p14:creationId xmlns:p14="http://schemas.microsoft.com/office/powerpoint/2010/main" val="14511176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77334" y="609600"/>
            <a:ext cx="11070166" cy="5689600"/>
          </a:xfrm>
        </p:spPr>
        <p:txBody>
          <a:bodyPr>
            <a:normAutofit/>
          </a:bodyPr>
          <a:lstStyle/>
          <a:p>
            <a:pPr algn="r" rtl="1"/>
            <a:r>
              <a:rPr lang="ar-SA" sz="3600" b="1" u="sng" dirty="0" smtClean="0">
                <a:solidFill>
                  <a:srgbClr val="FF0000"/>
                </a:solidFill>
              </a:rPr>
              <a:t>المسؤولية</a:t>
            </a:r>
            <a:r>
              <a:rPr lang="en-US" sz="3600" b="1" u="sng" dirty="0" smtClean="0">
                <a:solidFill>
                  <a:srgbClr val="FF0000"/>
                </a:solidFill>
              </a:rPr>
              <a:t>: Responsibility </a:t>
            </a:r>
            <a:r>
              <a:rPr lang="ar-SA" sz="3600" dirty="0" smtClean="0"/>
              <a:t>وهي التعهد وال</a:t>
            </a:r>
            <a:r>
              <a:rPr lang="ar-IQ" sz="3600" dirty="0" smtClean="0"/>
              <a:t>ا</a:t>
            </a:r>
            <a:r>
              <a:rPr lang="ar-SA" sz="3600" dirty="0" err="1" smtClean="0"/>
              <a:t>لتزام</a:t>
            </a:r>
            <a:r>
              <a:rPr lang="ar-SA" sz="3600" dirty="0" smtClean="0"/>
              <a:t> من جانب الفرد للقيام بما عهد إليه من عمل</a:t>
            </a:r>
            <a:r>
              <a:rPr lang="ar-IQ" sz="3600" dirty="0" smtClean="0"/>
              <a:t> ,</a:t>
            </a:r>
            <a:r>
              <a:rPr lang="ar-SA" sz="3600" dirty="0" smtClean="0"/>
              <a:t> وتنشأ المسؤولية بمجرد قبول الفرد بالعمل أو الواجب الذي يكلف </a:t>
            </a:r>
            <a:r>
              <a:rPr lang="ar-SA" sz="3600" dirty="0" err="1" smtClean="0"/>
              <a:t>به</a:t>
            </a:r>
            <a:r>
              <a:rPr lang="ar-SA" sz="3600" dirty="0" smtClean="0"/>
              <a:t>. </a:t>
            </a:r>
            <a:r>
              <a:rPr lang="ar-IQ" sz="3600" dirty="0" smtClean="0"/>
              <a:t/>
            </a:r>
            <a:br>
              <a:rPr lang="ar-IQ" sz="3600" dirty="0" smtClean="0"/>
            </a:br>
            <a:r>
              <a:rPr lang="ar-IQ" sz="3600" dirty="0" smtClean="0"/>
              <a:t/>
            </a:r>
            <a:br>
              <a:rPr lang="ar-IQ" sz="3600" dirty="0" smtClean="0"/>
            </a:br>
            <a:r>
              <a:rPr lang="ar-SA" sz="3600" dirty="0" smtClean="0"/>
              <a:t>أما الفرد الذي يصبح مديراً فإن مسؤولياته تزداد وفق حجم الصلاحيات التي فوضت إليه. </a:t>
            </a:r>
            <a:endParaRPr lang="en-US" sz="36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77334" y="609600"/>
            <a:ext cx="11057466" cy="5588000"/>
          </a:xfrm>
        </p:spPr>
        <p:txBody>
          <a:bodyPr>
            <a:normAutofit/>
          </a:bodyPr>
          <a:lstStyle/>
          <a:p>
            <a:pPr algn="justLow" rtl="1">
              <a:lnSpc>
                <a:spcPct val="150000"/>
              </a:lnSpc>
            </a:pPr>
            <a:r>
              <a:rPr lang="ar-SA" b="1" u="sng" dirty="0" smtClean="0">
                <a:solidFill>
                  <a:srgbClr val="FF0000"/>
                </a:solidFill>
              </a:rPr>
              <a:t>المساءلة</a:t>
            </a:r>
            <a:r>
              <a:rPr lang="en-US" b="1" u="sng" dirty="0" smtClean="0">
                <a:solidFill>
                  <a:srgbClr val="FF0000"/>
                </a:solidFill>
              </a:rPr>
              <a:t>: Accountability </a:t>
            </a:r>
            <a:r>
              <a:rPr lang="ar-SA" dirty="0" smtClean="0"/>
              <a:t>وتعني ما </a:t>
            </a:r>
            <a:r>
              <a:rPr lang="ar-SA" dirty="0" err="1" smtClean="0"/>
              <a:t>ي</a:t>
            </a:r>
            <a:r>
              <a:rPr lang="ar-IQ" dirty="0" smtClean="0"/>
              <a:t>ُ</a:t>
            </a:r>
            <a:r>
              <a:rPr lang="ar-SA" dirty="0" smtClean="0"/>
              <a:t>توقع </a:t>
            </a:r>
            <a:r>
              <a:rPr lang="ar-IQ" dirty="0" smtClean="0"/>
              <a:t>من </a:t>
            </a:r>
            <a:r>
              <a:rPr lang="ar-SA" dirty="0" smtClean="0"/>
              <a:t>الفرد جراء ممارسة الصلاحيات المفوضة إليه، وتعهده القيام بما عهد إليه من أعمال، والتي ستعود عليه على شكل ثواب أو عقاب</a:t>
            </a:r>
            <a:r>
              <a:rPr lang="ar-IQ" dirty="0" smtClean="0"/>
              <a:t> </a:t>
            </a:r>
            <a:r>
              <a:rPr lang="ar-SA" dirty="0" smtClean="0"/>
              <a:t>. وتبرز المساءلة في ضوء نتائج الأعمال وال</a:t>
            </a:r>
            <a:r>
              <a:rPr lang="ar-IQ" dirty="0" smtClean="0"/>
              <a:t>ا</a:t>
            </a:r>
            <a:r>
              <a:rPr lang="ar-SA" dirty="0" err="1" smtClean="0"/>
              <a:t>نجازات</a:t>
            </a:r>
            <a:r>
              <a:rPr lang="ar-SA" dirty="0" smtClean="0"/>
              <a:t> التي يأتي </a:t>
            </a:r>
            <a:r>
              <a:rPr lang="ar-SA" dirty="0" err="1" smtClean="0"/>
              <a:t>بها</a:t>
            </a:r>
            <a:r>
              <a:rPr lang="ar-IQ" dirty="0" smtClean="0"/>
              <a:t> </a:t>
            </a:r>
            <a:r>
              <a:rPr lang="ar-SA" dirty="0" smtClean="0"/>
              <a:t>. </a:t>
            </a:r>
            <a:endParaRPr lang="ar-IQ"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77334" y="609600"/>
            <a:ext cx="11514666" cy="5994400"/>
          </a:xfrm>
        </p:spPr>
        <p:txBody>
          <a:bodyPr>
            <a:normAutofit/>
          </a:bodyPr>
          <a:lstStyle/>
          <a:p>
            <a:pPr rtl="1">
              <a:lnSpc>
                <a:spcPct val="150000"/>
              </a:lnSpc>
            </a:pPr>
            <a:r>
              <a:rPr lang="ar-SA" sz="4400" dirty="0" smtClean="0">
                <a:solidFill>
                  <a:srgbClr val="FF0000"/>
                </a:solidFill>
              </a:rPr>
              <a:t>أنواع الصلاحيات الإدارية</a:t>
            </a:r>
            <a:endParaRPr lang="ar-IQ" sz="4400" dirty="0">
              <a:solidFill>
                <a:srgbClr val="FF0000"/>
              </a:solidFill>
            </a:endParaRPr>
          </a:p>
        </p:txBody>
      </p:sp>
    </p:spTree>
    <p:extLst>
      <p:ext uri="{BB962C8B-B14F-4D97-AF65-F5344CB8AC3E}">
        <p14:creationId xmlns:p14="http://schemas.microsoft.com/office/powerpoint/2010/main" val="32846728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645834" y="723900"/>
            <a:ext cx="8596668" cy="5776686"/>
          </a:xfrm>
        </p:spPr>
        <p:txBody>
          <a:bodyPr>
            <a:normAutofit/>
          </a:bodyPr>
          <a:lstStyle/>
          <a:p>
            <a:pPr algn="r" rtl="1"/>
            <a:r>
              <a:rPr lang="ar-SA" sz="4000" b="1" u="sng" dirty="0" smtClean="0">
                <a:solidFill>
                  <a:schemeClr val="tx2">
                    <a:lumMod val="60000"/>
                    <a:lumOff val="40000"/>
                  </a:schemeClr>
                </a:solidFill>
              </a:rPr>
              <a:t>الصلاحية الرأسية</a:t>
            </a:r>
            <a:r>
              <a:rPr lang="ar-SA" sz="4000" dirty="0" smtClean="0"/>
              <a:t>: وهي الحق الذي يمنح إلى الآخرين وبما يمكنهم من قيادة وتوجيه المرؤوسين التابعين لهم رسمياً</a:t>
            </a:r>
            <a:r>
              <a:rPr lang="en-US" sz="4000" dirty="0" smtClean="0"/>
              <a:t> </a:t>
            </a:r>
            <a:r>
              <a:rPr lang="ar-SA" sz="4000" dirty="0" smtClean="0"/>
              <a:t>لتأدية أعمالهم وبما يسهم في تحقيق الهدف المنشود</a:t>
            </a:r>
            <a:r>
              <a:rPr lang="en-US" sz="4000" dirty="0" smtClean="0"/>
              <a:t> </a:t>
            </a:r>
            <a:r>
              <a:rPr lang="ar-SA" sz="4000" dirty="0" smtClean="0"/>
              <a:t>. </a:t>
            </a:r>
            <a:r>
              <a:rPr lang="en-US" sz="4000" dirty="0" smtClean="0"/>
              <a:t/>
            </a:r>
            <a:br>
              <a:rPr lang="en-US" sz="4000" dirty="0" smtClean="0"/>
            </a:br>
            <a:r>
              <a:rPr lang="en-US" sz="4000" dirty="0" smtClean="0"/>
              <a:t/>
            </a:r>
            <a:br>
              <a:rPr lang="en-US" sz="4000" dirty="0" smtClean="0"/>
            </a:br>
            <a:r>
              <a:rPr lang="ar-SA" sz="4000" dirty="0" smtClean="0"/>
              <a:t>وتنساب هذه الصلاحية من أعلى إلى أسفل الهرم التنظيمي عبر خط السلة وسلسلة الأمر والتدرج الهرمي</a:t>
            </a:r>
            <a:r>
              <a:rPr lang="en-US" sz="4000" dirty="0" smtClean="0"/>
              <a:t>.</a:t>
            </a:r>
            <a:br>
              <a:rPr lang="en-US" sz="4000" dirty="0" smtClean="0"/>
            </a:br>
            <a:endParaRPr lang="ar-IQ" sz="4000" dirty="0"/>
          </a:p>
        </p:txBody>
      </p:sp>
    </p:spTree>
    <p:extLst>
      <p:ext uri="{BB962C8B-B14F-4D97-AF65-F5344CB8AC3E}">
        <p14:creationId xmlns:p14="http://schemas.microsoft.com/office/powerpoint/2010/main" val="26749100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587500" y="533400"/>
            <a:ext cx="9566102" cy="5602514"/>
          </a:xfrm>
        </p:spPr>
        <p:txBody>
          <a:bodyPr>
            <a:normAutofit/>
          </a:bodyPr>
          <a:lstStyle/>
          <a:p>
            <a:pPr algn="justLow" rtl="1"/>
            <a:r>
              <a:rPr lang="ar-SA" sz="3600" b="1" u="sng" dirty="0" smtClean="0">
                <a:solidFill>
                  <a:schemeClr val="tx2">
                    <a:lumMod val="60000"/>
                    <a:lumOff val="40000"/>
                  </a:schemeClr>
                </a:solidFill>
              </a:rPr>
              <a:t>الصلاحية الوظيفية</a:t>
            </a:r>
            <a:r>
              <a:rPr lang="ar-SA" sz="3600" dirty="0" smtClean="0"/>
              <a:t>: وهي تلك الصلاحية التي تمكن المفوض </a:t>
            </a:r>
            <a:r>
              <a:rPr lang="ar-SA" sz="3600" dirty="0" err="1" smtClean="0"/>
              <a:t>بها</a:t>
            </a:r>
            <a:r>
              <a:rPr lang="ar-SA" sz="3600" dirty="0" smtClean="0"/>
              <a:t> من الأشراف على</a:t>
            </a:r>
            <a:r>
              <a:rPr lang="en-US" sz="3600" dirty="0" smtClean="0"/>
              <a:t> </a:t>
            </a:r>
            <a:r>
              <a:rPr lang="ar-SA" sz="3600" dirty="0" smtClean="0"/>
              <a:t>العمليات أو التصرفات التي تصدر عن الأفراد العاملين في إدارات أخرى والذين يعملون تحت </a:t>
            </a:r>
            <a:r>
              <a:rPr lang="ar-IQ" sz="3600" dirty="0" err="1" smtClean="0"/>
              <a:t>إ</a:t>
            </a:r>
            <a:r>
              <a:rPr lang="ar-SA" sz="3600" dirty="0" smtClean="0"/>
              <a:t>مرة مدير ثانٍ</a:t>
            </a:r>
            <a:r>
              <a:rPr lang="ar-IQ" sz="3600" dirty="0" smtClean="0"/>
              <a:t> </a:t>
            </a:r>
            <a:r>
              <a:rPr lang="ar-SA" sz="3600" dirty="0" smtClean="0"/>
              <a:t>.</a:t>
            </a:r>
            <a:r>
              <a:rPr lang="ar-IQ" sz="3600" dirty="0" smtClean="0"/>
              <a:t/>
            </a:r>
            <a:br>
              <a:rPr lang="ar-IQ" sz="3600" dirty="0" smtClean="0"/>
            </a:br>
            <a:r>
              <a:rPr lang="ar-IQ" sz="3600" dirty="0" smtClean="0"/>
              <a:t/>
            </a:r>
            <a:br>
              <a:rPr lang="ar-IQ" sz="3600" dirty="0" smtClean="0"/>
            </a:br>
            <a:r>
              <a:rPr lang="ar-SA" sz="3600" dirty="0" smtClean="0"/>
              <a:t>وتمارس مثل هذه الصلاحيات لضمان حسن تنفيذ التعليمات والتوجيهات الصادرة عن وحدات إدارية أخرى</a:t>
            </a:r>
            <a:r>
              <a:rPr lang="ar-IQ" sz="3600" dirty="0"/>
              <a:t> </a:t>
            </a:r>
            <a:r>
              <a:rPr lang="ar-IQ" sz="3600" dirty="0" smtClean="0"/>
              <a:t>(مثال على ذلك دائرة الرقابة ـ الدائرة الادارية)</a:t>
            </a:r>
            <a:endParaRPr lang="ar-IQ" sz="3600" dirty="0"/>
          </a:p>
        </p:txBody>
      </p:sp>
    </p:spTree>
    <p:extLst>
      <p:ext uri="{BB962C8B-B14F-4D97-AF65-F5344CB8AC3E}">
        <p14:creationId xmlns:p14="http://schemas.microsoft.com/office/powerpoint/2010/main" val="277602881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60500" y="609599"/>
            <a:ext cx="9918700" cy="5617029"/>
          </a:xfrm>
        </p:spPr>
        <p:txBody>
          <a:bodyPr>
            <a:normAutofit/>
          </a:bodyPr>
          <a:lstStyle/>
          <a:p>
            <a:pPr algn="justLow" rtl="1">
              <a:lnSpc>
                <a:spcPct val="150000"/>
              </a:lnSpc>
            </a:pPr>
            <a:r>
              <a:rPr lang="ar-SA" b="1" u="sng" dirty="0" smtClean="0">
                <a:solidFill>
                  <a:schemeClr val="tx2">
                    <a:lumMod val="60000"/>
                    <a:lumOff val="40000"/>
                  </a:schemeClr>
                </a:solidFill>
              </a:rPr>
              <a:t>الصلاحية </a:t>
            </a:r>
            <a:r>
              <a:rPr lang="ar-SA" b="1" u="sng" dirty="0" err="1" smtClean="0">
                <a:solidFill>
                  <a:schemeClr val="tx2">
                    <a:lumMod val="60000"/>
                    <a:lumOff val="40000"/>
                  </a:schemeClr>
                </a:solidFill>
              </a:rPr>
              <a:t>ال</a:t>
            </a:r>
            <a:r>
              <a:rPr lang="ar-IQ" b="1" u="sng" dirty="0" smtClean="0">
                <a:solidFill>
                  <a:schemeClr val="tx2">
                    <a:lumMod val="60000"/>
                    <a:lumOff val="40000"/>
                  </a:schemeClr>
                </a:solidFill>
              </a:rPr>
              <a:t>إ</a:t>
            </a:r>
            <a:r>
              <a:rPr lang="ar-SA" b="1" u="sng" dirty="0" err="1" smtClean="0">
                <a:solidFill>
                  <a:schemeClr val="tx2">
                    <a:lumMod val="60000"/>
                    <a:lumOff val="40000"/>
                  </a:schemeClr>
                </a:solidFill>
              </a:rPr>
              <a:t>ستشارية</a:t>
            </a:r>
            <a:r>
              <a:rPr lang="ar-SA" dirty="0" smtClean="0"/>
              <a:t>: وهي الصلاحيات التي تمنح لذوي الخبرة وال</a:t>
            </a:r>
            <a:r>
              <a:rPr lang="ar-IQ" dirty="0" smtClean="0"/>
              <a:t>إ</a:t>
            </a:r>
            <a:r>
              <a:rPr lang="ar-SA" dirty="0" err="1" smtClean="0"/>
              <a:t>ختصاص</a:t>
            </a:r>
            <a:r>
              <a:rPr lang="ar-IQ" dirty="0" smtClean="0"/>
              <a:t> </a:t>
            </a:r>
            <a:r>
              <a:rPr lang="ar-SA" dirty="0" smtClean="0"/>
              <a:t>وبما يمكنهم من المساهمة في الأشراف والتوجيه ورقابة أعمال الآخرين</a:t>
            </a:r>
            <a:r>
              <a:rPr lang="ar-IQ" dirty="0" smtClean="0"/>
              <a:t> </a:t>
            </a:r>
            <a:r>
              <a:rPr lang="ar-SA" dirty="0" smtClean="0"/>
              <a:t>من خلال تقديم النصح وال</a:t>
            </a:r>
            <a:r>
              <a:rPr lang="ar-IQ" dirty="0" smtClean="0"/>
              <a:t>إ</a:t>
            </a:r>
            <a:r>
              <a:rPr lang="ar-SA" dirty="0" smtClean="0"/>
              <a:t>رشاد وإسداء الخبرة الفنية أو القانونية أو الإدارية لهم لضمان أداء الأعمال بشكل سليم يتطابق والأهداف المرسومة</a:t>
            </a:r>
            <a:r>
              <a:rPr lang="en-US" dirty="0" smtClean="0"/>
              <a:t>.</a:t>
            </a:r>
            <a:endParaRPr lang="ar-IQ" dirty="0"/>
          </a:p>
        </p:txBody>
      </p:sp>
    </p:spTree>
    <p:extLst>
      <p:ext uri="{BB962C8B-B14F-4D97-AF65-F5344CB8AC3E}">
        <p14:creationId xmlns:p14="http://schemas.microsoft.com/office/powerpoint/2010/main" val="7115831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7580" y="468923"/>
            <a:ext cx="8596668" cy="5694218"/>
          </a:xfrm>
        </p:spPr>
        <p:txBody>
          <a:bodyPr>
            <a:normAutofit/>
          </a:bodyPr>
          <a:lstStyle/>
          <a:p>
            <a:pPr algn="r" rtl="1"/>
            <a:r>
              <a:rPr lang="ar-IQ" dirty="0" smtClean="0">
                <a:solidFill>
                  <a:srgbClr val="FF0000"/>
                </a:solidFill>
              </a:rPr>
              <a:t>مستويات التفويض</a:t>
            </a:r>
            <a:br>
              <a:rPr lang="ar-IQ" dirty="0" smtClean="0">
                <a:solidFill>
                  <a:srgbClr val="FF0000"/>
                </a:solidFill>
              </a:rPr>
            </a:br>
            <a:r>
              <a:rPr lang="ar-IQ" dirty="0" smtClean="0">
                <a:solidFill>
                  <a:srgbClr val="FF0000"/>
                </a:solidFill>
              </a:rPr>
              <a:t>المستوى الأول </a:t>
            </a:r>
            <a:r>
              <a:rPr lang="ar-IQ" dirty="0" smtClean="0"/>
              <a:t>: تفويض على أساس ما يجب عمله وكيفية أداء هذا العمل , يناسب هذا المستوى الموظفين ذوي النضج الوظيفي المنخفض نسبياً .</a:t>
            </a:r>
            <a:endParaRPr lang="en-US" dirty="0"/>
          </a:p>
        </p:txBody>
      </p:sp>
    </p:spTree>
    <p:extLst>
      <p:ext uri="{BB962C8B-B14F-4D97-AF65-F5344CB8AC3E}">
        <p14:creationId xmlns:p14="http://schemas.microsoft.com/office/powerpoint/2010/main" val="11996683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4442" y="926123"/>
            <a:ext cx="8596668" cy="5278582"/>
          </a:xfrm>
        </p:spPr>
        <p:txBody>
          <a:bodyPr/>
          <a:lstStyle/>
          <a:p>
            <a:pPr algn="justLow" rtl="1"/>
            <a:r>
              <a:rPr lang="ar-IQ" dirty="0" smtClean="0">
                <a:solidFill>
                  <a:srgbClr val="FF0000"/>
                </a:solidFill>
              </a:rPr>
              <a:t>المستوى الثاني : </a:t>
            </a:r>
            <a:r>
              <a:rPr lang="ar-IQ" dirty="0" smtClean="0"/>
              <a:t>التفويض على أساس ما يجب عمله وترك الحرية للمرؤوس في </a:t>
            </a:r>
            <a:r>
              <a:rPr lang="ar-IQ" dirty="0" err="1" smtClean="0"/>
              <a:t>إختيار</a:t>
            </a:r>
            <a:r>
              <a:rPr lang="ar-IQ" dirty="0" smtClean="0"/>
              <a:t> أسلوب الأداء ومعدل الأداء ومدى الجودة التي يتم العمل بها وهذا المستوى يوفر مزيدا من الحرية والفرص للموظف ويناسب ذوي النضج الوظيفي المرتفع نسبياً .</a:t>
            </a:r>
            <a:endParaRPr lang="en-US" dirty="0"/>
          </a:p>
        </p:txBody>
      </p:sp>
    </p:spTree>
    <p:extLst>
      <p:ext uri="{BB962C8B-B14F-4D97-AF65-F5344CB8AC3E}">
        <p14:creationId xmlns:p14="http://schemas.microsoft.com/office/powerpoint/2010/main" val="19676789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7242" y="926122"/>
            <a:ext cx="8596668" cy="5320145"/>
          </a:xfrm>
        </p:spPr>
        <p:txBody>
          <a:bodyPr>
            <a:normAutofit/>
          </a:bodyPr>
          <a:lstStyle/>
          <a:p>
            <a:pPr algn="justLow" rtl="1"/>
            <a:r>
              <a:rPr lang="ar-IQ" dirty="0" smtClean="0">
                <a:solidFill>
                  <a:srgbClr val="FF0000"/>
                </a:solidFill>
              </a:rPr>
              <a:t>المستوى الثالث : </a:t>
            </a:r>
            <a:r>
              <a:rPr lang="ar-IQ" dirty="0" smtClean="0"/>
              <a:t>التفويض على أساس ما يجب تحقيقه من أهداف وترك الحرية للموظفين في تحديد ما يجب عمله وأسلوب الأداء ومعدله وكذلك مدى الجودة التي يتم بها العمل , وهذا النوع من التفويض يصل بالمرؤوسين الى تحمل مسؤولياتهم كاملة بدون تدخل من المفوض ويلائم هذا المستوى ذوي النضج الوظيفي العالي. </a:t>
            </a:r>
            <a:endParaRPr lang="en-US" dirty="0"/>
          </a:p>
        </p:txBody>
      </p:sp>
    </p:spTree>
    <p:extLst>
      <p:ext uri="{BB962C8B-B14F-4D97-AF65-F5344CB8AC3E}">
        <p14:creationId xmlns:p14="http://schemas.microsoft.com/office/powerpoint/2010/main" val="30206001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2409519" y="677009"/>
            <a:ext cx="8542337" cy="4093428"/>
          </a:xfrm>
          <a:prstGeom prst="rect">
            <a:avLst/>
          </a:prstGeom>
          <a:noFill/>
        </p:spPr>
        <p:txBody>
          <a:bodyPr wrap="square" rtlCol="1">
            <a:spAutoFit/>
          </a:bodyPr>
          <a:lstStyle/>
          <a:p>
            <a:pPr algn="ctr" rtl="1">
              <a:defRPr/>
            </a:pPr>
            <a:r>
              <a:rPr lang="ar-SA" sz="3600" b="1" dirty="0">
                <a:solidFill>
                  <a:srgbClr val="0F6FC6"/>
                </a:solidFill>
                <a:latin typeface="Constantia"/>
              </a:rPr>
              <a:t>نظرية التفويض</a:t>
            </a:r>
            <a:endParaRPr lang="en-US" sz="3600" b="1" dirty="0">
              <a:solidFill>
                <a:srgbClr val="0F6FC6"/>
              </a:solidFill>
              <a:latin typeface="Constantia"/>
            </a:endParaRPr>
          </a:p>
          <a:p>
            <a:pPr algn="justLow" rtl="1">
              <a:defRPr/>
            </a:pPr>
            <a:r>
              <a:rPr lang="ar-SA" sz="3200" b="1" dirty="0">
                <a:solidFill>
                  <a:srgbClr val="0F6FC6"/>
                </a:solidFill>
                <a:latin typeface="Constantia"/>
              </a:rPr>
              <a:t>مقدمــــــــة:</a:t>
            </a:r>
            <a:endParaRPr lang="en-US" sz="3200" dirty="0">
              <a:solidFill>
                <a:srgbClr val="0F6FC6"/>
              </a:solidFill>
              <a:latin typeface="Constantia"/>
            </a:endParaRPr>
          </a:p>
          <a:p>
            <a:pPr algn="justLow" rtl="1">
              <a:defRPr/>
            </a:pPr>
            <a:r>
              <a:rPr lang="ar-SA" sz="3200" b="1" dirty="0">
                <a:solidFill>
                  <a:srgbClr val="A5C249">
                    <a:lumMod val="50000"/>
                  </a:srgbClr>
                </a:solidFill>
                <a:latin typeface="Constantia"/>
              </a:rPr>
              <a:t>إن الأفراد لديهم طاقات محدودة في ممارسة الوظائف فإن مطالبة الرؤساء بالهيمنة على كل الصلاحيات أمر فوق طاقة هؤلاء الأفراد، الأمر الذي يتطلب توزيع السلطة أو جزء من هذه الصلاحيات إلى أفراد آخرين .</a:t>
            </a:r>
            <a:endParaRPr lang="en-US" sz="3200" b="1" dirty="0">
              <a:solidFill>
                <a:srgbClr val="A5C249">
                  <a:lumMod val="50000"/>
                </a:srgbClr>
              </a:solidFill>
              <a:latin typeface="Constantia"/>
            </a:endParaRPr>
          </a:p>
          <a:p>
            <a:pPr algn="justLow" rtl="1">
              <a:defRPr/>
            </a:pPr>
            <a:r>
              <a:rPr lang="ar-SA" sz="3200" b="1" dirty="0">
                <a:solidFill>
                  <a:srgbClr val="A5C249">
                    <a:lumMod val="50000"/>
                  </a:srgbClr>
                </a:solidFill>
                <a:latin typeface="Constantia"/>
              </a:rPr>
              <a:t>وهو أسلوب من أساليب عدم التركيز الإداري (اللامركزية) .</a:t>
            </a:r>
            <a:endParaRPr lang="en-US" sz="3200" b="1" dirty="0">
              <a:solidFill>
                <a:srgbClr val="A5C249">
                  <a:lumMod val="50000"/>
                </a:srgbClr>
              </a:solidFill>
              <a:latin typeface="Constantia"/>
            </a:endParaRPr>
          </a:p>
          <a:p>
            <a:pPr algn="justLow" rtl="1">
              <a:defRPr/>
            </a:pPr>
            <a:r>
              <a:rPr lang="ar-SA" sz="3200" b="1" dirty="0">
                <a:solidFill>
                  <a:srgbClr val="A5C249">
                    <a:lumMod val="50000"/>
                  </a:srgbClr>
                </a:solidFill>
                <a:latin typeface="Constantia"/>
              </a:rPr>
              <a:t>عدم التفويض وزيادة التفويض كلاهما سيء.</a:t>
            </a:r>
            <a:endParaRPr lang="en-US" sz="3200" b="1" dirty="0">
              <a:solidFill>
                <a:srgbClr val="A5C249">
                  <a:lumMod val="50000"/>
                </a:srgbClr>
              </a:solidFill>
              <a:latin typeface="Constantia"/>
            </a:endParaRPr>
          </a:p>
        </p:txBody>
      </p:sp>
      <p:sp>
        <p:nvSpPr>
          <p:cNvPr id="10243"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ajalla UI"/>
                <a:cs typeface="Majalla UI"/>
              </a:defRPr>
            </a:lvl1pPr>
            <a:lvl2pPr marL="742950" indent="-285750" algn="r" rtl="1">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ajalla UI"/>
                <a:cs typeface="Majalla UI"/>
              </a:defRPr>
            </a:lvl2pPr>
            <a:lvl3pPr marL="1143000" indent="-228600" algn="r" rtl="1">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ajalla UI"/>
                <a:cs typeface="Majalla UI"/>
              </a:defRPr>
            </a:lvl3pPr>
            <a:lvl4pPr marL="1600200" indent="-228600" algn="r" rtl="1">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4pPr>
            <a:lvl5pPr marL="2057400" indent="-228600" algn="r" rtl="1">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5pPr>
            <a:lvl6pPr marL="25146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6pPr>
            <a:lvl7pPr marL="29718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7pPr>
            <a:lvl8pPr marL="34290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8pPr>
            <a:lvl9pPr marL="38862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9pPr>
          </a:lstStyle>
          <a:p>
            <a:pPr fontAlgn="base">
              <a:spcBef>
                <a:spcPct val="0"/>
              </a:spcBef>
              <a:spcAft>
                <a:spcPct val="0"/>
              </a:spcAft>
              <a:buClrTx/>
              <a:buSzTx/>
              <a:buNone/>
            </a:pPr>
            <a:fld id="{E2DEAB79-3307-404C-A702-3E88E3E41B6D}" type="slidenum">
              <a:rPr lang="ar-SA" altLang="en-US" sz="1200">
                <a:solidFill>
                  <a:srgbClr val="045C75"/>
                </a:solidFill>
              </a:rPr>
              <a:pPr fontAlgn="base">
                <a:spcBef>
                  <a:spcPct val="0"/>
                </a:spcBef>
                <a:spcAft>
                  <a:spcPct val="0"/>
                </a:spcAft>
                <a:buClrTx/>
                <a:buSzTx/>
                <a:buNone/>
              </a:pPr>
              <a:t>3</a:t>
            </a:fld>
            <a:endParaRPr lang="ar-SA" altLang="en-US" sz="1200">
              <a:solidFill>
                <a:srgbClr val="045C75"/>
              </a:solidFill>
            </a:endParaRPr>
          </a:p>
        </p:txBody>
      </p:sp>
    </p:spTree>
    <p:extLst>
      <p:ext uri="{BB962C8B-B14F-4D97-AF65-F5344CB8AC3E}">
        <p14:creationId xmlns:p14="http://schemas.microsoft.com/office/powerpoint/2010/main" val="2754302509"/>
      </p:ext>
    </p:extLst>
  </p:cSld>
  <p:clrMapOvr>
    <a:masterClrMapping/>
  </p:clrMapOvr>
  <p:transition spd="med">
    <p:wipe/>
    <p:sndAc>
      <p:stSnd>
        <p:snd r:embed="rId3" name="arrow.wav"/>
      </p:stSnd>
    </p:sndAc>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6914" y="1740878"/>
            <a:ext cx="10364451" cy="3515956"/>
          </a:xfrm>
        </p:spPr>
        <p:txBody>
          <a:bodyPr>
            <a:normAutofit/>
          </a:bodyPr>
          <a:lstStyle/>
          <a:p>
            <a:pPr algn="r" rtl="1"/>
            <a:r>
              <a:rPr lang="ar-IQ" dirty="0">
                <a:solidFill>
                  <a:srgbClr val="FF0000"/>
                </a:solidFill>
              </a:rPr>
              <a:t>أسس التفويض الفعال: </a:t>
            </a:r>
            <a:r>
              <a:rPr lang="ar-IQ" dirty="0"/>
              <a:t/>
            </a:r>
            <a:br>
              <a:rPr lang="ar-IQ" dirty="0"/>
            </a:br>
            <a:r>
              <a:rPr lang="ar-IQ" dirty="0"/>
              <a:t>1- حدد الشخص المناسب للتفويض.</a:t>
            </a:r>
            <a:br>
              <a:rPr lang="ar-IQ" dirty="0"/>
            </a:br>
            <a:r>
              <a:rPr lang="ar-IQ" dirty="0"/>
              <a:t>2- فوض مهام متكاملة.</a:t>
            </a:r>
            <a:br>
              <a:rPr lang="ar-IQ" dirty="0"/>
            </a:br>
            <a:r>
              <a:rPr lang="ar-IQ" dirty="0"/>
              <a:t>3- حدد النتائج المتوقعة.</a:t>
            </a:r>
            <a:br>
              <a:rPr lang="ar-IQ" dirty="0"/>
            </a:br>
            <a:r>
              <a:rPr lang="ar-IQ" dirty="0"/>
              <a:t>4- حدد وقتاً كافياً.</a:t>
            </a:r>
            <a:br>
              <a:rPr lang="ar-IQ" dirty="0"/>
            </a:br>
            <a:r>
              <a:rPr lang="ar-IQ" dirty="0" smtClean="0"/>
              <a:t>5- </a:t>
            </a:r>
            <a:r>
              <a:rPr lang="ar-IQ" dirty="0"/>
              <a:t>فوض، ثم امنح الثقة. </a:t>
            </a:r>
            <a:endParaRPr lang="en-US" dirty="0"/>
          </a:p>
        </p:txBody>
      </p:sp>
    </p:spTree>
    <p:extLst>
      <p:ext uri="{BB962C8B-B14F-4D97-AF65-F5344CB8AC3E}">
        <p14:creationId xmlns:p14="http://schemas.microsoft.com/office/powerpoint/2010/main" val="308752954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7929" y="1670539"/>
            <a:ext cx="10364451" cy="3463201"/>
          </a:xfrm>
        </p:spPr>
        <p:txBody>
          <a:bodyPr>
            <a:normAutofit/>
          </a:bodyPr>
          <a:lstStyle/>
          <a:p>
            <a:pPr algn="r" rtl="1"/>
            <a:r>
              <a:rPr lang="ar-IQ" dirty="0">
                <a:solidFill>
                  <a:srgbClr val="FF0000"/>
                </a:solidFill>
              </a:rPr>
              <a:t>الأعمال التي ينبغي تفويضها: </a:t>
            </a:r>
            <a:br>
              <a:rPr lang="ar-IQ" dirty="0">
                <a:solidFill>
                  <a:srgbClr val="FF0000"/>
                </a:solidFill>
              </a:rPr>
            </a:br>
            <a:r>
              <a:rPr lang="ar-IQ" dirty="0"/>
              <a:t>1- الأعمال التي تتكرر.</a:t>
            </a:r>
            <a:br>
              <a:rPr lang="ar-IQ" dirty="0"/>
            </a:br>
            <a:r>
              <a:rPr lang="ar-IQ" dirty="0"/>
              <a:t>2- القرارات السهلة التي تصنع باستمرار.</a:t>
            </a:r>
            <a:br>
              <a:rPr lang="ar-IQ" dirty="0"/>
            </a:br>
            <a:r>
              <a:rPr lang="ar-IQ" dirty="0"/>
              <a:t>3- التفاصيل التي تأخذ وقتاً وجهداً كبيراً.</a:t>
            </a:r>
            <a:br>
              <a:rPr lang="ar-IQ" dirty="0"/>
            </a:br>
            <a:r>
              <a:rPr lang="ar-IQ" dirty="0"/>
              <a:t>4- الأعمال التي لا يميل إليها المدير.</a:t>
            </a:r>
            <a:br>
              <a:rPr lang="ar-IQ" dirty="0"/>
            </a:br>
            <a:r>
              <a:rPr lang="ar-IQ" dirty="0"/>
              <a:t>5- الأعمال التي تحتاج لمهارات وقدرات لا يملكها المدير. </a:t>
            </a:r>
            <a:endParaRPr lang="en-US" dirty="0"/>
          </a:p>
        </p:txBody>
      </p:sp>
    </p:spTree>
    <p:extLst>
      <p:ext uri="{BB962C8B-B14F-4D97-AF65-F5344CB8AC3E}">
        <p14:creationId xmlns:p14="http://schemas.microsoft.com/office/powerpoint/2010/main" val="244641414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2083" y="1652955"/>
            <a:ext cx="10364451" cy="3480786"/>
          </a:xfrm>
        </p:spPr>
        <p:txBody>
          <a:bodyPr>
            <a:normAutofit fontScale="90000"/>
          </a:bodyPr>
          <a:lstStyle/>
          <a:p>
            <a:pPr algn="r" rtl="1"/>
            <a:r>
              <a:rPr lang="ar-IQ" dirty="0">
                <a:solidFill>
                  <a:srgbClr val="FF0000"/>
                </a:solidFill>
              </a:rPr>
              <a:t>لماذا لا يقوم المديرون بالتفويض ؟ </a:t>
            </a:r>
            <a:br>
              <a:rPr lang="ar-IQ" dirty="0">
                <a:solidFill>
                  <a:srgbClr val="FF0000"/>
                </a:solidFill>
              </a:rPr>
            </a:br>
            <a:r>
              <a:rPr lang="ar-IQ" dirty="0"/>
              <a:t>1- عدم الثقة بالمعلمين.</a:t>
            </a:r>
            <a:br>
              <a:rPr lang="ar-IQ" dirty="0"/>
            </a:br>
            <a:r>
              <a:rPr lang="ar-IQ" dirty="0"/>
              <a:t>2- عدم فهم المدير لمسؤولياته وسلطاته الحقيقية.</a:t>
            </a:r>
            <a:br>
              <a:rPr lang="ar-IQ" dirty="0"/>
            </a:br>
            <a:r>
              <a:rPr lang="ar-IQ" dirty="0"/>
              <a:t>3- الخوف من منافسة المعلمين.</a:t>
            </a:r>
            <a:br>
              <a:rPr lang="ar-IQ" dirty="0"/>
            </a:br>
            <a:r>
              <a:rPr lang="ar-IQ" dirty="0"/>
              <a:t>4- اعتقاد المدير أن قيام الآخرين بالأعمال يقلل من أهميته.</a:t>
            </a:r>
            <a:br>
              <a:rPr lang="ar-IQ" dirty="0"/>
            </a:br>
            <a:r>
              <a:rPr lang="ar-IQ" dirty="0"/>
              <a:t>5- مساواة النشاط مع الإنتاجية.</a:t>
            </a:r>
            <a:br>
              <a:rPr lang="ar-IQ" dirty="0"/>
            </a:br>
            <a:r>
              <a:rPr lang="ar-IQ" dirty="0"/>
              <a:t>6- الخوف من الظهور بمظهر الكسول.</a:t>
            </a:r>
            <a:endParaRPr lang="en-US" dirty="0"/>
          </a:p>
        </p:txBody>
      </p:sp>
    </p:spTree>
    <p:extLst>
      <p:ext uri="{BB962C8B-B14F-4D97-AF65-F5344CB8AC3E}">
        <p14:creationId xmlns:p14="http://schemas.microsoft.com/office/powerpoint/2010/main" val="97053997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54441" y="592014"/>
            <a:ext cx="8596668" cy="5733143"/>
          </a:xfrm>
        </p:spPr>
        <p:txBody>
          <a:bodyPr>
            <a:normAutofit/>
          </a:bodyPr>
          <a:lstStyle/>
          <a:p>
            <a:pPr algn="ctr" rtl="1"/>
            <a:r>
              <a:rPr lang="en-US" b="1" u="sng" dirty="0" smtClean="0">
                <a:solidFill>
                  <a:schemeClr val="tx2">
                    <a:lumMod val="60000"/>
                    <a:lumOff val="40000"/>
                  </a:schemeClr>
                </a:solidFill>
              </a:rPr>
              <a:t/>
            </a:r>
            <a:br>
              <a:rPr lang="en-US" b="1" u="sng" dirty="0" smtClean="0">
                <a:solidFill>
                  <a:schemeClr val="tx2">
                    <a:lumMod val="60000"/>
                    <a:lumOff val="40000"/>
                  </a:schemeClr>
                </a:solidFill>
              </a:rPr>
            </a:br>
            <a:r>
              <a:rPr lang="ar-IQ" b="1" dirty="0" smtClean="0">
                <a:solidFill>
                  <a:schemeClr val="tx2">
                    <a:lumMod val="60000"/>
                    <a:lumOff val="40000"/>
                  </a:schemeClr>
                </a:solidFill>
              </a:rPr>
              <a:t>مبادئ تحسين تفويض الصلاحيات الإدارية </a:t>
            </a:r>
            <a:r>
              <a:rPr lang="ar-IQ" dirty="0" smtClean="0"/>
              <a:t/>
            </a:r>
            <a:br>
              <a:rPr lang="ar-IQ" dirty="0" smtClean="0"/>
            </a:br>
            <a:endParaRPr lang="ar-IQ"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01688" y="644769"/>
            <a:ext cx="8596668" cy="5733143"/>
          </a:xfrm>
        </p:spPr>
        <p:txBody>
          <a:bodyPr/>
          <a:lstStyle/>
          <a:p>
            <a:pPr algn="r" rtl="1"/>
            <a:r>
              <a:rPr lang="ar-SA" u="sng" dirty="0" smtClean="0"/>
              <a:t>وضع الأهداف وتحديد المعايير</a:t>
            </a:r>
            <a:r>
              <a:rPr lang="ar-IQ" u="sng" dirty="0" smtClean="0"/>
              <a:t> </a:t>
            </a:r>
            <a:r>
              <a:rPr lang="ar-SA" dirty="0" smtClean="0"/>
              <a:t>:</a:t>
            </a:r>
            <a:r>
              <a:rPr lang="ar-IQ" dirty="0" smtClean="0"/>
              <a:t/>
            </a:r>
            <a:br>
              <a:rPr lang="ar-IQ" dirty="0" smtClean="0"/>
            </a:br>
            <a:r>
              <a:rPr lang="ar-IQ" dirty="0" smtClean="0"/>
              <a:t/>
            </a:r>
            <a:br>
              <a:rPr lang="ar-IQ" dirty="0" smtClean="0"/>
            </a:br>
            <a:r>
              <a:rPr lang="ar-SA" dirty="0" smtClean="0"/>
              <a:t>تتولى إدارة المنظمة وضع الأهداف المطلوب تحقيقها والتي على المرؤوسين السعي نحو بلوغها وقياس مدى تحقق تلك الأهداف</a:t>
            </a:r>
            <a:r>
              <a:rPr lang="ar-IQ" dirty="0" smtClean="0"/>
              <a:t> </a:t>
            </a:r>
            <a:r>
              <a:rPr lang="ar-SA" dirty="0" smtClean="0"/>
              <a:t>. </a:t>
            </a:r>
            <a:r>
              <a:rPr lang="ar-IQ" dirty="0" smtClean="0"/>
              <a:t/>
            </a:r>
            <a:br>
              <a:rPr lang="ar-IQ" dirty="0" smtClean="0"/>
            </a:br>
            <a:r>
              <a:rPr lang="ar-IQ" dirty="0" smtClean="0"/>
              <a:t/>
            </a:r>
            <a:br>
              <a:rPr lang="ar-IQ" dirty="0" smtClean="0"/>
            </a:br>
            <a:r>
              <a:rPr lang="ar-SA" dirty="0" smtClean="0"/>
              <a:t>وأن مشاركة المرؤوسين في عملية تحديد الأهداف يزيد من فاعلية تحققها</a:t>
            </a:r>
            <a:r>
              <a:rPr lang="en-US" dirty="0" smtClean="0"/>
              <a:t>. </a:t>
            </a:r>
            <a:endParaRPr lang="ar-IQ"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031349" y="592015"/>
            <a:ext cx="8596668" cy="5588000"/>
          </a:xfrm>
        </p:spPr>
        <p:txBody>
          <a:bodyPr/>
          <a:lstStyle/>
          <a:p>
            <a:pPr algn="r" rtl="1"/>
            <a:r>
              <a:rPr lang="ar-SA" u="sng" dirty="0" smtClean="0"/>
              <a:t>مشاركة المرؤوسين</a:t>
            </a:r>
            <a:r>
              <a:rPr lang="ar-SA" dirty="0" smtClean="0"/>
              <a:t>: </a:t>
            </a:r>
            <a:r>
              <a:rPr lang="ar-IQ" dirty="0" smtClean="0"/>
              <a:t/>
            </a:r>
            <a:br>
              <a:rPr lang="ar-IQ" dirty="0" smtClean="0"/>
            </a:br>
            <a:r>
              <a:rPr lang="ar-IQ" dirty="0" smtClean="0"/>
              <a:t/>
            </a:r>
            <a:br>
              <a:rPr lang="ar-IQ" dirty="0" smtClean="0"/>
            </a:br>
            <a:r>
              <a:rPr lang="ar-SA" dirty="0" smtClean="0"/>
              <a:t>تشجيع المرؤوسين على المشاركة في صناعة القرارات </a:t>
            </a:r>
            <a:r>
              <a:rPr lang="ar-SA" dirty="0" err="1" smtClean="0"/>
              <a:t>و</a:t>
            </a:r>
            <a:r>
              <a:rPr lang="ar-IQ" dirty="0" smtClean="0"/>
              <a:t>إ</a:t>
            </a:r>
            <a:r>
              <a:rPr lang="ar-SA" dirty="0" err="1" smtClean="0"/>
              <a:t>تخاذها</a:t>
            </a:r>
            <a:r>
              <a:rPr lang="ar-IQ" dirty="0" smtClean="0"/>
              <a:t> </a:t>
            </a:r>
            <a:r>
              <a:rPr lang="ar-SA" dirty="0" smtClean="0"/>
              <a:t>والعمل على إحاطتهم علماً بما يجري بقصد تمكينهم من تطوير </a:t>
            </a:r>
            <a:r>
              <a:rPr lang="ar-SA" dirty="0" err="1" smtClean="0"/>
              <a:t>قابلياتهم</a:t>
            </a:r>
            <a:r>
              <a:rPr lang="ar-IQ" dirty="0" smtClean="0"/>
              <a:t> في ما يتعلق بأداء مهامهم.</a:t>
            </a:r>
            <a:endParaRPr lang="ar-IQ"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42363" y="504091"/>
            <a:ext cx="8800495" cy="5718629"/>
          </a:xfrm>
        </p:spPr>
        <p:txBody>
          <a:bodyPr>
            <a:normAutofit/>
          </a:bodyPr>
          <a:lstStyle/>
          <a:p>
            <a:pPr algn="r" rtl="1">
              <a:lnSpc>
                <a:spcPct val="150000"/>
              </a:lnSpc>
            </a:pPr>
            <a:r>
              <a:rPr lang="ar-SA" u="sng" dirty="0" smtClean="0"/>
              <a:t>تحديد الصلاحيات والمسؤوليات</a:t>
            </a:r>
            <a:r>
              <a:rPr lang="ar-SA" dirty="0" smtClean="0"/>
              <a:t>: </a:t>
            </a:r>
            <a:r>
              <a:rPr lang="en-US" dirty="0" smtClean="0"/>
              <a:t/>
            </a:r>
            <a:br>
              <a:rPr lang="en-US" dirty="0" smtClean="0"/>
            </a:br>
            <a:r>
              <a:rPr lang="en-US" dirty="0" smtClean="0"/>
              <a:t/>
            </a:r>
            <a:br>
              <a:rPr lang="en-US" dirty="0" smtClean="0"/>
            </a:br>
            <a:r>
              <a:rPr lang="ar-SA" dirty="0" smtClean="0"/>
              <a:t>يجب </a:t>
            </a:r>
            <a:r>
              <a:rPr lang="ar-IQ" dirty="0" err="1" smtClean="0"/>
              <a:t>أ</a:t>
            </a:r>
            <a:r>
              <a:rPr lang="ar-SA" dirty="0" smtClean="0"/>
              <a:t>ن يدرك المرؤوسين ويستوعبوا نوع الأعمال التي ستناط إليهم</a:t>
            </a:r>
            <a:r>
              <a:rPr lang="ar-IQ" dirty="0" smtClean="0"/>
              <a:t> </a:t>
            </a:r>
            <a:r>
              <a:rPr lang="ar-SA" dirty="0" smtClean="0"/>
              <a:t>ومعرفة الصلاحيات التي سيتمتعون </a:t>
            </a:r>
            <a:r>
              <a:rPr lang="ar-SA" dirty="0" err="1" smtClean="0"/>
              <a:t>بها</a:t>
            </a:r>
            <a:r>
              <a:rPr lang="ar-IQ" dirty="0" smtClean="0"/>
              <a:t> </a:t>
            </a:r>
            <a:r>
              <a:rPr lang="ar-SA" dirty="0" smtClean="0"/>
              <a:t>، إلى جانب إدراكهم للنتائج المتوقعة جراء ممارستهم الأعمال </a:t>
            </a:r>
            <a:r>
              <a:rPr lang="ar-SA" dirty="0" err="1" smtClean="0"/>
              <a:t>المناطة</a:t>
            </a:r>
            <a:r>
              <a:rPr lang="ar-SA" dirty="0" smtClean="0"/>
              <a:t> إليهم</a:t>
            </a:r>
            <a:r>
              <a:rPr lang="en-US" dirty="0" smtClean="0"/>
              <a:t>. </a:t>
            </a:r>
            <a:endParaRPr lang="ar-IQ"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36856" y="644769"/>
            <a:ext cx="8815009" cy="5602514"/>
          </a:xfrm>
        </p:spPr>
        <p:txBody>
          <a:bodyPr/>
          <a:lstStyle/>
          <a:p>
            <a:pPr algn="r" rtl="1">
              <a:lnSpc>
                <a:spcPct val="150000"/>
              </a:lnSpc>
            </a:pPr>
            <a:r>
              <a:rPr lang="ar-SA" u="sng" dirty="0" smtClean="0"/>
              <a:t>تكامل </a:t>
            </a:r>
            <a:r>
              <a:rPr lang="ar-SA" u="sng" dirty="0" err="1" smtClean="0"/>
              <a:t>ال</a:t>
            </a:r>
            <a:r>
              <a:rPr lang="ar-IQ" u="sng" dirty="0" smtClean="0"/>
              <a:t>إ</a:t>
            </a:r>
            <a:r>
              <a:rPr lang="ar-SA" u="sng" dirty="0" smtClean="0"/>
              <a:t>نجاز:</a:t>
            </a:r>
            <a:r>
              <a:rPr lang="ar-IQ" dirty="0" smtClean="0"/>
              <a:t/>
            </a:r>
            <a:br>
              <a:rPr lang="ar-IQ" dirty="0" smtClean="0"/>
            </a:br>
            <a:r>
              <a:rPr lang="ar-IQ" dirty="0" smtClean="0"/>
              <a:t/>
            </a:r>
            <a:br>
              <a:rPr lang="ar-IQ" dirty="0" smtClean="0"/>
            </a:br>
            <a:r>
              <a:rPr lang="ar-SA" dirty="0" smtClean="0"/>
              <a:t>على المديرين متابعة قيام المرؤوسين بالأعمال </a:t>
            </a:r>
            <a:r>
              <a:rPr lang="ar-SA" dirty="0" err="1" smtClean="0"/>
              <a:t>المناطة</a:t>
            </a:r>
            <a:r>
              <a:rPr lang="ar-SA" dirty="0" smtClean="0"/>
              <a:t> إليهم</a:t>
            </a:r>
            <a:r>
              <a:rPr lang="ar-IQ" dirty="0" smtClean="0"/>
              <a:t> </a:t>
            </a:r>
            <a:r>
              <a:rPr lang="ar-SA" dirty="0" smtClean="0"/>
              <a:t>وبلوغ الغايات بشكل متكامل مع ما تم إناطته إلى الآخرين</a:t>
            </a:r>
            <a:r>
              <a:rPr lang="en-US" dirty="0" smtClean="0"/>
              <a:t>. </a:t>
            </a:r>
            <a:endParaRPr lang="ar-IQ"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77333" y="435429"/>
            <a:ext cx="10436143" cy="5675085"/>
          </a:xfrm>
        </p:spPr>
        <p:txBody>
          <a:bodyPr>
            <a:normAutofit fontScale="90000"/>
          </a:bodyPr>
          <a:lstStyle/>
          <a:p>
            <a:pPr algn="r" rtl="1">
              <a:lnSpc>
                <a:spcPct val="150000"/>
              </a:lnSpc>
            </a:pPr>
            <a:r>
              <a:rPr lang="ar-IQ" dirty="0" smtClean="0"/>
              <a:t>ا</a:t>
            </a:r>
            <a:r>
              <a:rPr lang="ar-SA" u="sng" dirty="0" smtClean="0"/>
              <a:t>لتدريب المتواصل:</a:t>
            </a:r>
            <a:r>
              <a:rPr lang="ar-IQ" u="sng" dirty="0" smtClean="0"/>
              <a:t/>
            </a:r>
            <a:br>
              <a:rPr lang="ar-IQ" u="sng" dirty="0" smtClean="0"/>
            </a:br>
            <a:r>
              <a:rPr lang="ar-IQ" dirty="0" smtClean="0"/>
              <a:t/>
            </a:r>
            <a:br>
              <a:rPr lang="ar-IQ" dirty="0" smtClean="0"/>
            </a:br>
            <a:r>
              <a:rPr lang="ar-SA" dirty="0" smtClean="0"/>
              <a:t>يجب أن توفر إدارة المنظمة الفرص المواتية لمشاركة المرؤوسين في البرامج ذات العلاقة بأعمالهم والتي من شأنها أن تزود المرؤوسين بالمعارف والمهارات والقدرات الضرورية لتعزيز قابليتهم على أداء الأعمال، والتغلب على صعوبات تنفيذ تلك الأعمال</a:t>
            </a:r>
            <a:r>
              <a:rPr lang="en-US" dirty="0" smtClean="0"/>
              <a:t>.</a:t>
            </a:r>
            <a:br>
              <a:rPr lang="en-US" dirty="0" smtClean="0"/>
            </a:br>
            <a:endParaRPr lang="ar-IQ"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77333" y="609599"/>
            <a:ext cx="10717497" cy="5617029"/>
          </a:xfrm>
        </p:spPr>
        <p:txBody>
          <a:bodyPr>
            <a:normAutofit/>
          </a:bodyPr>
          <a:lstStyle/>
          <a:p>
            <a:pPr algn="r" rtl="1">
              <a:lnSpc>
                <a:spcPct val="150000"/>
              </a:lnSpc>
            </a:pPr>
            <a:r>
              <a:rPr lang="ar-SA" u="sng" dirty="0" smtClean="0"/>
              <a:t>الرقابة المستمرة</a:t>
            </a:r>
            <a:r>
              <a:rPr lang="ar-SA" dirty="0" smtClean="0"/>
              <a:t>: </a:t>
            </a:r>
            <a:r>
              <a:rPr lang="en-US" dirty="0" smtClean="0"/>
              <a:t/>
            </a:r>
            <a:br>
              <a:rPr lang="en-US" dirty="0" smtClean="0"/>
            </a:br>
            <a:r>
              <a:rPr lang="en-US" dirty="0" smtClean="0"/>
              <a:t/>
            </a:r>
            <a:br>
              <a:rPr lang="en-US" dirty="0" smtClean="0"/>
            </a:br>
            <a:r>
              <a:rPr lang="ar-SA" dirty="0" smtClean="0"/>
              <a:t>لابد من أن يعتني المديرين بممارسة أعمال الرقابة والتي تعني التأكد من أن ما تم تنفيذه هو الذي كان مقصود تنفيذه</a:t>
            </a:r>
            <a:r>
              <a:rPr lang="ar-IQ" dirty="0" smtClean="0"/>
              <a:t> ,</a:t>
            </a:r>
            <a:r>
              <a:rPr lang="ar-SA" dirty="0" smtClean="0"/>
              <a:t> وكذلك ممارسة الرقابة على ممارسة الصلاحيات التي فوضت إليهم</a:t>
            </a:r>
            <a:r>
              <a:rPr lang="ar-IQ" dirty="0" smtClean="0"/>
              <a:t> </a:t>
            </a:r>
            <a:r>
              <a:rPr lang="en-US" dirty="0" smtClean="0"/>
              <a:t/>
            </a:r>
            <a:br>
              <a:rPr lang="en-US" dirty="0" smtClean="0"/>
            </a:br>
            <a:endParaRPr lang="ar-IQ"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3"/>
          </p:nvPr>
        </p:nvSpPr>
        <p:spPr>
          <a:xfrm>
            <a:off x="2112839" y="404446"/>
            <a:ext cx="9390184" cy="6214671"/>
          </a:xfrm>
        </p:spPr>
        <p:txBody>
          <a:bodyPr>
            <a:noAutofit/>
          </a:bodyPr>
          <a:lstStyle/>
          <a:p>
            <a:pPr algn="justLow" rtl="1" eaLnBrk="1" fontAlgn="auto" hangingPunct="1">
              <a:spcBef>
                <a:spcPts val="0"/>
              </a:spcBef>
              <a:spcAft>
                <a:spcPts val="0"/>
              </a:spcAft>
              <a:buNone/>
              <a:defRPr/>
            </a:pPr>
            <a:r>
              <a:rPr lang="ar-SA" sz="2800" dirty="0">
                <a:solidFill>
                  <a:srgbClr val="FF0000"/>
                </a:solidFill>
              </a:rPr>
              <a:t>مفهوم التفويض</a:t>
            </a:r>
            <a:r>
              <a:rPr lang="ar-SA" dirty="0">
                <a:solidFill>
                  <a:schemeClr val="accent1"/>
                </a:solidFill>
              </a:rPr>
              <a:t>:</a:t>
            </a:r>
            <a:endParaRPr lang="en-US" dirty="0">
              <a:solidFill>
                <a:schemeClr val="accent1"/>
              </a:solidFill>
            </a:endParaRPr>
          </a:p>
          <a:p>
            <a:pPr algn="justLow" rtl="1" eaLnBrk="1" fontAlgn="auto" hangingPunct="1">
              <a:spcBef>
                <a:spcPts val="0"/>
              </a:spcBef>
              <a:spcAft>
                <a:spcPts val="0"/>
              </a:spcAft>
              <a:buNone/>
              <a:defRPr/>
            </a:pPr>
            <a:r>
              <a:rPr lang="ar-SA" dirty="0">
                <a:solidFill>
                  <a:schemeClr val="accent6">
                    <a:lumMod val="50000"/>
                  </a:schemeClr>
                </a:solidFill>
              </a:rPr>
              <a:t> المفهوم : تعدد وتنوع</a:t>
            </a:r>
            <a:endParaRPr lang="en-US" dirty="0">
              <a:solidFill>
                <a:schemeClr val="accent6">
                  <a:lumMod val="50000"/>
                </a:schemeClr>
              </a:solidFill>
            </a:endParaRPr>
          </a:p>
          <a:p>
            <a:pPr algn="justLow" rtl="1" eaLnBrk="1" fontAlgn="auto" hangingPunct="1">
              <a:spcBef>
                <a:spcPts val="0"/>
              </a:spcBef>
              <a:spcAft>
                <a:spcPts val="0"/>
              </a:spcAft>
              <a:buNone/>
              <a:defRPr/>
            </a:pPr>
            <a:r>
              <a:rPr lang="ar-SA" dirty="0">
                <a:solidFill>
                  <a:schemeClr val="accent6">
                    <a:lumMod val="50000"/>
                  </a:schemeClr>
                </a:solidFill>
              </a:rPr>
              <a:t>1 )إعطاء المسؤولية ومنح السلطة اللازمة للموظف   لغرض تمكينه من استثمار مهارته لخدمة التنظيم.</a:t>
            </a:r>
            <a:endParaRPr lang="en-US" dirty="0">
              <a:solidFill>
                <a:schemeClr val="accent6">
                  <a:lumMod val="50000"/>
                </a:schemeClr>
              </a:solidFill>
            </a:endParaRPr>
          </a:p>
          <a:p>
            <a:pPr algn="justLow" rtl="1" eaLnBrk="1" fontAlgn="auto" hangingPunct="1">
              <a:spcBef>
                <a:spcPts val="0"/>
              </a:spcBef>
              <a:spcAft>
                <a:spcPts val="0"/>
              </a:spcAft>
              <a:buNone/>
              <a:defRPr/>
            </a:pPr>
            <a:r>
              <a:rPr lang="ar-SA" dirty="0">
                <a:solidFill>
                  <a:schemeClr val="accent6">
                    <a:lumMod val="50000"/>
                  </a:schemeClr>
                </a:solidFill>
              </a:rPr>
              <a:t>2)نقل بعض اختصاصات الرئيس إلى مرؤوسيه لممارستها دون الرجوع إليه مع بقاء المسؤولية.</a:t>
            </a:r>
            <a:endParaRPr lang="en-US" dirty="0">
              <a:solidFill>
                <a:schemeClr val="accent6">
                  <a:lumMod val="50000"/>
                </a:schemeClr>
              </a:solidFill>
            </a:endParaRPr>
          </a:p>
          <a:p>
            <a:pPr algn="justLow" rtl="1" eaLnBrk="1" fontAlgn="auto" hangingPunct="1">
              <a:spcBef>
                <a:spcPts val="0"/>
              </a:spcBef>
              <a:spcAft>
                <a:spcPts val="0"/>
              </a:spcAft>
              <a:buNone/>
              <a:defRPr/>
            </a:pPr>
            <a:r>
              <a:rPr lang="ar-SA" dirty="0">
                <a:solidFill>
                  <a:schemeClr val="accent6">
                    <a:lumMod val="50000"/>
                  </a:schemeClr>
                </a:solidFill>
              </a:rPr>
              <a:t>3)التفويض لا يتضمن تنازلا عن السلطة وإنما هو عمل إداري ،يتضمن اشتراك المفوض إليه في بعض سلطاته مع الرقابة والتوجيه من جانب المفوض.</a:t>
            </a:r>
            <a:endParaRPr lang="en-US" dirty="0">
              <a:solidFill>
                <a:schemeClr val="accent6">
                  <a:lumMod val="50000"/>
                </a:schemeClr>
              </a:solidFill>
            </a:endParaRPr>
          </a:p>
          <a:p>
            <a:pPr algn="justLow" rtl="1" eaLnBrk="1" fontAlgn="auto" hangingPunct="1">
              <a:spcBef>
                <a:spcPts val="0"/>
              </a:spcBef>
              <a:spcAft>
                <a:spcPts val="0"/>
              </a:spcAft>
              <a:buNone/>
              <a:defRPr/>
            </a:pPr>
            <a:endParaRPr lang="ar-SA" dirty="0">
              <a:solidFill>
                <a:schemeClr val="accent1"/>
              </a:solidFill>
            </a:endParaRPr>
          </a:p>
          <a:p>
            <a:pPr algn="justLow" rtl="1" eaLnBrk="1" fontAlgn="auto" hangingPunct="1">
              <a:spcBef>
                <a:spcPts val="0"/>
              </a:spcBef>
              <a:spcAft>
                <a:spcPts val="0"/>
              </a:spcAft>
              <a:buNone/>
              <a:defRPr/>
            </a:pPr>
            <a:r>
              <a:rPr lang="ar-SA" dirty="0">
                <a:solidFill>
                  <a:schemeClr val="accent1"/>
                </a:solidFill>
              </a:rPr>
              <a:t>الفرق بين الحلول والتفويض:</a:t>
            </a:r>
            <a:endParaRPr lang="en-US" dirty="0">
              <a:solidFill>
                <a:schemeClr val="accent1"/>
              </a:solidFill>
            </a:endParaRPr>
          </a:p>
          <a:p>
            <a:pPr algn="justLow" rtl="1" eaLnBrk="1" fontAlgn="auto" hangingPunct="1">
              <a:spcBef>
                <a:spcPts val="0"/>
              </a:spcBef>
              <a:spcAft>
                <a:spcPts val="0"/>
              </a:spcAft>
              <a:buNone/>
              <a:defRPr/>
            </a:pPr>
            <a:r>
              <a:rPr lang="ar-SA" dirty="0">
                <a:solidFill>
                  <a:schemeClr val="accent6">
                    <a:lumMod val="50000"/>
                  </a:schemeClr>
                </a:solidFill>
              </a:rPr>
              <a:t>الحلول: هو "قيام من يحدده القانون بحكم وظيفته بممارسة كافة اختصاصات أحد شاغلي </a:t>
            </a:r>
            <a:r>
              <a:rPr lang="ar-SA" dirty="0" smtClean="0">
                <a:solidFill>
                  <a:schemeClr val="accent6">
                    <a:lumMod val="50000"/>
                  </a:schemeClr>
                </a:solidFill>
              </a:rPr>
              <a:t>الوظائف  </a:t>
            </a:r>
            <a:r>
              <a:rPr lang="ar-SA" dirty="0">
                <a:solidFill>
                  <a:schemeClr val="accent6">
                    <a:lumMod val="50000"/>
                  </a:schemeClr>
                </a:solidFill>
              </a:rPr>
              <a:t>العليا في حالة غيابه ويكون مسئولاً عنها.</a:t>
            </a:r>
            <a:endParaRPr lang="en-US" dirty="0">
              <a:solidFill>
                <a:schemeClr val="accent6">
                  <a:lumMod val="50000"/>
                </a:schemeClr>
              </a:solidFill>
            </a:endParaRPr>
          </a:p>
          <a:p>
            <a:pPr algn="justLow" rtl="1" eaLnBrk="1" fontAlgn="auto" hangingPunct="1">
              <a:spcBef>
                <a:spcPts val="0"/>
              </a:spcBef>
              <a:spcAft>
                <a:spcPts val="0"/>
              </a:spcAft>
              <a:buNone/>
              <a:defRPr/>
            </a:pPr>
            <a:r>
              <a:rPr lang="ar-SA" dirty="0">
                <a:solidFill>
                  <a:schemeClr val="accent6">
                    <a:lumMod val="50000"/>
                  </a:schemeClr>
                </a:solidFill>
              </a:rPr>
              <a:t>التفويض: التفويض لا يعني تخلى الرئيس الإداري عن سلطاته أو مسؤولياته كلياً، ويستطيع الرئيس أن يسحب أو يلغي هذه الصلاحيات.</a:t>
            </a:r>
            <a:endParaRPr lang="en-US" dirty="0">
              <a:solidFill>
                <a:schemeClr val="accent6">
                  <a:lumMod val="50000"/>
                </a:schemeClr>
              </a:solidFill>
            </a:endParaRPr>
          </a:p>
          <a:p>
            <a:pPr algn="r" rtl="1" eaLnBrk="1" hangingPunct="1">
              <a:buFont typeface="Wingdings 2" panose="05020102010507070707" pitchFamily="18" charset="2"/>
              <a:buNone/>
              <a:defRPr/>
            </a:pPr>
            <a:endParaRPr lang="ar-SA" dirty="0"/>
          </a:p>
        </p:txBody>
      </p:sp>
      <p:sp>
        <p:nvSpPr>
          <p:cNvPr id="1229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ajalla UI"/>
                <a:cs typeface="Majalla UI"/>
              </a:defRPr>
            </a:lvl1pPr>
            <a:lvl2pPr marL="742950" indent="-285750" algn="r" rtl="1">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ajalla UI"/>
                <a:cs typeface="Majalla UI"/>
              </a:defRPr>
            </a:lvl2pPr>
            <a:lvl3pPr marL="1143000" indent="-228600" algn="r" rtl="1">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ajalla UI"/>
                <a:cs typeface="Majalla UI"/>
              </a:defRPr>
            </a:lvl3pPr>
            <a:lvl4pPr marL="1600200" indent="-228600" algn="r" rtl="1">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4pPr>
            <a:lvl5pPr marL="2057400" indent="-228600" algn="r" rtl="1">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5pPr>
            <a:lvl6pPr marL="25146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6pPr>
            <a:lvl7pPr marL="29718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7pPr>
            <a:lvl8pPr marL="34290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8pPr>
            <a:lvl9pPr marL="38862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9pPr>
          </a:lstStyle>
          <a:p>
            <a:pPr>
              <a:spcBef>
                <a:spcPct val="0"/>
              </a:spcBef>
              <a:buClrTx/>
              <a:buSzTx/>
              <a:buFontTx/>
              <a:buNone/>
            </a:pPr>
            <a:fld id="{EC1A56EE-E857-4A93-BD1C-619A3453CAEA}" type="slidenum">
              <a:rPr lang="ar-SA" altLang="en-US" sz="1200">
                <a:solidFill>
                  <a:srgbClr val="045C75"/>
                </a:solidFill>
              </a:rPr>
              <a:pPr>
                <a:spcBef>
                  <a:spcPct val="0"/>
                </a:spcBef>
                <a:buClrTx/>
                <a:buSzTx/>
                <a:buFontTx/>
                <a:buNone/>
              </a:pPr>
              <a:t>4</a:t>
            </a:fld>
            <a:endParaRPr lang="ar-SA" altLang="en-US" sz="1200">
              <a:solidFill>
                <a:srgbClr val="045C75"/>
              </a:solidFill>
            </a:endParaRPr>
          </a:p>
        </p:txBody>
      </p:sp>
    </p:spTree>
    <p:extLst>
      <p:ext uri="{BB962C8B-B14F-4D97-AF65-F5344CB8AC3E}">
        <p14:creationId xmlns:p14="http://schemas.microsoft.com/office/powerpoint/2010/main" val="17378836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59523"/>
            <a:ext cx="11157112" cy="5011615"/>
          </a:xfrm>
        </p:spPr>
        <p:txBody>
          <a:bodyPr>
            <a:normAutofit/>
          </a:bodyPr>
          <a:lstStyle/>
          <a:p>
            <a:pPr algn="r" rtl="1"/>
            <a:r>
              <a:rPr lang="ar-IQ" dirty="0" smtClean="0">
                <a:solidFill>
                  <a:srgbClr val="FF0000"/>
                </a:solidFill>
                <a:latin typeface="droid-naskh"/>
              </a:rPr>
              <a:t>التفويض الاداري :- </a:t>
            </a:r>
            <a:r>
              <a:rPr lang="ar-IQ" dirty="0" smtClean="0">
                <a:solidFill>
                  <a:srgbClr val="2C2F34"/>
                </a:solidFill>
                <a:latin typeface="droid-naskh"/>
              </a:rPr>
              <a:t>يقصد </a:t>
            </a:r>
            <a:r>
              <a:rPr lang="ar-IQ" dirty="0">
                <a:solidFill>
                  <a:srgbClr val="2C2F34"/>
                </a:solidFill>
                <a:latin typeface="droid-naskh"/>
              </a:rPr>
              <a:t>بتفويض السلطة أن يقوم الرئيس الإداري ويطلق عليه اسم المُفوّض بجزء من اختصاصه التي يستمدها من القانون لأحد المدراء الآخرين في مستوى إداري أدنى منه ويطلق عليه بالمفوض إليه، وينتج عن ذلك على أن يحق للمفضوض إليه بأن يصدر قرارات فيما فوّض فيه دون أن يكون حاجة للرئيس المفوض.</a:t>
            </a:r>
            <a:r>
              <a:rPr lang="ar-IQ" dirty="0"/>
              <a:t/>
            </a:r>
            <a:br>
              <a:rPr lang="ar-IQ" dirty="0"/>
            </a:br>
            <a:r>
              <a:rPr lang="ar-IQ" dirty="0"/>
              <a:t/>
            </a:r>
            <a:br>
              <a:rPr lang="ar-IQ" dirty="0"/>
            </a:br>
            <a:endParaRPr lang="en-US" dirty="0"/>
          </a:p>
        </p:txBody>
      </p:sp>
    </p:spTree>
    <p:extLst>
      <p:ext uri="{BB962C8B-B14F-4D97-AF65-F5344CB8AC3E}">
        <p14:creationId xmlns:p14="http://schemas.microsoft.com/office/powerpoint/2010/main" val="1170637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936140" y="0"/>
            <a:ext cx="10003814" cy="6986528"/>
          </a:xfrm>
          <a:prstGeom prst="rect">
            <a:avLst/>
          </a:prstGeom>
          <a:noFill/>
        </p:spPr>
        <p:txBody>
          <a:bodyPr wrap="square" rtlCol="1">
            <a:spAutoFit/>
          </a:bodyPr>
          <a:lstStyle/>
          <a:p>
            <a:pPr algn="r" rtl="1">
              <a:defRPr/>
            </a:pPr>
            <a:endParaRPr lang="ar-SA" sz="2800" b="1" dirty="0">
              <a:solidFill>
                <a:schemeClr val="accent1"/>
              </a:solidFill>
            </a:endParaRPr>
          </a:p>
          <a:p>
            <a:pPr algn="r" rtl="1">
              <a:defRPr/>
            </a:pPr>
            <a:endParaRPr lang="ar-SA" sz="2800" b="1" dirty="0">
              <a:solidFill>
                <a:schemeClr val="accent1"/>
              </a:solidFill>
            </a:endParaRPr>
          </a:p>
          <a:p>
            <a:pPr algn="r" rtl="1">
              <a:defRPr/>
            </a:pPr>
            <a:r>
              <a:rPr lang="ar-SA" sz="2800" b="1" dirty="0">
                <a:solidFill>
                  <a:schemeClr val="accent1"/>
                </a:solidFill>
              </a:rPr>
              <a:t>أهداف التفويض :</a:t>
            </a:r>
            <a:endParaRPr lang="en-US" sz="2800" b="1" dirty="0">
              <a:solidFill>
                <a:schemeClr val="accent1"/>
              </a:solidFill>
            </a:endParaRPr>
          </a:p>
          <a:p>
            <a:pPr marL="457200" indent="-457200" algn="r" rtl="1">
              <a:buFont typeface="+mj-lt"/>
              <a:buAutoNum type="arabicPeriod"/>
              <a:defRPr/>
            </a:pPr>
            <a:r>
              <a:rPr lang="ar-SA" sz="2800" b="1" dirty="0">
                <a:solidFill>
                  <a:schemeClr val="accent6">
                    <a:lumMod val="50000"/>
                  </a:schemeClr>
                </a:solidFill>
              </a:rPr>
              <a:t>إعطاء الفرص الكاملة للرئيس الأعلى للقيام بمهامه الأساسية المتعلقة بالتطوير والتنمية والإشراف ورسم السياسات ،ومتابعة تنفيذ أهداف التنظيم الإداري.</a:t>
            </a:r>
            <a:endParaRPr lang="en-US" sz="2800" b="1" dirty="0">
              <a:solidFill>
                <a:schemeClr val="accent6">
                  <a:lumMod val="50000"/>
                </a:schemeClr>
              </a:solidFill>
            </a:endParaRPr>
          </a:p>
          <a:p>
            <a:pPr marL="457200" indent="-457200" algn="r" rtl="1">
              <a:buFont typeface="+mj-lt"/>
              <a:buAutoNum type="arabicPeriod"/>
              <a:defRPr/>
            </a:pPr>
            <a:r>
              <a:rPr lang="ar-SA" sz="2800" b="1" dirty="0">
                <a:solidFill>
                  <a:schemeClr val="accent6">
                    <a:lumMod val="50000"/>
                  </a:schemeClr>
                </a:solidFill>
              </a:rPr>
              <a:t>إتاحة الفرص للإبداع والابتكار واكتشاف قدرات الأفراد.</a:t>
            </a:r>
            <a:endParaRPr lang="en-US" sz="2800" b="1" dirty="0">
              <a:solidFill>
                <a:schemeClr val="accent6">
                  <a:lumMod val="50000"/>
                </a:schemeClr>
              </a:solidFill>
            </a:endParaRPr>
          </a:p>
          <a:p>
            <a:pPr marL="457200" indent="-457200" algn="r" rtl="1">
              <a:buFont typeface="+mj-lt"/>
              <a:buAutoNum type="arabicPeriod"/>
              <a:defRPr/>
            </a:pPr>
            <a:r>
              <a:rPr lang="ar-SA" sz="2800" b="1" dirty="0">
                <a:solidFill>
                  <a:schemeClr val="accent6">
                    <a:lumMod val="50000"/>
                  </a:schemeClr>
                </a:solidFill>
              </a:rPr>
              <a:t>تخفيض التكاليف المادية والمعنوية وتساعد في سرعة إنجاز العمل ،وإتقانه ومن ثم انخفاض تكلفته.</a:t>
            </a:r>
            <a:endParaRPr lang="en-US" sz="2800" b="1" dirty="0">
              <a:solidFill>
                <a:schemeClr val="accent6">
                  <a:lumMod val="50000"/>
                </a:schemeClr>
              </a:solidFill>
            </a:endParaRPr>
          </a:p>
          <a:p>
            <a:pPr marL="457200" indent="-457200" algn="r" rtl="1">
              <a:buFont typeface="+mj-lt"/>
              <a:buAutoNum type="arabicPeriod"/>
              <a:defRPr/>
            </a:pPr>
            <a:r>
              <a:rPr lang="ar-SA" sz="2800" b="1" dirty="0">
                <a:solidFill>
                  <a:schemeClr val="accent6">
                    <a:lumMod val="50000"/>
                  </a:schemeClr>
                </a:solidFill>
              </a:rPr>
              <a:t>تنمية المرؤوسين وإعدادهم لتحمل المسؤولية ومن ثم الولاء والانتماء.</a:t>
            </a:r>
            <a:endParaRPr lang="en-US" sz="2800" b="1" dirty="0">
              <a:solidFill>
                <a:schemeClr val="accent6">
                  <a:lumMod val="50000"/>
                </a:schemeClr>
              </a:solidFill>
            </a:endParaRPr>
          </a:p>
          <a:p>
            <a:pPr marL="457200" indent="-457200" algn="r" rtl="1">
              <a:buFont typeface="+mj-lt"/>
              <a:buAutoNum type="arabicPeriod"/>
              <a:defRPr/>
            </a:pPr>
            <a:r>
              <a:rPr lang="ar-SA" sz="2800" b="1" dirty="0">
                <a:solidFill>
                  <a:schemeClr val="accent6">
                    <a:lumMod val="50000"/>
                  </a:schemeClr>
                </a:solidFill>
              </a:rPr>
              <a:t>تقوية العلاقات الإنسانية بين أعضاء التنظيم.</a:t>
            </a:r>
            <a:endParaRPr lang="en-US" sz="2800" b="1" dirty="0">
              <a:solidFill>
                <a:schemeClr val="accent6">
                  <a:lumMod val="50000"/>
                </a:schemeClr>
              </a:solidFill>
            </a:endParaRPr>
          </a:p>
          <a:p>
            <a:pPr marL="457200" indent="-457200" algn="r" rtl="1">
              <a:defRPr/>
            </a:pPr>
            <a:r>
              <a:rPr lang="ar-SA" sz="2800" b="1" dirty="0">
                <a:solidFill>
                  <a:schemeClr val="accent6">
                    <a:lumMod val="50000"/>
                  </a:schemeClr>
                </a:solidFill>
              </a:rPr>
              <a:t>        التفويض معناه الثقة في قدرة المرؤوسين على تحمل المسؤولية ،وهي تسد حاجة الأفراد إلى الاعتراف والتقدير من الآخرين.</a:t>
            </a:r>
          </a:p>
          <a:p>
            <a:pPr marL="457200" indent="-457200" algn="r" rtl="1">
              <a:defRPr/>
            </a:pPr>
            <a:endParaRPr lang="en-US" sz="2800" b="1" dirty="0">
              <a:solidFill>
                <a:schemeClr val="accent6">
                  <a:lumMod val="50000"/>
                </a:schemeClr>
              </a:solidFill>
            </a:endParaRPr>
          </a:p>
        </p:txBody>
      </p:sp>
      <p:sp>
        <p:nvSpPr>
          <p:cNvPr id="13315"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ajalla UI"/>
                <a:cs typeface="Majalla UI"/>
              </a:defRPr>
            </a:lvl1pPr>
            <a:lvl2pPr marL="742950" indent="-285750" algn="r" rtl="1">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ajalla UI"/>
                <a:cs typeface="Majalla UI"/>
              </a:defRPr>
            </a:lvl2pPr>
            <a:lvl3pPr marL="1143000" indent="-228600" algn="r" rtl="1">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ajalla UI"/>
                <a:cs typeface="Majalla UI"/>
              </a:defRPr>
            </a:lvl3pPr>
            <a:lvl4pPr marL="1600200" indent="-228600" algn="r" rtl="1">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4pPr>
            <a:lvl5pPr marL="2057400" indent="-228600" algn="r" rtl="1">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5pPr>
            <a:lvl6pPr marL="25146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6pPr>
            <a:lvl7pPr marL="29718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7pPr>
            <a:lvl8pPr marL="34290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8pPr>
            <a:lvl9pPr marL="38862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9pPr>
          </a:lstStyle>
          <a:p>
            <a:pPr>
              <a:spcBef>
                <a:spcPct val="0"/>
              </a:spcBef>
              <a:buClrTx/>
              <a:buSzTx/>
              <a:buFontTx/>
              <a:buNone/>
            </a:pPr>
            <a:fld id="{0B5111BC-F1E5-4DE0-B7E4-FBC3BA551F09}" type="slidenum">
              <a:rPr lang="ar-SA" altLang="en-US" sz="1200">
                <a:solidFill>
                  <a:srgbClr val="045C75"/>
                </a:solidFill>
              </a:rPr>
              <a:pPr>
                <a:spcBef>
                  <a:spcPct val="0"/>
                </a:spcBef>
                <a:buClrTx/>
                <a:buSzTx/>
                <a:buFontTx/>
                <a:buNone/>
              </a:pPr>
              <a:t>6</a:t>
            </a:fld>
            <a:endParaRPr lang="ar-SA" altLang="en-US" sz="1200">
              <a:solidFill>
                <a:srgbClr val="045C75"/>
              </a:solidFill>
            </a:endParaRPr>
          </a:p>
        </p:txBody>
      </p:sp>
    </p:spTree>
    <p:extLst>
      <p:ext uri="{BB962C8B-B14F-4D97-AF65-F5344CB8AC3E}">
        <p14:creationId xmlns:p14="http://schemas.microsoft.com/office/powerpoint/2010/main" val="3624242275"/>
      </p:ext>
    </p:extLst>
  </p:cSld>
  <p:clrMapOvr>
    <a:masterClrMapping/>
  </p:clrMapOvr>
  <p:transition spd="med">
    <p:wipe dir="r"/>
    <p:sndAc>
      <p:stSnd>
        <p:snd r:embed="rId3" name="arrow.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5372" y="1518138"/>
            <a:ext cx="10136189" cy="3213100"/>
          </a:xfrm>
        </p:spPr>
        <p:txBody>
          <a:bodyPr>
            <a:noAutofit/>
          </a:bodyPr>
          <a:lstStyle/>
          <a:p>
            <a:pPr algn="r" rtl="1"/>
            <a:r>
              <a:rPr lang="ar-IQ" dirty="0">
                <a:solidFill>
                  <a:srgbClr val="FF0000"/>
                </a:solidFill>
              </a:rPr>
              <a:t>أهداف التفويض: </a:t>
            </a:r>
            <a:r>
              <a:rPr lang="ar-IQ" dirty="0" smtClean="0">
                <a:solidFill>
                  <a:srgbClr val="FF0000"/>
                </a:solidFill>
              </a:rPr>
              <a:t/>
            </a:r>
            <a:br>
              <a:rPr lang="ar-IQ" dirty="0" smtClean="0">
                <a:solidFill>
                  <a:srgbClr val="FF0000"/>
                </a:solidFill>
              </a:rPr>
            </a:br>
            <a:r>
              <a:rPr lang="ar-IQ" dirty="0">
                <a:solidFill>
                  <a:srgbClr val="FF0000"/>
                </a:solidFill>
              </a:rPr>
              <a:t/>
            </a:r>
            <a:br>
              <a:rPr lang="ar-IQ" dirty="0">
                <a:solidFill>
                  <a:srgbClr val="FF0000"/>
                </a:solidFill>
              </a:rPr>
            </a:br>
            <a:r>
              <a:rPr lang="ar-IQ" dirty="0" smtClean="0"/>
              <a:t>6-  </a:t>
            </a:r>
            <a:r>
              <a:rPr lang="ar-IQ" dirty="0"/>
              <a:t>تخفيف العبء على </a:t>
            </a:r>
            <a:r>
              <a:rPr lang="ar-IQ" dirty="0" smtClean="0"/>
              <a:t>المدير.</a:t>
            </a:r>
            <a:r>
              <a:rPr lang="ar-IQ" dirty="0"/>
              <a:t/>
            </a:r>
            <a:br>
              <a:rPr lang="ar-IQ" dirty="0"/>
            </a:br>
            <a:r>
              <a:rPr lang="ar-IQ" dirty="0" smtClean="0"/>
              <a:t>7- إعداد </a:t>
            </a:r>
            <a:r>
              <a:rPr lang="ar-IQ" dirty="0"/>
              <a:t>الصف الثاني من المديرين.</a:t>
            </a:r>
            <a:br>
              <a:rPr lang="ar-IQ" dirty="0"/>
            </a:br>
            <a:r>
              <a:rPr lang="ar-IQ" dirty="0" smtClean="0"/>
              <a:t>8 -تحقيق </a:t>
            </a:r>
            <a:r>
              <a:rPr lang="ar-IQ" dirty="0"/>
              <a:t>الرضا الوظيفي </a:t>
            </a:r>
            <a:r>
              <a:rPr lang="ar-IQ" dirty="0" smtClean="0"/>
              <a:t>للعاملين .</a:t>
            </a:r>
            <a:r>
              <a:rPr lang="ar-IQ" dirty="0"/>
              <a:t/>
            </a:r>
            <a:br>
              <a:rPr lang="ar-IQ" dirty="0"/>
            </a:br>
            <a:r>
              <a:rPr lang="ar-IQ" dirty="0" smtClean="0"/>
              <a:t>9- </a:t>
            </a:r>
            <a:r>
              <a:rPr lang="ar-IQ" dirty="0"/>
              <a:t>تسهيل الإجراءات على </a:t>
            </a:r>
            <a:r>
              <a:rPr lang="ar-IQ" dirty="0" smtClean="0"/>
              <a:t>المستفيدين الداخليين والخارجيين من خدمات المؤسسة .</a:t>
            </a:r>
            <a:r>
              <a:rPr lang="ar-IQ" dirty="0"/>
              <a:t/>
            </a:r>
            <a:br>
              <a:rPr lang="ar-IQ" dirty="0"/>
            </a:br>
            <a:r>
              <a:rPr lang="ar-IQ" dirty="0" smtClean="0"/>
              <a:t>10- </a:t>
            </a:r>
            <a:r>
              <a:rPr lang="ar-IQ" dirty="0"/>
              <a:t>تقليل الوقت اللازم لاتخاذ القرار. </a:t>
            </a:r>
            <a:endParaRPr lang="en-US" dirty="0"/>
          </a:p>
        </p:txBody>
      </p:sp>
    </p:spTree>
    <p:extLst>
      <p:ext uri="{BB962C8B-B14F-4D97-AF65-F5344CB8AC3E}">
        <p14:creationId xmlns:p14="http://schemas.microsoft.com/office/powerpoint/2010/main" val="33739932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مربع نص 3"/>
          <p:cNvSpPr txBox="1">
            <a:spLocks noChangeArrowheads="1"/>
          </p:cNvSpPr>
          <p:nvPr/>
        </p:nvSpPr>
        <p:spPr bwMode="auto">
          <a:xfrm>
            <a:off x="509954" y="293688"/>
            <a:ext cx="11170869" cy="6124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ajalla UI"/>
                <a:cs typeface="Majalla UI"/>
              </a:defRPr>
            </a:lvl1pPr>
            <a:lvl2pPr marL="742950" indent="-285750" algn="r" rtl="1">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ajalla UI"/>
                <a:cs typeface="Majalla UI"/>
              </a:defRPr>
            </a:lvl2pPr>
            <a:lvl3pPr marL="1143000" indent="-228600" algn="r" rtl="1">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ajalla UI"/>
                <a:cs typeface="Majalla UI"/>
              </a:defRPr>
            </a:lvl3pPr>
            <a:lvl4pPr marL="1600200" indent="-228600" algn="r" rtl="1">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4pPr>
            <a:lvl5pPr marL="2057400" indent="-228600" algn="r" rtl="1">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5pPr>
            <a:lvl6pPr marL="25146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6pPr>
            <a:lvl7pPr marL="29718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7pPr>
            <a:lvl8pPr marL="34290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8pPr>
            <a:lvl9pPr marL="38862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9pPr>
          </a:lstStyle>
          <a:p>
            <a:pPr eaLnBrk="1" hangingPunct="1">
              <a:spcBef>
                <a:spcPct val="0"/>
              </a:spcBef>
              <a:buClrTx/>
              <a:buSzTx/>
              <a:buFontTx/>
              <a:buNone/>
            </a:pPr>
            <a:r>
              <a:rPr lang="ar-SA" altLang="ar-IQ" sz="3200" b="1" dirty="0">
                <a:solidFill>
                  <a:srgbClr val="FF0000"/>
                </a:solidFill>
                <a:latin typeface="Arial" panose="020B0604020202020204" pitchFamily="34" charset="0"/>
              </a:rPr>
              <a:t>أشكال التفويض </a:t>
            </a:r>
            <a:endParaRPr lang="en-US" altLang="ar-IQ" sz="3200" b="1" dirty="0">
              <a:solidFill>
                <a:srgbClr val="FF0000"/>
              </a:solidFill>
              <a:latin typeface="Arial" panose="020B0604020202020204" pitchFamily="34" charset="0"/>
            </a:endParaRPr>
          </a:p>
          <a:p>
            <a:pPr eaLnBrk="1" hangingPunct="1">
              <a:spcBef>
                <a:spcPct val="0"/>
              </a:spcBef>
              <a:buClrTx/>
              <a:buSzTx/>
              <a:buFont typeface="Calibri" panose="020F0502020204030204" pitchFamily="34" charset="0"/>
              <a:buAutoNum type="arabicPeriod"/>
            </a:pPr>
            <a:r>
              <a:rPr lang="ar-SA" altLang="ar-IQ" sz="2400" b="1" dirty="0">
                <a:solidFill>
                  <a:srgbClr val="C00000"/>
                </a:solidFill>
                <a:latin typeface="Arial" panose="020B0604020202020204" pitchFamily="34" charset="0"/>
              </a:rPr>
              <a:t>التفويض إلى الأسفل </a:t>
            </a:r>
            <a:endParaRPr lang="en-US" altLang="ar-IQ" sz="2400" b="1" dirty="0">
              <a:solidFill>
                <a:srgbClr val="C00000"/>
              </a:solidFill>
              <a:latin typeface="Arial" panose="020B0604020202020204" pitchFamily="34" charset="0"/>
            </a:endParaRPr>
          </a:p>
          <a:p>
            <a:pPr eaLnBrk="1" hangingPunct="1">
              <a:spcBef>
                <a:spcPct val="0"/>
              </a:spcBef>
              <a:buClrTx/>
              <a:buSzTx/>
              <a:buFontTx/>
              <a:buNone/>
            </a:pPr>
            <a:r>
              <a:rPr lang="ar-SA" altLang="ar-IQ" sz="2400" b="1" dirty="0">
                <a:solidFill>
                  <a:srgbClr val="546422"/>
                </a:solidFill>
                <a:latin typeface="Arial" panose="020B0604020202020204" pitchFamily="34" charset="0"/>
              </a:rPr>
              <a:t>أي إعطاء بعض المرؤوسين سلطات معينة من قبل الرئيس الأعلى للقيام بها.</a:t>
            </a:r>
          </a:p>
          <a:p>
            <a:pPr eaLnBrk="1" hangingPunct="1">
              <a:spcBef>
                <a:spcPct val="0"/>
              </a:spcBef>
              <a:buClrTx/>
              <a:buSzTx/>
              <a:buFontTx/>
              <a:buNone/>
            </a:pPr>
            <a:endParaRPr lang="ar-SA" altLang="ar-IQ" sz="2400" b="1" dirty="0">
              <a:solidFill>
                <a:srgbClr val="546422"/>
              </a:solidFill>
              <a:latin typeface="Arial" panose="020B0604020202020204" pitchFamily="34" charset="0"/>
            </a:endParaRPr>
          </a:p>
          <a:p>
            <a:pPr eaLnBrk="1" hangingPunct="1">
              <a:spcBef>
                <a:spcPct val="0"/>
              </a:spcBef>
              <a:buClrTx/>
              <a:buSzTx/>
              <a:buFontTx/>
              <a:buNone/>
            </a:pPr>
            <a:r>
              <a:rPr lang="ar-SA" altLang="ar-IQ" sz="2400" b="1" dirty="0">
                <a:solidFill>
                  <a:srgbClr val="C00000"/>
                </a:solidFill>
                <a:latin typeface="Arial" panose="020B0604020202020204" pitchFamily="34" charset="0"/>
              </a:rPr>
              <a:t>2.</a:t>
            </a:r>
            <a:r>
              <a:rPr lang="ar-SA" altLang="ar-IQ" sz="2400" b="1" dirty="0">
                <a:solidFill>
                  <a:srgbClr val="546422"/>
                </a:solidFill>
                <a:latin typeface="Arial" panose="020B0604020202020204" pitchFamily="34" charset="0"/>
              </a:rPr>
              <a:t> </a:t>
            </a:r>
            <a:r>
              <a:rPr lang="ar-SA" altLang="ar-IQ" sz="2400" b="1" dirty="0">
                <a:solidFill>
                  <a:srgbClr val="C00000"/>
                </a:solidFill>
                <a:latin typeface="Arial" panose="020B0604020202020204" pitchFamily="34" charset="0"/>
              </a:rPr>
              <a:t>التفويض إلى الأعلى:</a:t>
            </a:r>
            <a:endParaRPr lang="en-US" altLang="ar-IQ" sz="2400" b="1" dirty="0">
              <a:solidFill>
                <a:srgbClr val="C00000"/>
              </a:solidFill>
              <a:latin typeface="Arial" panose="020B0604020202020204" pitchFamily="34" charset="0"/>
            </a:endParaRPr>
          </a:p>
          <a:p>
            <a:pPr eaLnBrk="1" hangingPunct="1">
              <a:spcBef>
                <a:spcPct val="0"/>
              </a:spcBef>
              <a:buClrTx/>
              <a:buSzTx/>
              <a:buFontTx/>
              <a:buNone/>
            </a:pPr>
            <a:r>
              <a:rPr lang="ar-SA" altLang="ar-IQ" sz="2400" b="1" dirty="0">
                <a:solidFill>
                  <a:srgbClr val="546422"/>
                </a:solidFill>
                <a:latin typeface="Arial" panose="020B0604020202020204" pitchFamily="34" charset="0"/>
              </a:rPr>
              <a:t>حيث يتم إعطاء صلاحيات جديدة من قبل أعضاء التنظيم أو مجالس الإدارة كما في القطاع الخاص إلى الرئيس الأعلى  لممارسة كل الصلاحيات المعطا</a:t>
            </a:r>
            <a:r>
              <a:rPr lang="ar-IQ" altLang="ar-IQ" sz="2400" b="1" dirty="0">
                <a:solidFill>
                  <a:srgbClr val="546422"/>
                </a:solidFill>
                <a:latin typeface="Arial" panose="020B0604020202020204" pitchFamily="34" charset="0"/>
              </a:rPr>
              <a:t>ة</a:t>
            </a:r>
            <a:r>
              <a:rPr lang="ar-SA" altLang="ar-IQ" sz="2400" b="1" dirty="0">
                <a:solidFill>
                  <a:srgbClr val="546422"/>
                </a:solidFill>
                <a:latin typeface="Arial" panose="020B0604020202020204" pitchFamily="34" charset="0"/>
              </a:rPr>
              <a:t>.</a:t>
            </a:r>
            <a:endParaRPr lang="en-US" altLang="ar-IQ" sz="2400" b="1" dirty="0">
              <a:solidFill>
                <a:srgbClr val="546422"/>
              </a:solidFill>
              <a:latin typeface="Arial" panose="020B0604020202020204" pitchFamily="34" charset="0"/>
            </a:endParaRPr>
          </a:p>
          <a:p>
            <a:pPr algn="justLow" eaLnBrk="1" hangingPunct="1">
              <a:spcBef>
                <a:spcPct val="0"/>
              </a:spcBef>
              <a:buClrTx/>
              <a:buSzTx/>
              <a:buFontTx/>
              <a:buNone/>
            </a:pPr>
            <a:r>
              <a:rPr lang="ar-SA" altLang="ar-IQ" sz="2400" b="1" dirty="0">
                <a:solidFill>
                  <a:srgbClr val="546422"/>
                </a:solidFill>
              </a:rPr>
              <a:t>المطالبة بزيادة الأجور أو تحسين برامج الحوافز أو برامج التنمية والتدريب</a:t>
            </a:r>
            <a:r>
              <a:rPr lang="ar-SA" altLang="ar-IQ" sz="2400" b="1" dirty="0"/>
              <a:t>.</a:t>
            </a:r>
          </a:p>
          <a:p>
            <a:pPr algn="justLow" eaLnBrk="1" hangingPunct="1">
              <a:spcBef>
                <a:spcPct val="0"/>
              </a:spcBef>
              <a:buClrTx/>
              <a:buSzTx/>
              <a:buFontTx/>
              <a:buNone/>
            </a:pPr>
            <a:endParaRPr lang="en-US" altLang="ar-IQ" sz="2400" b="1" dirty="0">
              <a:cs typeface="Arial" panose="020B0604020202020204" pitchFamily="34" charset="0"/>
            </a:endParaRPr>
          </a:p>
          <a:p>
            <a:pPr algn="justLow" eaLnBrk="1" hangingPunct="1">
              <a:spcBef>
                <a:spcPct val="0"/>
              </a:spcBef>
              <a:buClrTx/>
              <a:buSzTx/>
              <a:buFontTx/>
              <a:buNone/>
            </a:pPr>
            <a:r>
              <a:rPr lang="ar-SA" altLang="ar-IQ" sz="2400" b="1" dirty="0">
                <a:solidFill>
                  <a:srgbClr val="C00000"/>
                </a:solidFill>
              </a:rPr>
              <a:t>3-  التفويض الجانبي: </a:t>
            </a:r>
            <a:endParaRPr lang="en-US" altLang="ar-IQ" sz="2400" b="1" dirty="0">
              <a:solidFill>
                <a:srgbClr val="C00000"/>
              </a:solidFill>
              <a:cs typeface="Arial" panose="020B0604020202020204" pitchFamily="34" charset="0"/>
            </a:endParaRPr>
          </a:p>
          <a:p>
            <a:pPr algn="justLow" eaLnBrk="1" hangingPunct="1">
              <a:spcBef>
                <a:spcPct val="0"/>
              </a:spcBef>
              <a:buClrTx/>
              <a:buSzTx/>
              <a:buFontTx/>
              <a:buNone/>
            </a:pPr>
            <a:r>
              <a:rPr lang="ar-SA" altLang="ar-IQ" sz="2400" b="1" dirty="0">
                <a:solidFill>
                  <a:srgbClr val="546422"/>
                </a:solidFill>
              </a:rPr>
              <a:t>تفويض على مستوى الرؤساء أصحاب الاختصاص بما في ذلك سلطاتهم المركزية المختصة.</a:t>
            </a:r>
            <a:endParaRPr lang="en-US" altLang="ar-IQ" sz="2400" b="1" dirty="0">
              <a:solidFill>
                <a:srgbClr val="546422"/>
              </a:solidFill>
              <a:cs typeface="Arial" panose="020B0604020202020204" pitchFamily="34" charset="0"/>
            </a:endParaRPr>
          </a:p>
          <a:p>
            <a:pPr algn="justLow" eaLnBrk="1" hangingPunct="1">
              <a:spcBef>
                <a:spcPct val="0"/>
              </a:spcBef>
              <a:buClrTx/>
              <a:buSzTx/>
              <a:buFontTx/>
              <a:buNone/>
            </a:pPr>
            <a:r>
              <a:rPr lang="ar-SA" altLang="ar-IQ" sz="2400" b="1" dirty="0"/>
              <a:t> </a:t>
            </a:r>
            <a:endParaRPr lang="en-US" altLang="ar-IQ" sz="2400" b="1" dirty="0">
              <a:cs typeface="Arial" panose="020B0604020202020204" pitchFamily="34" charset="0"/>
            </a:endParaRPr>
          </a:p>
          <a:p>
            <a:pPr algn="justLow" eaLnBrk="1" hangingPunct="1">
              <a:spcBef>
                <a:spcPct val="0"/>
              </a:spcBef>
              <a:buClrTx/>
              <a:buSzTx/>
              <a:buFontTx/>
              <a:buNone/>
            </a:pPr>
            <a:r>
              <a:rPr lang="ar-SA" altLang="ar-IQ" sz="2400" b="1" dirty="0">
                <a:solidFill>
                  <a:srgbClr val="C00000"/>
                </a:solidFill>
              </a:rPr>
              <a:t>4-التفويض المباشر وغير المباشر:</a:t>
            </a:r>
            <a:endParaRPr lang="en-US" altLang="ar-IQ" sz="2400" b="1" dirty="0">
              <a:solidFill>
                <a:srgbClr val="C00000"/>
              </a:solidFill>
              <a:cs typeface="Arial" panose="020B0604020202020204" pitchFamily="34" charset="0"/>
            </a:endParaRPr>
          </a:p>
          <a:p>
            <a:pPr algn="justLow" eaLnBrk="1" hangingPunct="1">
              <a:spcBef>
                <a:spcPct val="0"/>
              </a:spcBef>
              <a:buClrTx/>
              <a:buSzTx/>
              <a:buFontTx/>
              <a:buNone/>
            </a:pPr>
            <a:r>
              <a:rPr lang="ar-SA" altLang="ar-IQ" sz="2400" b="1" dirty="0">
                <a:solidFill>
                  <a:srgbClr val="546422"/>
                </a:solidFill>
              </a:rPr>
              <a:t>عن طريق تدخل أو عدم تدخل طرف ثالث حيث يتم بين الرئيس والمرؤوس تفويضا مباشرا دون تدخل طرف ثالث أو إذا كان هناك طرف ثالث (قليلا ما </a:t>
            </a:r>
            <a:r>
              <a:rPr lang="ar-IQ" altLang="ar-IQ" sz="2400" b="1" dirty="0">
                <a:solidFill>
                  <a:srgbClr val="546422"/>
                </a:solidFill>
              </a:rPr>
              <a:t>ي</a:t>
            </a:r>
            <a:r>
              <a:rPr lang="ar-SA" altLang="ar-IQ" sz="2400" b="1" dirty="0">
                <a:solidFill>
                  <a:srgbClr val="546422"/>
                </a:solidFill>
              </a:rPr>
              <a:t>تم تطبيقه) فهذا يعتبر تفويض غير مباشر</a:t>
            </a:r>
            <a:r>
              <a:rPr lang="ar-SA" altLang="ar-IQ" sz="2400" b="1" dirty="0"/>
              <a:t>.</a:t>
            </a:r>
            <a:endParaRPr lang="en-US" altLang="ar-IQ" sz="2400" b="1" dirty="0">
              <a:cs typeface="Arial" panose="020B0604020202020204" pitchFamily="34" charset="0"/>
            </a:endParaRPr>
          </a:p>
          <a:p>
            <a:pPr algn="justLow" eaLnBrk="1" hangingPunct="1">
              <a:spcBef>
                <a:spcPct val="0"/>
              </a:spcBef>
              <a:buClrTx/>
              <a:buSzTx/>
              <a:buFontTx/>
              <a:buNone/>
            </a:pPr>
            <a:r>
              <a:rPr lang="en-US" altLang="ar-IQ" sz="2400" b="1" dirty="0">
                <a:cs typeface="Arial" panose="020B0604020202020204" pitchFamily="34" charset="0"/>
              </a:rPr>
              <a:t> </a:t>
            </a:r>
          </a:p>
        </p:txBody>
      </p:sp>
      <p:sp>
        <p:nvSpPr>
          <p:cNvPr id="15363"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ajalla UI"/>
                <a:cs typeface="Majalla UI"/>
              </a:defRPr>
            </a:lvl1pPr>
            <a:lvl2pPr marL="742950" indent="-285750" algn="r" rtl="1">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ajalla UI"/>
                <a:cs typeface="Majalla UI"/>
              </a:defRPr>
            </a:lvl2pPr>
            <a:lvl3pPr marL="1143000" indent="-228600" algn="r" rtl="1">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ajalla UI"/>
                <a:cs typeface="Majalla UI"/>
              </a:defRPr>
            </a:lvl3pPr>
            <a:lvl4pPr marL="1600200" indent="-228600" algn="r" rtl="1">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4pPr>
            <a:lvl5pPr marL="2057400" indent="-228600" algn="r" rtl="1">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5pPr>
            <a:lvl6pPr marL="25146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6pPr>
            <a:lvl7pPr marL="29718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7pPr>
            <a:lvl8pPr marL="34290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8pPr>
            <a:lvl9pPr marL="38862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9pPr>
          </a:lstStyle>
          <a:p>
            <a:pPr>
              <a:spcBef>
                <a:spcPct val="0"/>
              </a:spcBef>
              <a:buClrTx/>
              <a:buSzTx/>
              <a:buFontTx/>
              <a:buNone/>
            </a:pPr>
            <a:fld id="{383D519A-F909-481C-BEF9-C32AEBCD78CC}" type="slidenum">
              <a:rPr lang="ar-SA" altLang="en-US" sz="1200">
                <a:solidFill>
                  <a:srgbClr val="045C75"/>
                </a:solidFill>
              </a:rPr>
              <a:pPr>
                <a:spcBef>
                  <a:spcPct val="0"/>
                </a:spcBef>
                <a:buClrTx/>
                <a:buSzTx/>
                <a:buFontTx/>
                <a:buNone/>
              </a:pPr>
              <a:t>8</a:t>
            </a:fld>
            <a:endParaRPr lang="ar-SA" altLang="en-US" sz="1200">
              <a:solidFill>
                <a:srgbClr val="045C75"/>
              </a:solidFill>
            </a:endParaRPr>
          </a:p>
        </p:txBody>
      </p:sp>
    </p:spTree>
    <p:extLst>
      <p:ext uri="{BB962C8B-B14F-4D97-AF65-F5344CB8AC3E}">
        <p14:creationId xmlns:p14="http://schemas.microsoft.com/office/powerpoint/2010/main" val="2845057673"/>
      </p:ext>
    </p:extLst>
  </p:cSld>
  <p:clrMapOvr>
    <a:masterClrMapping/>
  </p:clrMapOvr>
  <p:transition spd="med">
    <p:wipe/>
    <p:sndAc>
      <p:stSnd>
        <p:snd r:embed="rId3" name="arrow.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مربع نص 4"/>
          <p:cNvSpPr txBox="1">
            <a:spLocks noChangeArrowheads="1"/>
          </p:cNvSpPr>
          <p:nvPr/>
        </p:nvSpPr>
        <p:spPr bwMode="auto">
          <a:xfrm>
            <a:off x="791308" y="785814"/>
            <a:ext cx="9448067" cy="6740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ajalla UI"/>
                <a:cs typeface="Majalla UI"/>
              </a:defRPr>
            </a:lvl1pPr>
            <a:lvl2pPr marL="742950" indent="-285750" algn="r" rtl="1">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ajalla UI"/>
                <a:cs typeface="Majalla UI"/>
              </a:defRPr>
            </a:lvl2pPr>
            <a:lvl3pPr marL="1143000" indent="-228600" algn="r" rtl="1">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ajalla UI"/>
                <a:cs typeface="Majalla UI"/>
              </a:defRPr>
            </a:lvl3pPr>
            <a:lvl4pPr marL="1600200" indent="-228600" algn="r" rtl="1">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4pPr>
            <a:lvl5pPr marL="2057400" indent="-228600" algn="r" rtl="1">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5pPr>
            <a:lvl6pPr marL="25146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6pPr>
            <a:lvl7pPr marL="29718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7pPr>
            <a:lvl8pPr marL="34290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8pPr>
            <a:lvl9pPr marL="38862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9pPr>
          </a:lstStyle>
          <a:p>
            <a:pPr algn="justLow" eaLnBrk="1" hangingPunct="1">
              <a:spcBef>
                <a:spcPct val="0"/>
              </a:spcBef>
              <a:buClrTx/>
              <a:buSzTx/>
              <a:buFontTx/>
              <a:buNone/>
            </a:pPr>
            <a:r>
              <a:rPr lang="ar-SA" altLang="ar-IQ" sz="2400" b="1" dirty="0">
                <a:solidFill>
                  <a:srgbClr val="C00000"/>
                </a:solidFill>
                <a:latin typeface="Arial" panose="020B0604020202020204" pitchFamily="34" charset="0"/>
              </a:rPr>
              <a:t>5-التفويض الرسمي وغير الرسمي: </a:t>
            </a:r>
            <a:endParaRPr lang="en-US" altLang="ar-IQ" sz="2400" b="1" dirty="0">
              <a:solidFill>
                <a:srgbClr val="C00000"/>
              </a:solidFill>
              <a:latin typeface="Arial" panose="020B0604020202020204" pitchFamily="34" charset="0"/>
            </a:endParaRPr>
          </a:p>
          <a:p>
            <a:pPr algn="justLow" eaLnBrk="1" hangingPunct="1">
              <a:spcBef>
                <a:spcPct val="0"/>
              </a:spcBef>
              <a:buClrTx/>
              <a:buSzTx/>
              <a:buFontTx/>
              <a:buNone/>
            </a:pPr>
            <a:r>
              <a:rPr lang="ar-SA" altLang="ar-IQ" sz="2400" b="1" dirty="0">
                <a:solidFill>
                  <a:srgbClr val="546422"/>
                </a:solidFill>
                <a:latin typeface="Arial" panose="020B0604020202020204" pitchFamily="34" charset="0"/>
              </a:rPr>
              <a:t>الرسمي:  يتم إعداده وفقاً لقواعد قانونية وأنظمة مكتوبة وبشكل متعارف عليه.</a:t>
            </a:r>
            <a:endParaRPr lang="en-US" altLang="ar-IQ" sz="2400" b="1" dirty="0">
              <a:solidFill>
                <a:srgbClr val="546422"/>
              </a:solidFill>
              <a:latin typeface="Arial" panose="020B0604020202020204" pitchFamily="34" charset="0"/>
            </a:endParaRPr>
          </a:p>
          <a:p>
            <a:pPr algn="justLow" eaLnBrk="1" hangingPunct="1">
              <a:spcBef>
                <a:spcPct val="0"/>
              </a:spcBef>
              <a:buClrTx/>
              <a:buSzTx/>
              <a:buFontTx/>
              <a:buNone/>
            </a:pPr>
            <a:r>
              <a:rPr lang="ar-IQ" altLang="ar-IQ" sz="2400" b="1" dirty="0">
                <a:solidFill>
                  <a:srgbClr val="546422"/>
                </a:solidFill>
                <a:latin typeface="Arial" panose="020B0604020202020204" pitchFamily="34" charset="0"/>
              </a:rPr>
              <a:t>غ</a:t>
            </a:r>
            <a:r>
              <a:rPr lang="ar-SA" altLang="ar-IQ" sz="2400" b="1" dirty="0">
                <a:solidFill>
                  <a:srgbClr val="546422"/>
                </a:solidFill>
                <a:latin typeface="Arial" panose="020B0604020202020204" pitchFamily="34" charset="0"/>
              </a:rPr>
              <a:t>ير </a:t>
            </a:r>
            <a:r>
              <a:rPr lang="ar-IQ" altLang="ar-IQ" sz="2400" b="1" dirty="0">
                <a:solidFill>
                  <a:srgbClr val="546422"/>
                </a:solidFill>
                <a:latin typeface="Arial" panose="020B0604020202020204" pitchFamily="34" charset="0"/>
              </a:rPr>
              <a:t>ال</a:t>
            </a:r>
            <a:r>
              <a:rPr lang="ar-SA" altLang="ar-IQ" sz="2400" b="1" dirty="0">
                <a:solidFill>
                  <a:srgbClr val="546422"/>
                </a:solidFill>
                <a:latin typeface="Arial" panose="020B0604020202020204" pitchFamily="34" charset="0"/>
              </a:rPr>
              <a:t>رسمي: عندما لا يخضع للأنظمة والقواعد القانونية بل مبنيا على الأعراف والعادات والتقاليد</a:t>
            </a:r>
            <a:r>
              <a:rPr lang="ar-SA" altLang="ar-IQ" sz="2400" b="1" dirty="0">
                <a:latin typeface="Arial" panose="020B0604020202020204" pitchFamily="34" charset="0"/>
              </a:rPr>
              <a:t>.</a:t>
            </a:r>
            <a:endParaRPr lang="en-US" altLang="ar-IQ" sz="2400" b="1" dirty="0">
              <a:latin typeface="Arial" panose="020B0604020202020204" pitchFamily="34" charset="0"/>
            </a:endParaRPr>
          </a:p>
          <a:p>
            <a:pPr algn="justLow" eaLnBrk="1" hangingPunct="1">
              <a:spcBef>
                <a:spcPct val="0"/>
              </a:spcBef>
              <a:buClrTx/>
              <a:buSzTx/>
              <a:buFontTx/>
              <a:buNone/>
            </a:pPr>
            <a:r>
              <a:rPr lang="en-US" altLang="ar-IQ" sz="2400" b="1" dirty="0">
                <a:latin typeface="Arial" panose="020B0604020202020204" pitchFamily="34" charset="0"/>
              </a:rPr>
              <a:t> </a:t>
            </a:r>
          </a:p>
          <a:p>
            <a:pPr algn="justLow" eaLnBrk="1" hangingPunct="1">
              <a:spcBef>
                <a:spcPct val="0"/>
              </a:spcBef>
              <a:buClrTx/>
              <a:buSzTx/>
              <a:buFontTx/>
              <a:buNone/>
            </a:pPr>
            <a:r>
              <a:rPr lang="ar-SA" altLang="ar-IQ" sz="2400" b="1" dirty="0">
                <a:solidFill>
                  <a:srgbClr val="C00000"/>
                </a:solidFill>
                <a:latin typeface="Arial" panose="020B0604020202020204" pitchFamily="34" charset="0"/>
              </a:rPr>
              <a:t>6-التفويض المشروط وغير المشروط:</a:t>
            </a:r>
            <a:endParaRPr lang="en-US" altLang="ar-IQ" sz="2400" b="1" dirty="0">
              <a:solidFill>
                <a:srgbClr val="C00000"/>
              </a:solidFill>
              <a:latin typeface="Arial" panose="020B0604020202020204" pitchFamily="34" charset="0"/>
            </a:endParaRPr>
          </a:p>
          <a:p>
            <a:pPr algn="justLow" eaLnBrk="1" hangingPunct="1">
              <a:spcBef>
                <a:spcPct val="0"/>
              </a:spcBef>
              <a:buClrTx/>
              <a:buSzTx/>
              <a:buFontTx/>
              <a:buNone/>
            </a:pPr>
            <a:r>
              <a:rPr lang="ar-SA" altLang="ar-IQ" sz="2400" b="1" dirty="0">
                <a:solidFill>
                  <a:srgbClr val="546422"/>
                </a:solidFill>
                <a:latin typeface="Arial" panose="020B0604020202020204" pitchFamily="34" charset="0"/>
              </a:rPr>
              <a:t>المشروط: عندما أراجع رئيس لممارسة صلاحياتي.</a:t>
            </a:r>
            <a:endParaRPr lang="en-US" altLang="ar-IQ" sz="2400" b="1" dirty="0">
              <a:solidFill>
                <a:srgbClr val="546422"/>
              </a:solidFill>
              <a:latin typeface="Arial" panose="020B0604020202020204" pitchFamily="34" charset="0"/>
            </a:endParaRPr>
          </a:p>
          <a:p>
            <a:pPr algn="justLow" eaLnBrk="1" hangingPunct="1">
              <a:spcBef>
                <a:spcPct val="0"/>
              </a:spcBef>
              <a:buClrTx/>
              <a:buSzTx/>
              <a:buFontTx/>
              <a:buNone/>
            </a:pPr>
            <a:r>
              <a:rPr lang="ar-SA" altLang="ar-IQ" sz="2400" b="1" dirty="0">
                <a:solidFill>
                  <a:srgbClr val="546422"/>
                </a:solidFill>
                <a:latin typeface="Arial" panose="020B0604020202020204" pitchFamily="34" charset="0"/>
              </a:rPr>
              <a:t>غير المشروط: عندما أكون حرا من البداية لممارسة صلاحياتي دون الرجوع للرئيس.</a:t>
            </a:r>
          </a:p>
          <a:p>
            <a:pPr algn="justLow" eaLnBrk="1" hangingPunct="1">
              <a:spcBef>
                <a:spcPct val="0"/>
              </a:spcBef>
              <a:buClrTx/>
              <a:buSzTx/>
              <a:buFontTx/>
              <a:buNone/>
            </a:pPr>
            <a:endParaRPr lang="en-US" altLang="ar-IQ" sz="2400" b="1" dirty="0">
              <a:solidFill>
                <a:srgbClr val="546422"/>
              </a:solidFill>
              <a:latin typeface="Arial" panose="020B0604020202020204" pitchFamily="34" charset="0"/>
            </a:endParaRPr>
          </a:p>
          <a:p>
            <a:pPr algn="justLow" eaLnBrk="1" hangingPunct="1">
              <a:spcBef>
                <a:spcPct val="0"/>
              </a:spcBef>
              <a:buClrTx/>
              <a:buSzTx/>
              <a:buFontTx/>
              <a:buNone/>
            </a:pPr>
            <a:r>
              <a:rPr lang="ar-SA" altLang="ar-IQ" sz="2400" b="1" dirty="0">
                <a:solidFill>
                  <a:srgbClr val="C00000"/>
                </a:solidFill>
              </a:rPr>
              <a:t>7-التفويض الجزئي الكامل والجزئي غير الكامل: </a:t>
            </a:r>
            <a:endParaRPr lang="en-US" altLang="ar-IQ" sz="2400" b="1" dirty="0">
              <a:solidFill>
                <a:srgbClr val="C00000"/>
              </a:solidFill>
              <a:cs typeface="Arial" panose="020B0604020202020204" pitchFamily="34" charset="0"/>
            </a:endParaRPr>
          </a:p>
          <a:p>
            <a:pPr algn="justLow" eaLnBrk="1" hangingPunct="1">
              <a:spcBef>
                <a:spcPct val="0"/>
              </a:spcBef>
              <a:buClrTx/>
              <a:buSzTx/>
              <a:buFontTx/>
              <a:buNone/>
            </a:pPr>
            <a:r>
              <a:rPr lang="ar-SA" altLang="ar-IQ" sz="2400" b="1" dirty="0">
                <a:solidFill>
                  <a:srgbClr val="546422"/>
                </a:solidFill>
              </a:rPr>
              <a:t>يبقى التفويض جزئياً لان التفويض الكامل يعتبر نزولاً عن الاختصاصات من جانب الرئيس، وهو أمر غير مشروع.</a:t>
            </a:r>
          </a:p>
          <a:p>
            <a:pPr algn="justLow" eaLnBrk="1" hangingPunct="1">
              <a:spcBef>
                <a:spcPct val="0"/>
              </a:spcBef>
              <a:buClrTx/>
              <a:buSzTx/>
              <a:buFontTx/>
              <a:buNone/>
            </a:pPr>
            <a:endParaRPr lang="en-US" altLang="ar-IQ" sz="2400" b="1" dirty="0">
              <a:solidFill>
                <a:srgbClr val="546422"/>
              </a:solidFill>
              <a:cs typeface="Arial" panose="020B0604020202020204" pitchFamily="34" charset="0"/>
            </a:endParaRPr>
          </a:p>
          <a:p>
            <a:pPr algn="justLow" eaLnBrk="1" hangingPunct="1">
              <a:spcBef>
                <a:spcPct val="0"/>
              </a:spcBef>
              <a:buClrTx/>
              <a:buSzTx/>
              <a:buFontTx/>
              <a:buNone/>
            </a:pPr>
            <a:r>
              <a:rPr lang="ar-SA" altLang="ar-IQ" sz="2400" b="1" dirty="0">
                <a:solidFill>
                  <a:srgbClr val="C00000"/>
                </a:solidFill>
              </a:rPr>
              <a:t>8-التفويض العام والخاص:</a:t>
            </a:r>
            <a:endParaRPr lang="en-US" altLang="ar-IQ" sz="2400" b="1" dirty="0">
              <a:solidFill>
                <a:srgbClr val="C00000"/>
              </a:solidFill>
              <a:cs typeface="Arial" panose="020B0604020202020204" pitchFamily="34" charset="0"/>
            </a:endParaRPr>
          </a:p>
          <a:p>
            <a:pPr algn="justLow" eaLnBrk="1" hangingPunct="1">
              <a:spcBef>
                <a:spcPct val="0"/>
              </a:spcBef>
              <a:buClrTx/>
              <a:buSzTx/>
              <a:buFontTx/>
              <a:buNone/>
            </a:pPr>
            <a:r>
              <a:rPr lang="ar-SA" altLang="ar-IQ" sz="2400" b="1" dirty="0">
                <a:solidFill>
                  <a:srgbClr val="C00000"/>
                </a:solidFill>
              </a:rPr>
              <a:t> 9-التفويض المؤقت والدائم: </a:t>
            </a:r>
            <a:endParaRPr lang="en-US" altLang="ar-IQ" sz="2400" b="1" dirty="0">
              <a:solidFill>
                <a:srgbClr val="C00000"/>
              </a:solidFill>
              <a:cs typeface="Arial" panose="020B0604020202020204" pitchFamily="34" charset="0"/>
            </a:endParaRPr>
          </a:p>
          <a:p>
            <a:pPr algn="justLow" eaLnBrk="1" hangingPunct="1">
              <a:spcBef>
                <a:spcPct val="0"/>
              </a:spcBef>
              <a:buClrTx/>
              <a:buSzTx/>
              <a:buFontTx/>
              <a:buNone/>
            </a:pPr>
            <a:r>
              <a:rPr lang="ar-SA" altLang="ar-IQ" sz="2400" b="1" dirty="0">
                <a:solidFill>
                  <a:srgbClr val="C00000"/>
                </a:solidFill>
              </a:rPr>
              <a:t>10-التفويض البسيط والمركب:</a:t>
            </a:r>
            <a:endParaRPr lang="en-US" altLang="ar-IQ" sz="2400" b="1" dirty="0">
              <a:solidFill>
                <a:srgbClr val="C00000"/>
              </a:solidFill>
              <a:cs typeface="Arial" panose="020B0604020202020204" pitchFamily="34" charset="0"/>
            </a:endParaRPr>
          </a:p>
          <a:p>
            <a:pPr algn="justLow" eaLnBrk="1" hangingPunct="1">
              <a:spcBef>
                <a:spcPct val="0"/>
              </a:spcBef>
              <a:buClrTx/>
              <a:buSzTx/>
              <a:buFontTx/>
              <a:buNone/>
            </a:pPr>
            <a:endParaRPr lang="en-US" altLang="ar-IQ" sz="2400" b="1" dirty="0">
              <a:solidFill>
                <a:srgbClr val="546422"/>
              </a:solidFill>
              <a:cs typeface="Arial" panose="020B0604020202020204" pitchFamily="34" charset="0"/>
            </a:endParaRPr>
          </a:p>
          <a:p>
            <a:pPr algn="justLow" eaLnBrk="1" hangingPunct="1">
              <a:spcBef>
                <a:spcPct val="0"/>
              </a:spcBef>
              <a:buClrTx/>
              <a:buSzTx/>
              <a:buFontTx/>
              <a:buNone/>
            </a:pPr>
            <a:r>
              <a:rPr lang="ar-SA" altLang="ar-IQ" sz="2400" b="1" dirty="0">
                <a:solidFill>
                  <a:srgbClr val="C00000"/>
                </a:solidFill>
              </a:rPr>
              <a:t>    </a:t>
            </a:r>
            <a:endParaRPr lang="en-US" altLang="ar-IQ" sz="2400" b="1" dirty="0">
              <a:solidFill>
                <a:srgbClr val="546422"/>
              </a:solidFill>
              <a:cs typeface="Arial" panose="020B0604020202020204" pitchFamily="34" charset="0"/>
            </a:endParaRPr>
          </a:p>
        </p:txBody>
      </p:sp>
      <p:sp>
        <p:nvSpPr>
          <p:cNvPr id="17411"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ajalla UI"/>
                <a:cs typeface="Majalla UI"/>
              </a:defRPr>
            </a:lvl1pPr>
            <a:lvl2pPr marL="742950" indent="-285750" algn="r" rtl="1">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ajalla UI"/>
                <a:cs typeface="Majalla UI"/>
              </a:defRPr>
            </a:lvl2pPr>
            <a:lvl3pPr marL="1143000" indent="-228600" algn="r" rtl="1">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ajalla UI"/>
                <a:cs typeface="Majalla UI"/>
              </a:defRPr>
            </a:lvl3pPr>
            <a:lvl4pPr marL="1600200" indent="-228600" algn="r" rtl="1">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4pPr>
            <a:lvl5pPr marL="2057400" indent="-228600" algn="r" rtl="1">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5pPr>
            <a:lvl6pPr marL="25146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6pPr>
            <a:lvl7pPr marL="29718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7pPr>
            <a:lvl8pPr marL="34290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8pPr>
            <a:lvl9pPr marL="38862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ajalla UI"/>
                <a:cs typeface="Majalla UI"/>
              </a:defRPr>
            </a:lvl9pPr>
          </a:lstStyle>
          <a:p>
            <a:pPr>
              <a:spcBef>
                <a:spcPct val="0"/>
              </a:spcBef>
              <a:buClrTx/>
              <a:buSzTx/>
              <a:buFontTx/>
              <a:buNone/>
            </a:pPr>
            <a:fld id="{73831B4F-9DE8-433F-9942-EE2EFB7E1CB7}" type="slidenum">
              <a:rPr lang="ar-SA" altLang="en-US" sz="1200">
                <a:solidFill>
                  <a:srgbClr val="045C75"/>
                </a:solidFill>
              </a:rPr>
              <a:pPr>
                <a:spcBef>
                  <a:spcPct val="0"/>
                </a:spcBef>
                <a:buClrTx/>
                <a:buSzTx/>
                <a:buFontTx/>
                <a:buNone/>
              </a:pPr>
              <a:t>9</a:t>
            </a:fld>
            <a:endParaRPr lang="ar-SA" altLang="en-US" sz="1200">
              <a:solidFill>
                <a:srgbClr val="045C75"/>
              </a:solidFill>
            </a:endParaRPr>
          </a:p>
        </p:txBody>
      </p:sp>
    </p:spTree>
    <p:extLst>
      <p:ext uri="{BB962C8B-B14F-4D97-AF65-F5344CB8AC3E}">
        <p14:creationId xmlns:p14="http://schemas.microsoft.com/office/powerpoint/2010/main" val="2252288913"/>
      </p:ext>
    </p:extLst>
  </p:cSld>
  <p:clrMapOvr>
    <a:masterClrMapping/>
  </p:clrMapOvr>
  <p:transition spd="med">
    <p:wipe dir="r"/>
    <p:sndAc>
      <p:stSnd>
        <p:snd r:embed="rId3" name="arrow.wav"/>
      </p:stSnd>
    </p:sndAc>
  </p:transition>
  <p:timing>
    <p:tnLst>
      <p:par>
        <p:cTn id="1" dur="indefinite" restart="never" nodeType="tmRoot"/>
      </p:par>
    </p:tnLst>
  </p:timing>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xmlns=""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TM04033925[[fn=Droplet]]</Template>
  <TotalTime>306</TotalTime>
  <Words>1404</Words>
  <Application>Microsoft Office PowerPoint</Application>
  <PresentationFormat>Custom</PresentationFormat>
  <Paragraphs>202</Paragraphs>
  <Slides>39</Slides>
  <Notes>8</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Droplet</vt:lpstr>
      <vt:lpstr>الصلاحيات والمسؤوليات</vt:lpstr>
      <vt:lpstr>الصلاحيات الإدارية : هي المادة التي تجعل الهيكل أو البناء التنظيمي مفعلاً.  أو هي السلطة التي تفوض للشخص حتى يمتلك الحق في إصدار القرار أو الأمر للقيام أو عدم القيام بعمل معين .   وتمارس الصلاحيات من قبل المتمتع بها إبتداءً من قمة الهرم التنظيمي (مديروا القمة) وحتى قاعدته (مديروا الخط التنفيذي الأول). </vt:lpstr>
      <vt:lpstr>PowerPoint Presentation</vt:lpstr>
      <vt:lpstr>PowerPoint Presentation</vt:lpstr>
      <vt:lpstr>التفويض الاداري :- يقصد بتفويض السلطة أن يقوم الرئيس الإداري ويطلق عليه اسم المُفوّض بجزء من اختصاصه التي يستمدها من القانون لأحد المدراء الآخرين في مستوى إداري أدنى منه ويطلق عليه بالمفوض إليه، وينتج عن ذلك على أن يحق للمفضوض إليه بأن يصدر قرارات فيما فوّض فيه دون أن يكون حاجة للرئيس المفوض.  </vt:lpstr>
      <vt:lpstr>PowerPoint Presentation</vt:lpstr>
      <vt:lpstr>أهداف التفويض:   6-  تخفيف العبء على المدير. 7- إعداد الصف الثاني من المديرين. 8 -تحقيق الرضا الوظيفي للعاملين . 9- تسهيل الإجراءات على المستفيدين الداخليين والخارجيين من خدمات المؤسسة . 10- تقليل الوقت اللازم لاتخاذ القرار. </vt:lpstr>
      <vt:lpstr>PowerPoint Presentation</vt:lpstr>
      <vt:lpstr>PowerPoint Presentation</vt:lpstr>
      <vt:lpstr>مصفوفة الصلاحيات إن توثيق مصفوفة تفويض الصلاحيات المالية والإدارية يعد مطلباً أساسياً من متطلبات ضوابط الرقابة الداخلية في كيانات الأعمال حيث أنها تعمل على تحديد المسؤوليات والصلاحيات المالية والإدارية لشاغلي الوظائف المفوضين باعتماد القرارات والمعاملات في كيانات الأعمال، والتي من شأنها أن تعزز من ضبط وحوكمة مسارات تدفق المعاملات الرسمية لكيانات الأعمال، وتمنع مخاطر الغش والاحتيال.</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مزايا اللامركزية:-</vt:lpstr>
      <vt:lpstr>عيوب اللامركزية :-</vt:lpstr>
      <vt:lpstr>المسؤولية: Responsibility وهي التعهد والالتزام من جانب الفرد للقيام بما عهد إليه من عمل , وتنشأ المسؤولية بمجرد قبول الفرد بالعمل أو الواجب الذي يكلف به.   أما الفرد الذي يصبح مديراً فإن مسؤولياته تزداد وفق حجم الصلاحيات التي فوضت إليه. </vt:lpstr>
      <vt:lpstr>المساءلة: Accountability وتعني ما يُتوقع من الفرد جراء ممارسة الصلاحيات المفوضة إليه، وتعهده القيام بما عهد إليه من أعمال، والتي ستعود عليه على شكل ثواب أو عقاب . وتبرز المساءلة في ضوء نتائج الأعمال والانجازات التي يأتي بها . </vt:lpstr>
      <vt:lpstr>أنواع الصلاحيات الإدارية</vt:lpstr>
      <vt:lpstr>الصلاحية الرأسية: وهي الحق الذي يمنح إلى الآخرين وبما يمكنهم من قيادة وتوجيه المرؤوسين التابعين لهم رسمياً لتأدية أعمالهم وبما يسهم في تحقيق الهدف المنشود .   وتنساب هذه الصلاحية من أعلى إلى أسفل الهرم التنظيمي عبر خط السلة وسلسلة الأمر والتدرج الهرمي. </vt:lpstr>
      <vt:lpstr>الصلاحية الوظيفية: وهي تلك الصلاحية التي تمكن المفوض بها من الأشراف على العمليات أو التصرفات التي تصدر عن الأفراد العاملين في إدارات أخرى والذين يعملون تحت إمرة مدير ثانٍ .  وتمارس مثل هذه الصلاحيات لضمان حسن تنفيذ التعليمات والتوجيهات الصادرة عن وحدات إدارية أخرى (مثال على ذلك دائرة الرقابة ـ الدائرة الادارية)</vt:lpstr>
      <vt:lpstr>الصلاحية الإستشارية: وهي الصلاحيات التي تمنح لذوي الخبرة والإختصاص وبما يمكنهم من المساهمة في الأشراف والتوجيه ورقابة أعمال الآخرين من خلال تقديم النصح والإرشاد وإسداء الخبرة الفنية أو القانونية أو الإدارية لهم لضمان أداء الأعمال بشكل سليم يتطابق والأهداف المرسومة.</vt:lpstr>
      <vt:lpstr>مستويات التفويض المستوى الأول : تفويض على أساس ما يجب عمله وكيفية أداء هذا العمل , يناسب هذا المستوى الموظفين ذوي النضج الوظيفي المنخفض نسبياً .</vt:lpstr>
      <vt:lpstr>المستوى الثاني : التفويض على أساس ما يجب عمله وترك الحرية للمرؤوس في إختيار أسلوب الأداء ومعدل الأداء ومدى الجودة التي يتم العمل بها وهذا المستوى يوفر مزيدا من الحرية والفرص للموظف ويناسب ذوي النضج الوظيفي المرتفع نسبياً .</vt:lpstr>
      <vt:lpstr>المستوى الثالث : التفويض على أساس ما يجب تحقيقه من أهداف وترك الحرية للموظفين في تحديد ما يجب عمله وأسلوب الأداء ومعدله وكذلك مدى الجودة التي يتم بها العمل , وهذا النوع من التفويض يصل بالمرؤوسين الى تحمل مسؤولياتهم كاملة بدون تدخل من المفوض ويلائم هذا المستوى ذوي النضج الوظيفي العالي. </vt:lpstr>
      <vt:lpstr>أسس التفويض الفعال:  1- حدد الشخص المناسب للتفويض. 2- فوض مهام متكاملة. 3- حدد النتائج المتوقعة. 4- حدد وقتاً كافياً. 5- فوض، ثم امنح الثقة. </vt:lpstr>
      <vt:lpstr>الأعمال التي ينبغي تفويضها:  1- الأعمال التي تتكرر. 2- القرارات السهلة التي تصنع باستمرار. 3- التفاصيل التي تأخذ وقتاً وجهداً كبيراً. 4- الأعمال التي لا يميل إليها المدير. 5- الأعمال التي تحتاج لمهارات وقدرات لا يملكها المدير. </vt:lpstr>
      <vt:lpstr>لماذا لا يقوم المديرون بالتفويض ؟  1- عدم الثقة بالمعلمين. 2- عدم فهم المدير لمسؤولياته وسلطاته الحقيقية. 3- الخوف من منافسة المعلمين. 4- اعتقاد المدير أن قيام الآخرين بالأعمال يقلل من أهميته. 5- مساواة النشاط مع الإنتاجية. 6- الخوف من الظهور بمظهر الكسول.</vt:lpstr>
      <vt:lpstr> مبادئ تحسين تفويض الصلاحيات الإدارية  </vt:lpstr>
      <vt:lpstr>وضع الأهداف وتحديد المعايير :  تتولى إدارة المنظمة وضع الأهداف المطلوب تحقيقها والتي على المرؤوسين السعي نحو بلوغها وقياس مدى تحقق تلك الأهداف .   وأن مشاركة المرؤوسين في عملية تحديد الأهداف يزيد من فاعلية تحققها. </vt:lpstr>
      <vt:lpstr>مشاركة المرؤوسين:   تشجيع المرؤوسين على المشاركة في صناعة القرارات وإتخاذها والعمل على إحاطتهم علماً بما يجري بقصد تمكينهم من تطوير قابلياتهم في ما يتعلق بأداء مهامهم.</vt:lpstr>
      <vt:lpstr>تحديد الصلاحيات والمسؤوليات:   يجب أن يدرك المرؤوسين ويستوعبوا نوع الأعمال التي ستناط إليهم ومعرفة الصلاحيات التي سيتمتعون بها ، إلى جانب إدراكهم للنتائج المتوقعة جراء ممارستهم الأعمال المناطة إليهم. </vt:lpstr>
      <vt:lpstr>تكامل الإنجاز:  على المديرين متابعة قيام المرؤوسين بالأعمال المناطة إليهم وبلوغ الغايات بشكل متكامل مع ما تم إناطته إلى الآخرين. </vt:lpstr>
      <vt:lpstr>التدريب المتواصل:  يجب أن توفر إدارة المنظمة الفرص المواتية لمشاركة المرؤوسين في البرامج ذات العلاقة بأعمالهم والتي من شأنها أن تزود المرؤوسين بالمعارف والمهارات والقدرات الضرورية لتعزيز قابليتهم على أداء الأعمال، والتغلب على صعوبات تنفيذ تلك الأعمال. </vt:lpstr>
      <vt:lpstr>الرقابة المستمرة:   لابد من أن يعتني المديرين بممارسة أعمال الرقابة والتي تعني التأكد من أن ما تم تنفيذه هو الذي كان مقصود تنفيذه , وكذلك ممارسة الرقابة على ممارسة الصلاحيات التي فوضت إليهم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الهيكل التنظيمي</dc:title>
  <dc:creator>Hesham S. Mhsen</dc:creator>
  <cp:lastModifiedBy>nsr</cp:lastModifiedBy>
  <cp:revision>38</cp:revision>
  <dcterms:created xsi:type="dcterms:W3CDTF">2019-10-08T07:37:32Z</dcterms:created>
  <dcterms:modified xsi:type="dcterms:W3CDTF">2025-09-27T19:11:39Z</dcterms:modified>
</cp:coreProperties>
</file>