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61" r:id="rId5"/>
    <p:sldId id="262" r:id="rId6"/>
    <p:sldId id="263" r:id="rId7"/>
    <p:sldId id="264" r:id="rId8"/>
    <p:sldId id="258"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6" d="100"/>
          <a:sy n="66"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AA41430-845C-4062-A877-33451840BBC0}" type="doc">
      <dgm:prSet loTypeId="urn:microsoft.com/office/officeart/2005/8/layout/StepDownProcess" loCatId="process" qsTypeId="urn:microsoft.com/office/officeart/2005/8/quickstyle/simple1" qsCatId="simple" csTypeId="urn:microsoft.com/office/officeart/2005/8/colors/accent1_2" csCatId="accent1" phldr="1"/>
      <dgm:spPr/>
      <dgm:t>
        <a:bodyPr/>
        <a:lstStyle/>
        <a:p>
          <a:endParaRPr lang="en-US"/>
        </a:p>
      </dgm:t>
    </dgm:pt>
    <dgm:pt modelId="{C105FBC7-2708-4A94-BF23-E47A33F02438}">
      <dgm:prSet phldrT="[Text]"/>
      <dgm:spPr/>
      <dgm:t>
        <a:bodyPr/>
        <a:lstStyle/>
        <a:p>
          <a:r>
            <a:rPr lang="ar-IQ" b="1" dirty="0" smtClean="0"/>
            <a:t>التحديد</a:t>
          </a:r>
          <a:r>
            <a:rPr lang="en-US" b="1" dirty="0" smtClean="0"/>
            <a:t>          Definition </a:t>
          </a:r>
          <a:endParaRPr lang="en-US" dirty="0"/>
        </a:p>
      </dgm:t>
    </dgm:pt>
    <dgm:pt modelId="{274AC73B-4F28-424B-AF09-E94CE2E6B533}" type="parTrans" cxnId="{4D47489D-DF67-4465-BFBE-D4BF11FA54B8}">
      <dgm:prSet/>
      <dgm:spPr/>
      <dgm:t>
        <a:bodyPr/>
        <a:lstStyle/>
        <a:p>
          <a:endParaRPr lang="en-US"/>
        </a:p>
      </dgm:t>
    </dgm:pt>
    <dgm:pt modelId="{1976EF95-65FE-4F92-938E-FC6ACF43BD55}" type="sibTrans" cxnId="{4D47489D-DF67-4465-BFBE-D4BF11FA54B8}">
      <dgm:prSet/>
      <dgm:spPr/>
      <dgm:t>
        <a:bodyPr/>
        <a:lstStyle/>
        <a:p>
          <a:endParaRPr lang="en-US"/>
        </a:p>
      </dgm:t>
    </dgm:pt>
    <dgm:pt modelId="{30DF117B-477F-456D-991E-930200010421}">
      <dgm:prSet phldrT="[Text]"/>
      <dgm:spPr/>
      <dgm:t>
        <a:bodyPr/>
        <a:lstStyle/>
        <a:p>
          <a:r>
            <a:rPr lang="ar-IQ" b="1" dirty="0" smtClean="0"/>
            <a:t>التخطيط</a:t>
          </a:r>
          <a:r>
            <a:rPr lang="en-US" b="1" dirty="0" smtClean="0"/>
            <a:t>          Planning</a:t>
          </a:r>
          <a:endParaRPr lang="en-US" dirty="0"/>
        </a:p>
      </dgm:t>
    </dgm:pt>
    <dgm:pt modelId="{8CDA8CD7-C650-431F-8346-2DE3A3ED6F7E}" type="parTrans" cxnId="{072D3F98-768B-4E38-A880-773BE09B3A04}">
      <dgm:prSet/>
      <dgm:spPr/>
      <dgm:t>
        <a:bodyPr/>
        <a:lstStyle/>
        <a:p>
          <a:endParaRPr lang="en-US"/>
        </a:p>
      </dgm:t>
    </dgm:pt>
    <dgm:pt modelId="{F190E97A-644C-4F79-BA62-FD1875DA2CE1}" type="sibTrans" cxnId="{072D3F98-768B-4E38-A880-773BE09B3A04}">
      <dgm:prSet/>
      <dgm:spPr/>
      <dgm:t>
        <a:bodyPr/>
        <a:lstStyle/>
        <a:p>
          <a:endParaRPr lang="en-US"/>
        </a:p>
      </dgm:t>
    </dgm:pt>
    <dgm:pt modelId="{3F29CB68-E849-40FB-B804-B05CA910885C}">
      <dgm:prSet phldrT="[Text]"/>
      <dgm:spPr/>
      <dgm:t>
        <a:bodyPr/>
        <a:lstStyle/>
        <a:p>
          <a:r>
            <a:rPr lang="ar-IQ" b="1" dirty="0" smtClean="0"/>
            <a:t>التنفيذ</a:t>
          </a:r>
          <a:r>
            <a:rPr lang="en-US" b="1" dirty="0" smtClean="0"/>
            <a:t>            Execution</a:t>
          </a:r>
          <a:r>
            <a:rPr lang="en-US" dirty="0" smtClean="0"/>
            <a:t> </a:t>
          </a:r>
          <a:endParaRPr lang="en-US" dirty="0"/>
        </a:p>
      </dgm:t>
    </dgm:pt>
    <dgm:pt modelId="{BF0ABE6B-B3FE-4636-9493-B7DBF99349E2}" type="parTrans" cxnId="{476FEFBC-24C5-471E-BF67-4584424CAEB9}">
      <dgm:prSet/>
      <dgm:spPr/>
      <dgm:t>
        <a:bodyPr/>
        <a:lstStyle/>
        <a:p>
          <a:endParaRPr lang="en-US"/>
        </a:p>
      </dgm:t>
    </dgm:pt>
    <dgm:pt modelId="{4955F83A-F1A6-4668-94F1-8CB26CCA4ADC}" type="sibTrans" cxnId="{476FEFBC-24C5-471E-BF67-4584424CAEB9}">
      <dgm:prSet/>
      <dgm:spPr/>
      <dgm:t>
        <a:bodyPr/>
        <a:lstStyle/>
        <a:p>
          <a:endParaRPr lang="en-US"/>
        </a:p>
      </dgm:t>
    </dgm:pt>
    <dgm:pt modelId="{E5CC0150-A010-4381-BC58-38259A1A2FD1}">
      <dgm:prSet/>
      <dgm:spPr/>
      <dgm:t>
        <a:bodyPr/>
        <a:lstStyle/>
        <a:p>
          <a:r>
            <a:rPr lang="ar-IQ" b="1" smtClean="0"/>
            <a:t>الإنهاء</a:t>
          </a:r>
          <a:r>
            <a:rPr lang="en-US" b="1" smtClean="0"/>
            <a:t>       Termination</a:t>
          </a:r>
          <a:endParaRPr lang="en-US" dirty="0"/>
        </a:p>
      </dgm:t>
    </dgm:pt>
    <dgm:pt modelId="{AC635577-0698-46BA-9CD3-3B3BA2D82110}" type="parTrans" cxnId="{C84EF79F-4C5C-41E9-9F28-2ABF71BDBD2E}">
      <dgm:prSet/>
      <dgm:spPr/>
      <dgm:t>
        <a:bodyPr/>
        <a:lstStyle/>
        <a:p>
          <a:endParaRPr lang="en-US"/>
        </a:p>
      </dgm:t>
    </dgm:pt>
    <dgm:pt modelId="{D37EE29B-A7D5-4905-B722-38B661D41694}" type="sibTrans" cxnId="{C84EF79F-4C5C-41E9-9F28-2ABF71BDBD2E}">
      <dgm:prSet/>
      <dgm:spPr/>
      <dgm:t>
        <a:bodyPr/>
        <a:lstStyle/>
        <a:p>
          <a:endParaRPr lang="en-US"/>
        </a:p>
      </dgm:t>
    </dgm:pt>
    <dgm:pt modelId="{A1B06A54-A694-46B3-8B3A-B8F317BFF6EF}" type="pres">
      <dgm:prSet presAssocID="{6AA41430-845C-4062-A877-33451840BBC0}" presName="rootnode" presStyleCnt="0">
        <dgm:presLayoutVars>
          <dgm:chMax/>
          <dgm:chPref/>
          <dgm:dir/>
          <dgm:animLvl val="lvl"/>
        </dgm:presLayoutVars>
      </dgm:prSet>
      <dgm:spPr/>
    </dgm:pt>
    <dgm:pt modelId="{B9B5A3D1-79B7-40B1-8637-AD751B5FEC0D}" type="pres">
      <dgm:prSet presAssocID="{C105FBC7-2708-4A94-BF23-E47A33F02438}" presName="composite" presStyleCnt="0"/>
      <dgm:spPr/>
    </dgm:pt>
    <dgm:pt modelId="{193F8AB2-ADBB-47FB-9DDA-C2B4F2DA704B}" type="pres">
      <dgm:prSet presAssocID="{C105FBC7-2708-4A94-BF23-E47A33F02438}" presName="bentUpArrow1" presStyleLbl="alignImgPlace1" presStyleIdx="0" presStyleCnt="3"/>
      <dgm:spPr/>
    </dgm:pt>
    <dgm:pt modelId="{D39B50AD-3F1E-4F30-9054-A9B620B0EA1E}" type="pres">
      <dgm:prSet presAssocID="{C105FBC7-2708-4A94-BF23-E47A33F02438}" presName="ParentText" presStyleLbl="node1" presStyleIdx="0" presStyleCnt="4">
        <dgm:presLayoutVars>
          <dgm:chMax val="1"/>
          <dgm:chPref val="1"/>
          <dgm:bulletEnabled val="1"/>
        </dgm:presLayoutVars>
      </dgm:prSet>
      <dgm:spPr/>
      <dgm:t>
        <a:bodyPr/>
        <a:lstStyle/>
        <a:p>
          <a:endParaRPr lang="en-US"/>
        </a:p>
      </dgm:t>
    </dgm:pt>
    <dgm:pt modelId="{2167BBDC-8FA6-4647-BF96-0343D22F5A01}" type="pres">
      <dgm:prSet presAssocID="{C105FBC7-2708-4A94-BF23-E47A33F02438}" presName="ChildText" presStyleLbl="revTx" presStyleIdx="0" presStyleCnt="3">
        <dgm:presLayoutVars>
          <dgm:chMax val="0"/>
          <dgm:chPref val="0"/>
          <dgm:bulletEnabled val="1"/>
        </dgm:presLayoutVars>
      </dgm:prSet>
      <dgm:spPr/>
      <dgm:t>
        <a:bodyPr/>
        <a:lstStyle/>
        <a:p>
          <a:endParaRPr lang="en-US"/>
        </a:p>
      </dgm:t>
    </dgm:pt>
    <dgm:pt modelId="{AA6B99AE-1FDD-4929-AE15-4FB3065A580A}" type="pres">
      <dgm:prSet presAssocID="{1976EF95-65FE-4F92-938E-FC6ACF43BD55}" presName="sibTrans" presStyleCnt="0"/>
      <dgm:spPr/>
    </dgm:pt>
    <dgm:pt modelId="{CCDC8321-57C6-4257-A9A8-EE371A85B73D}" type="pres">
      <dgm:prSet presAssocID="{30DF117B-477F-456D-991E-930200010421}" presName="composite" presStyleCnt="0"/>
      <dgm:spPr/>
    </dgm:pt>
    <dgm:pt modelId="{80DDDD1E-A18E-4FDA-92C9-33E6350734DF}" type="pres">
      <dgm:prSet presAssocID="{30DF117B-477F-456D-991E-930200010421}" presName="bentUpArrow1" presStyleLbl="alignImgPlace1" presStyleIdx="1" presStyleCnt="3"/>
      <dgm:spPr/>
    </dgm:pt>
    <dgm:pt modelId="{2474223C-5E77-4A4B-AF45-992F0E17D6E3}" type="pres">
      <dgm:prSet presAssocID="{30DF117B-477F-456D-991E-930200010421}" presName="ParentText" presStyleLbl="node1" presStyleIdx="1" presStyleCnt="4">
        <dgm:presLayoutVars>
          <dgm:chMax val="1"/>
          <dgm:chPref val="1"/>
          <dgm:bulletEnabled val="1"/>
        </dgm:presLayoutVars>
      </dgm:prSet>
      <dgm:spPr/>
      <dgm:t>
        <a:bodyPr/>
        <a:lstStyle/>
        <a:p>
          <a:endParaRPr lang="en-US"/>
        </a:p>
      </dgm:t>
    </dgm:pt>
    <dgm:pt modelId="{ACB74DEE-9507-4556-861E-5F431390FA34}" type="pres">
      <dgm:prSet presAssocID="{30DF117B-477F-456D-991E-930200010421}" presName="ChildText" presStyleLbl="revTx" presStyleIdx="1" presStyleCnt="3">
        <dgm:presLayoutVars>
          <dgm:chMax val="0"/>
          <dgm:chPref val="0"/>
          <dgm:bulletEnabled val="1"/>
        </dgm:presLayoutVars>
      </dgm:prSet>
      <dgm:spPr/>
      <dgm:t>
        <a:bodyPr/>
        <a:lstStyle/>
        <a:p>
          <a:endParaRPr lang="en-US"/>
        </a:p>
      </dgm:t>
    </dgm:pt>
    <dgm:pt modelId="{75C7B3CC-7D2D-4433-9CF9-1AC4DC81AC92}" type="pres">
      <dgm:prSet presAssocID="{F190E97A-644C-4F79-BA62-FD1875DA2CE1}" presName="sibTrans" presStyleCnt="0"/>
      <dgm:spPr/>
    </dgm:pt>
    <dgm:pt modelId="{4A252351-BA10-4D06-B154-5E4ED2D89AA4}" type="pres">
      <dgm:prSet presAssocID="{3F29CB68-E849-40FB-B804-B05CA910885C}" presName="composite" presStyleCnt="0"/>
      <dgm:spPr/>
    </dgm:pt>
    <dgm:pt modelId="{65BAE92F-50FC-48E5-94F0-861D73A6DDB0}" type="pres">
      <dgm:prSet presAssocID="{3F29CB68-E849-40FB-B804-B05CA910885C}" presName="bentUpArrow1" presStyleLbl="alignImgPlace1" presStyleIdx="2" presStyleCnt="3"/>
      <dgm:spPr/>
    </dgm:pt>
    <dgm:pt modelId="{57101306-8CAC-4559-AA2E-29AA8E22B1DA}" type="pres">
      <dgm:prSet presAssocID="{3F29CB68-E849-40FB-B804-B05CA910885C}" presName="ParentText" presStyleLbl="node1" presStyleIdx="2" presStyleCnt="4">
        <dgm:presLayoutVars>
          <dgm:chMax val="1"/>
          <dgm:chPref val="1"/>
          <dgm:bulletEnabled val="1"/>
        </dgm:presLayoutVars>
      </dgm:prSet>
      <dgm:spPr/>
      <dgm:t>
        <a:bodyPr/>
        <a:lstStyle/>
        <a:p>
          <a:endParaRPr lang="en-US"/>
        </a:p>
      </dgm:t>
    </dgm:pt>
    <dgm:pt modelId="{EF01D982-0C95-4DCA-A11F-B0DC3163342A}" type="pres">
      <dgm:prSet presAssocID="{3F29CB68-E849-40FB-B804-B05CA910885C}" presName="ChildText" presStyleLbl="revTx" presStyleIdx="2" presStyleCnt="3">
        <dgm:presLayoutVars>
          <dgm:chMax val="0"/>
          <dgm:chPref val="0"/>
          <dgm:bulletEnabled val="1"/>
        </dgm:presLayoutVars>
      </dgm:prSet>
      <dgm:spPr/>
    </dgm:pt>
    <dgm:pt modelId="{EFA2F9CA-35DA-4EAA-98E0-F37A58441E52}" type="pres">
      <dgm:prSet presAssocID="{4955F83A-F1A6-4668-94F1-8CB26CCA4ADC}" presName="sibTrans" presStyleCnt="0"/>
      <dgm:spPr/>
    </dgm:pt>
    <dgm:pt modelId="{737ACB81-7D7E-439A-9E45-11FA96B651C5}" type="pres">
      <dgm:prSet presAssocID="{E5CC0150-A010-4381-BC58-38259A1A2FD1}" presName="composite" presStyleCnt="0"/>
      <dgm:spPr/>
    </dgm:pt>
    <dgm:pt modelId="{5225E0C0-D7FB-4F2E-B53B-F90A36BAF1D5}" type="pres">
      <dgm:prSet presAssocID="{E5CC0150-A010-4381-BC58-38259A1A2FD1}" presName="ParentText" presStyleLbl="node1" presStyleIdx="3" presStyleCnt="4">
        <dgm:presLayoutVars>
          <dgm:chMax val="1"/>
          <dgm:chPref val="1"/>
          <dgm:bulletEnabled val="1"/>
        </dgm:presLayoutVars>
      </dgm:prSet>
      <dgm:spPr/>
    </dgm:pt>
  </dgm:ptLst>
  <dgm:cxnLst>
    <dgm:cxn modelId="{C84EF79F-4C5C-41E9-9F28-2ABF71BDBD2E}" srcId="{6AA41430-845C-4062-A877-33451840BBC0}" destId="{E5CC0150-A010-4381-BC58-38259A1A2FD1}" srcOrd="3" destOrd="0" parTransId="{AC635577-0698-46BA-9CD3-3B3BA2D82110}" sibTransId="{D37EE29B-A7D5-4905-B722-38B661D41694}"/>
    <dgm:cxn modelId="{476FEFBC-24C5-471E-BF67-4584424CAEB9}" srcId="{6AA41430-845C-4062-A877-33451840BBC0}" destId="{3F29CB68-E849-40FB-B804-B05CA910885C}" srcOrd="2" destOrd="0" parTransId="{BF0ABE6B-B3FE-4636-9493-B7DBF99349E2}" sibTransId="{4955F83A-F1A6-4668-94F1-8CB26CCA4ADC}"/>
    <dgm:cxn modelId="{3014387E-EA3C-4A81-A262-C4F80796916A}" type="presOf" srcId="{6AA41430-845C-4062-A877-33451840BBC0}" destId="{A1B06A54-A694-46B3-8B3A-B8F317BFF6EF}" srcOrd="0" destOrd="0" presId="urn:microsoft.com/office/officeart/2005/8/layout/StepDownProcess"/>
    <dgm:cxn modelId="{16BBCBF4-3052-4D9A-BF51-6244CD11F8E8}" type="presOf" srcId="{C105FBC7-2708-4A94-BF23-E47A33F02438}" destId="{D39B50AD-3F1E-4F30-9054-A9B620B0EA1E}" srcOrd="0" destOrd="0" presId="urn:microsoft.com/office/officeart/2005/8/layout/StepDownProcess"/>
    <dgm:cxn modelId="{E901F0C9-6D86-4311-A7A9-33BBC267902D}" type="presOf" srcId="{30DF117B-477F-456D-991E-930200010421}" destId="{2474223C-5E77-4A4B-AF45-992F0E17D6E3}" srcOrd="0" destOrd="0" presId="urn:microsoft.com/office/officeart/2005/8/layout/StepDownProcess"/>
    <dgm:cxn modelId="{D0E7BF3A-D308-42DC-9DA6-AB70F56E5B76}" type="presOf" srcId="{3F29CB68-E849-40FB-B804-B05CA910885C}" destId="{57101306-8CAC-4559-AA2E-29AA8E22B1DA}" srcOrd="0" destOrd="0" presId="urn:microsoft.com/office/officeart/2005/8/layout/StepDownProcess"/>
    <dgm:cxn modelId="{072D3F98-768B-4E38-A880-773BE09B3A04}" srcId="{6AA41430-845C-4062-A877-33451840BBC0}" destId="{30DF117B-477F-456D-991E-930200010421}" srcOrd="1" destOrd="0" parTransId="{8CDA8CD7-C650-431F-8346-2DE3A3ED6F7E}" sibTransId="{F190E97A-644C-4F79-BA62-FD1875DA2CE1}"/>
    <dgm:cxn modelId="{94669B6C-016A-4D6C-A6CD-0442E39C17B3}" type="presOf" srcId="{E5CC0150-A010-4381-BC58-38259A1A2FD1}" destId="{5225E0C0-D7FB-4F2E-B53B-F90A36BAF1D5}" srcOrd="0" destOrd="0" presId="urn:microsoft.com/office/officeart/2005/8/layout/StepDownProcess"/>
    <dgm:cxn modelId="{4D47489D-DF67-4465-BFBE-D4BF11FA54B8}" srcId="{6AA41430-845C-4062-A877-33451840BBC0}" destId="{C105FBC7-2708-4A94-BF23-E47A33F02438}" srcOrd="0" destOrd="0" parTransId="{274AC73B-4F28-424B-AF09-E94CE2E6B533}" sibTransId="{1976EF95-65FE-4F92-938E-FC6ACF43BD55}"/>
    <dgm:cxn modelId="{A0A234FE-F807-4A27-AF39-1E533D3D066C}" type="presParOf" srcId="{A1B06A54-A694-46B3-8B3A-B8F317BFF6EF}" destId="{B9B5A3D1-79B7-40B1-8637-AD751B5FEC0D}" srcOrd="0" destOrd="0" presId="urn:microsoft.com/office/officeart/2005/8/layout/StepDownProcess"/>
    <dgm:cxn modelId="{D7FF1CED-93AD-465A-8BE7-855BAB1B7A92}" type="presParOf" srcId="{B9B5A3D1-79B7-40B1-8637-AD751B5FEC0D}" destId="{193F8AB2-ADBB-47FB-9DDA-C2B4F2DA704B}" srcOrd="0" destOrd="0" presId="urn:microsoft.com/office/officeart/2005/8/layout/StepDownProcess"/>
    <dgm:cxn modelId="{EB9EC6E6-8394-4601-B4E5-C9C02513EB42}" type="presParOf" srcId="{B9B5A3D1-79B7-40B1-8637-AD751B5FEC0D}" destId="{D39B50AD-3F1E-4F30-9054-A9B620B0EA1E}" srcOrd="1" destOrd="0" presId="urn:microsoft.com/office/officeart/2005/8/layout/StepDownProcess"/>
    <dgm:cxn modelId="{B1A15CD0-0C2F-4BD4-8046-B684DC386F87}" type="presParOf" srcId="{B9B5A3D1-79B7-40B1-8637-AD751B5FEC0D}" destId="{2167BBDC-8FA6-4647-BF96-0343D22F5A01}" srcOrd="2" destOrd="0" presId="urn:microsoft.com/office/officeart/2005/8/layout/StepDownProcess"/>
    <dgm:cxn modelId="{299B1609-4CED-4B8E-900E-4427196DB2C5}" type="presParOf" srcId="{A1B06A54-A694-46B3-8B3A-B8F317BFF6EF}" destId="{AA6B99AE-1FDD-4929-AE15-4FB3065A580A}" srcOrd="1" destOrd="0" presId="urn:microsoft.com/office/officeart/2005/8/layout/StepDownProcess"/>
    <dgm:cxn modelId="{EA545AC8-2470-45EC-AEC4-256AA735374F}" type="presParOf" srcId="{A1B06A54-A694-46B3-8B3A-B8F317BFF6EF}" destId="{CCDC8321-57C6-4257-A9A8-EE371A85B73D}" srcOrd="2" destOrd="0" presId="urn:microsoft.com/office/officeart/2005/8/layout/StepDownProcess"/>
    <dgm:cxn modelId="{AC92F9C0-286E-42BB-87F4-8379E265760E}" type="presParOf" srcId="{CCDC8321-57C6-4257-A9A8-EE371A85B73D}" destId="{80DDDD1E-A18E-4FDA-92C9-33E6350734DF}" srcOrd="0" destOrd="0" presId="urn:microsoft.com/office/officeart/2005/8/layout/StepDownProcess"/>
    <dgm:cxn modelId="{D63ABF62-6816-4F4E-A2BD-3D529DA4AF34}" type="presParOf" srcId="{CCDC8321-57C6-4257-A9A8-EE371A85B73D}" destId="{2474223C-5E77-4A4B-AF45-992F0E17D6E3}" srcOrd="1" destOrd="0" presId="urn:microsoft.com/office/officeart/2005/8/layout/StepDownProcess"/>
    <dgm:cxn modelId="{D4892267-57BC-495F-B1A2-5DF28ED021BB}" type="presParOf" srcId="{CCDC8321-57C6-4257-A9A8-EE371A85B73D}" destId="{ACB74DEE-9507-4556-861E-5F431390FA34}" srcOrd="2" destOrd="0" presId="urn:microsoft.com/office/officeart/2005/8/layout/StepDownProcess"/>
    <dgm:cxn modelId="{E7CE83F2-7E2A-45CC-AB38-1966CF4D789C}" type="presParOf" srcId="{A1B06A54-A694-46B3-8B3A-B8F317BFF6EF}" destId="{75C7B3CC-7D2D-4433-9CF9-1AC4DC81AC92}" srcOrd="3" destOrd="0" presId="urn:microsoft.com/office/officeart/2005/8/layout/StepDownProcess"/>
    <dgm:cxn modelId="{B97CA15E-06AB-42B4-9F38-D41A9165A770}" type="presParOf" srcId="{A1B06A54-A694-46B3-8B3A-B8F317BFF6EF}" destId="{4A252351-BA10-4D06-B154-5E4ED2D89AA4}" srcOrd="4" destOrd="0" presId="urn:microsoft.com/office/officeart/2005/8/layout/StepDownProcess"/>
    <dgm:cxn modelId="{DE719F4F-A85F-4A00-9256-3AB7C4628E88}" type="presParOf" srcId="{4A252351-BA10-4D06-B154-5E4ED2D89AA4}" destId="{65BAE92F-50FC-48E5-94F0-861D73A6DDB0}" srcOrd="0" destOrd="0" presId="urn:microsoft.com/office/officeart/2005/8/layout/StepDownProcess"/>
    <dgm:cxn modelId="{0D2CB892-74DA-4689-8D19-BED16B041E6A}" type="presParOf" srcId="{4A252351-BA10-4D06-B154-5E4ED2D89AA4}" destId="{57101306-8CAC-4559-AA2E-29AA8E22B1DA}" srcOrd="1" destOrd="0" presId="urn:microsoft.com/office/officeart/2005/8/layout/StepDownProcess"/>
    <dgm:cxn modelId="{24B1ED05-5865-45D5-BB3D-6C1A4EB5DAD1}" type="presParOf" srcId="{4A252351-BA10-4D06-B154-5E4ED2D89AA4}" destId="{EF01D982-0C95-4DCA-A11F-B0DC3163342A}" srcOrd="2" destOrd="0" presId="urn:microsoft.com/office/officeart/2005/8/layout/StepDownProcess"/>
    <dgm:cxn modelId="{7C669E64-DC9D-447F-B783-7F9E78EA857F}" type="presParOf" srcId="{A1B06A54-A694-46B3-8B3A-B8F317BFF6EF}" destId="{EFA2F9CA-35DA-4EAA-98E0-F37A58441E52}" srcOrd="5" destOrd="0" presId="urn:microsoft.com/office/officeart/2005/8/layout/StepDownProcess"/>
    <dgm:cxn modelId="{041826A4-8C68-4F48-8BAA-8336F5BD5D88}" type="presParOf" srcId="{A1B06A54-A694-46B3-8B3A-B8F317BFF6EF}" destId="{737ACB81-7D7E-439A-9E45-11FA96B651C5}" srcOrd="6" destOrd="0" presId="urn:microsoft.com/office/officeart/2005/8/layout/StepDownProcess"/>
    <dgm:cxn modelId="{398DB856-9180-4DAD-8425-543FA44841D6}" type="presParOf" srcId="{737ACB81-7D7E-439A-9E45-11FA96B651C5}" destId="{5225E0C0-D7FB-4F2E-B53B-F90A36BAF1D5}" srcOrd="0"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3F8AB2-ADBB-47FB-9DDA-C2B4F2DA704B}">
      <dsp:nvSpPr>
        <dsp:cNvPr id="0" name=""/>
        <dsp:cNvSpPr/>
      </dsp:nvSpPr>
      <dsp:spPr>
        <a:xfrm rot="5400000">
          <a:off x="1286481" y="1184365"/>
          <a:ext cx="1040130" cy="1184151"/>
        </a:xfrm>
        <a:prstGeom prst="bentUpArrow">
          <a:avLst>
            <a:gd name="adj1" fmla="val 32840"/>
            <a:gd name="adj2" fmla="val 25000"/>
            <a:gd name="adj3" fmla="val 35780"/>
          </a:avLst>
        </a:prstGeom>
        <a:solidFill>
          <a:schemeClr val="accent1">
            <a:tint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39B50AD-3F1E-4F30-9054-A9B620B0EA1E}">
      <dsp:nvSpPr>
        <dsp:cNvPr id="0" name=""/>
        <dsp:cNvSpPr/>
      </dsp:nvSpPr>
      <dsp:spPr>
        <a:xfrm>
          <a:off x="1010910" y="31360"/>
          <a:ext cx="1750966" cy="1225619"/>
        </a:xfrm>
        <a:prstGeom prst="roundRect">
          <a:avLst>
            <a:gd name="adj" fmla="val 1667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ar-IQ" sz="2000" b="1" kern="1200" dirty="0" smtClean="0"/>
            <a:t>التحديد</a:t>
          </a:r>
          <a:r>
            <a:rPr lang="en-US" sz="2000" b="1" kern="1200" dirty="0" smtClean="0"/>
            <a:t>          Definition </a:t>
          </a:r>
          <a:endParaRPr lang="en-US" sz="2000" kern="1200" dirty="0"/>
        </a:p>
      </dsp:txBody>
      <dsp:txXfrm>
        <a:off x="1070751" y="91201"/>
        <a:ext cx="1631284" cy="1105937"/>
      </dsp:txXfrm>
    </dsp:sp>
    <dsp:sp modelId="{2167BBDC-8FA6-4647-BF96-0343D22F5A01}">
      <dsp:nvSpPr>
        <dsp:cNvPr id="0" name=""/>
        <dsp:cNvSpPr/>
      </dsp:nvSpPr>
      <dsp:spPr>
        <a:xfrm>
          <a:off x="2761877" y="148250"/>
          <a:ext cx="1273486" cy="990600"/>
        </a:xfrm>
        <a:prstGeom prst="rect">
          <a:avLst/>
        </a:prstGeom>
        <a:noFill/>
        <a:ln>
          <a:noFill/>
        </a:ln>
        <a:effectLst/>
      </dsp:spPr>
      <dsp:style>
        <a:lnRef idx="0">
          <a:scrgbClr r="0" g="0" b="0"/>
        </a:lnRef>
        <a:fillRef idx="0">
          <a:scrgbClr r="0" g="0" b="0"/>
        </a:fillRef>
        <a:effectRef idx="0">
          <a:scrgbClr r="0" g="0" b="0"/>
        </a:effectRef>
        <a:fontRef idx="minor"/>
      </dsp:style>
    </dsp:sp>
    <dsp:sp modelId="{80DDDD1E-A18E-4FDA-92C9-33E6350734DF}">
      <dsp:nvSpPr>
        <dsp:cNvPr id="0" name=""/>
        <dsp:cNvSpPr/>
      </dsp:nvSpPr>
      <dsp:spPr>
        <a:xfrm rot="5400000">
          <a:off x="2738219" y="2561140"/>
          <a:ext cx="1040130" cy="1184151"/>
        </a:xfrm>
        <a:prstGeom prst="bentUpArrow">
          <a:avLst>
            <a:gd name="adj1" fmla="val 32840"/>
            <a:gd name="adj2" fmla="val 25000"/>
            <a:gd name="adj3" fmla="val 35780"/>
          </a:avLst>
        </a:prstGeom>
        <a:solidFill>
          <a:schemeClr val="accent1">
            <a:tint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474223C-5E77-4A4B-AF45-992F0E17D6E3}">
      <dsp:nvSpPr>
        <dsp:cNvPr id="0" name=""/>
        <dsp:cNvSpPr/>
      </dsp:nvSpPr>
      <dsp:spPr>
        <a:xfrm>
          <a:off x="2462647" y="1408135"/>
          <a:ext cx="1750966" cy="1225619"/>
        </a:xfrm>
        <a:prstGeom prst="roundRect">
          <a:avLst>
            <a:gd name="adj" fmla="val 1667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ar-IQ" sz="2000" b="1" kern="1200" dirty="0" smtClean="0"/>
            <a:t>التخطيط</a:t>
          </a:r>
          <a:r>
            <a:rPr lang="en-US" sz="2000" b="1" kern="1200" dirty="0" smtClean="0"/>
            <a:t>          Planning</a:t>
          </a:r>
          <a:endParaRPr lang="en-US" sz="2000" kern="1200" dirty="0"/>
        </a:p>
      </dsp:txBody>
      <dsp:txXfrm>
        <a:off x="2522488" y="1467976"/>
        <a:ext cx="1631284" cy="1105937"/>
      </dsp:txXfrm>
    </dsp:sp>
    <dsp:sp modelId="{ACB74DEE-9507-4556-861E-5F431390FA34}">
      <dsp:nvSpPr>
        <dsp:cNvPr id="0" name=""/>
        <dsp:cNvSpPr/>
      </dsp:nvSpPr>
      <dsp:spPr>
        <a:xfrm>
          <a:off x="4213614" y="1525026"/>
          <a:ext cx="1273486" cy="990600"/>
        </a:xfrm>
        <a:prstGeom prst="rect">
          <a:avLst/>
        </a:prstGeom>
        <a:noFill/>
        <a:ln>
          <a:noFill/>
        </a:ln>
        <a:effectLst/>
      </dsp:spPr>
      <dsp:style>
        <a:lnRef idx="0">
          <a:scrgbClr r="0" g="0" b="0"/>
        </a:lnRef>
        <a:fillRef idx="0">
          <a:scrgbClr r="0" g="0" b="0"/>
        </a:fillRef>
        <a:effectRef idx="0">
          <a:scrgbClr r="0" g="0" b="0"/>
        </a:effectRef>
        <a:fontRef idx="minor"/>
      </dsp:style>
    </dsp:sp>
    <dsp:sp modelId="{65BAE92F-50FC-48E5-94F0-861D73A6DDB0}">
      <dsp:nvSpPr>
        <dsp:cNvPr id="0" name=""/>
        <dsp:cNvSpPr/>
      </dsp:nvSpPr>
      <dsp:spPr>
        <a:xfrm rot="5400000">
          <a:off x="4189956" y="3937916"/>
          <a:ext cx="1040130" cy="1184151"/>
        </a:xfrm>
        <a:prstGeom prst="bentUpArrow">
          <a:avLst>
            <a:gd name="adj1" fmla="val 32840"/>
            <a:gd name="adj2" fmla="val 25000"/>
            <a:gd name="adj3" fmla="val 35780"/>
          </a:avLst>
        </a:prstGeom>
        <a:solidFill>
          <a:schemeClr val="accent1">
            <a:tint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7101306-8CAC-4559-AA2E-29AA8E22B1DA}">
      <dsp:nvSpPr>
        <dsp:cNvPr id="0" name=""/>
        <dsp:cNvSpPr/>
      </dsp:nvSpPr>
      <dsp:spPr>
        <a:xfrm>
          <a:off x="3914385" y="2784911"/>
          <a:ext cx="1750966" cy="1225619"/>
        </a:xfrm>
        <a:prstGeom prst="roundRect">
          <a:avLst>
            <a:gd name="adj" fmla="val 1667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ar-IQ" sz="2000" b="1" kern="1200" dirty="0" smtClean="0"/>
            <a:t>التنفيذ</a:t>
          </a:r>
          <a:r>
            <a:rPr lang="en-US" sz="2000" b="1" kern="1200" dirty="0" smtClean="0"/>
            <a:t>            Execution</a:t>
          </a:r>
          <a:r>
            <a:rPr lang="en-US" sz="2000" kern="1200" dirty="0" smtClean="0"/>
            <a:t> </a:t>
          </a:r>
          <a:endParaRPr lang="en-US" sz="2000" kern="1200" dirty="0"/>
        </a:p>
      </dsp:txBody>
      <dsp:txXfrm>
        <a:off x="3974226" y="2844752"/>
        <a:ext cx="1631284" cy="1105937"/>
      </dsp:txXfrm>
    </dsp:sp>
    <dsp:sp modelId="{EF01D982-0C95-4DCA-A11F-B0DC3163342A}">
      <dsp:nvSpPr>
        <dsp:cNvPr id="0" name=""/>
        <dsp:cNvSpPr/>
      </dsp:nvSpPr>
      <dsp:spPr>
        <a:xfrm>
          <a:off x="5665352" y="2901802"/>
          <a:ext cx="1273486" cy="990600"/>
        </a:xfrm>
        <a:prstGeom prst="rect">
          <a:avLst/>
        </a:prstGeom>
        <a:noFill/>
        <a:ln>
          <a:noFill/>
        </a:ln>
        <a:effectLst/>
      </dsp:spPr>
      <dsp:style>
        <a:lnRef idx="0">
          <a:scrgbClr r="0" g="0" b="0"/>
        </a:lnRef>
        <a:fillRef idx="0">
          <a:scrgbClr r="0" g="0" b="0"/>
        </a:fillRef>
        <a:effectRef idx="0">
          <a:scrgbClr r="0" g="0" b="0"/>
        </a:effectRef>
        <a:fontRef idx="minor"/>
      </dsp:style>
    </dsp:sp>
    <dsp:sp modelId="{5225E0C0-D7FB-4F2E-B53B-F90A36BAF1D5}">
      <dsp:nvSpPr>
        <dsp:cNvPr id="0" name=""/>
        <dsp:cNvSpPr/>
      </dsp:nvSpPr>
      <dsp:spPr>
        <a:xfrm>
          <a:off x="5366122" y="4161686"/>
          <a:ext cx="1750966" cy="1225619"/>
        </a:xfrm>
        <a:prstGeom prst="roundRect">
          <a:avLst>
            <a:gd name="adj" fmla="val 1667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ar-IQ" sz="2000" b="1" kern="1200" smtClean="0"/>
            <a:t>الإنهاء</a:t>
          </a:r>
          <a:r>
            <a:rPr lang="en-US" sz="2000" b="1" kern="1200" smtClean="0"/>
            <a:t>       Termination</a:t>
          </a:r>
          <a:endParaRPr lang="en-US" sz="2000" kern="1200" dirty="0"/>
        </a:p>
      </dsp:txBody>
      <dsp:txXfrm>
        <a:off x="5425963" y="4221527"/>
        <a:ext cx="1631284" cy="1105937"/>
      </dsp:txXfrm>
    </dsp:sp>
  </dsp:spTree>
</dsp:drawing>
</file>

<file path=ppt/diagrams/layout1.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29334706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2671122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8351901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227290308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831063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31877664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3603165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37855873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37351939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5C4ED48-6B57-4E7A-A011-F53165FB1752}" type="datetimeFigureOut">
              <a:rPr lang="en-US" smtClean="0"/>
              <a:t>9/26/2025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24748676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5C4ED48-6B57-4E7A-A011-F53165FB1752}" type="datetimeFigureOut">
              <a:rPr lang="en-US" smtClean="0"/>
              <a:t>9/26/2025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4170540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5C4ED48-6B57-4E7A-A011-F53165FB1752}" type="datetimeFigureOut">
              <a:rPr lang="en-US" smtClean="0"/>
              <a:t>9/26/2025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40613958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5C4ED48-6B57-4E7A-A011-F53165FB1752}" type="datetimeFigureOut">
              <a:rPr lang="en-US" smtClean="0"/>
              <a:t>9/26/2025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844232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C4ED48-6B57-4E7A-A011-F53165FB1752}" type="datetimeFigureOut">
              <a:rPr lang="en-US" smtClean="0"/>
              <a:t>9/26/2025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29103406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5C4ED48-6B57-4E7A-A011-F53165FB1752}" type="datetimeFigureOut">
              <a:rPr lang="en-US" smtClean="0"/>
              <a:t>9/26/2025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363336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5C4ED48-6B57-4E7A-A011-F53165FB1752}" type="datetimeFigureOut">
              <a:rPr lang="en-US" smtClean="0"/>
              <a:t>9/26/2025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C9BF03-8B7F-4656-A037-133A0583A0D0}" type="slidenum">
              <a:rPr lang="en-US" smtClean="0"/>
              <a:t>‹#›</a:t>
            </a:fld>
            <a:endParaRPr lang="en-US"/>
          </a:p>
        </p:txBody>
      </p:sp>
    </p:spTree>
    <p:extLst>
      <p:ext uri="{BB962C8B-B14F-4D97-AF65-F5344CB8AC3E}">
        <p14:creationId xmlns:p14="http://schemas.microsoft.com/office/powerpoint/2010/main" val="147828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5C4ED48-6B57-4E7A-A011-F53165FB1752}" type="datetimeFigureOut">
              <a:rPr lang="en-US" smtClean="0"/>
              <a:t>9/26/2025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EC9BF03-8B7F-4656-A037-133A0583A0D0}" type="slidenum">
              <a:rPr lang="en-US" smtClean="0"/>
              <a:t>‹#›</a:t>
            </a:fld>
            <a:endParaRPr lang="en-US"/>
          </a:p>
        </p:txBody>
      </p:sp>
    </p:spTree>
    <p:extLst>
      <p:ext uri="{BB962C8B-B14F-4D97-AF65-F5344CB8AC3E}">
        <p14:creationId xmlns:p14="http://schemas.microsoft.com/office/powerpoint/2010/main" val="41959300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ar-IQ" dirty="0" smtClean="0"/>
              <a:t>محاضرة بعنوان</a:t>
            </a:r>
            <a:br>
              <a:rPr lang="ar-IQ" dirty="0" smtClean="0"/>
            </a:br>
            <a:r>
              <a:rPr lang="ar-IQ" b="1" dirty="0"/>
              <a:t>مدخل الى المشروع</a:t>
            </a:r>
            <a:r>
              <a:rPr lang="en-US" dirty="0"/>
              <a:t/>
            </a:r>
            <a:br>
              <a:rPr lang="en-US" dirty="0"/>
            </a:br>
            <a:endParaRPr lang="en-US" dirty="0"/>
          </a:p>
        </p:txBody>
      </p:sp>
      <p:sp>
        <p:nvSpPr>
          <p:cNvPr id="3" name="Subtitle 2"/>
          <p:cNvSpPr>
            <a:spLocks noGrp="1"/>
          </p:cNvSpPr>
          <p:nvPr>
            <p:ph type="subTitle" idx="1"/>
          </p:nvPr>
        </p:nvSpPr>
        <p:spPr/>
        <p:txBody>
          <a:bodyPr>
            <a:normAutofit/>
          </a:bodyPr>
          <a:lstStyle/>
          <a:p>
            <a:pPr algn="ctr"/>
            <a:r>
              <a:rPr lang="ar-IQ" sz="2400" dirty="0" smtClean="0"/>
              <a:t>إعداد</a:t>
            </a:r>
          </a:p>
          <a:p>
            <a:pPr algn="ctr"/>
            <a:r>
              <a:rPr lang="ar-IQ" sz="2400" dirty="0" smtClean="0"/>
              <a:t>أ.م.د. سهى جمال مولود</a:t>
            </a:r>
          </a:p>
          <a:p>
            <a:pPr algn="ctr"/>
            <a:endParaRPr lang="en-US" sz="2400" dirty="0"/>
          </a:p>
        </p:txBody>
      </p:sp>
    </p:spTree>
    <p:extLst>
      <p:ext uri="{BB962C8B-B14F-4D97-AF65-F5344CB8AC3E}">
        <p14:creationId xmlns:p14="http://schemas.microsoft.com/office/powerpoint/2010/main" val="14938445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r>
              <a:rPr lang="ar-IQ" b="1" dirty="0"/>
              <a:t>الأهداف </a:t>
            </a:r>
            <a:r>
              <a:rPr lang="ar-IQ" b="1" dirty="0" smtClean="0"/>
              <a:t>خلال المحاضرة:</a:t>
            </a:r>
            <a:endParaRPr lang="en-US" dirty="0"/>
          </a:p>
        </p:txBody>
      </p:sp>
      <p:sp>
        <p:nvSpPr>
          <p:cNvPr id="3" name="Content Placeholder 2"/>
          <p:cNvSpPr>
            <a:spLocks noGrp="1"/>
          </p:cNvSpPr>
          <p:nvPr>
            <p:ph idx="1"/>
          </p:nvPr>
        </p:nvSpPr>
        <p:spPr/>
        <p:txBody>
          <a:bodyPr>
            <a:normAutofit/>
          </a:bodyPr>
          <a:lstStyle/>
          <a:p>
            <a:pPr marL="0" lvl="0" indent="0" algn="just" rtl="1">
              <a:buNone/>
            </a:pPr>
            <a:r>
              <a:rPr lang="ar-IQ" sz="2400" b="1" dirty="0" smtClean="0"/>
              <a:t>اولاً: تحديد </a:t>
            </a:r>
            <a:r>
              <a:rPr lang="ar-IQ" sz="2400" b="1" dirty="0"/>
              <a:t>مفهوم المشروع </a:t>
            </a:r>
            <a:r>
              <a:rPr lang="ar-IQ" sz="2400" b="1" dirty="0" smtClean="0"/>
              <a:t>وتعريفه.</a:t>
            </a:r>
            <a:endParaRPr lang="ar-IQ" sz="2400" b="1" dirty="0"/>
          </a:p>
          <a:p>
            <a:pPr marL="0" lvl="0" indent="0" algn="just" rtl="1">
              <a:buNone/>
            </a:pPr>
            <a:r>
              <a:rPr lang="ar-IQ" sz="2400" b="1" dirty="0" smtClean="0"/>
              <a:t>ثانياً: تحديد </a:t>
            </a:r>
            <a:r>
              <a:rPr lang="ar-IQ" sz="2400" b="1" dirty="0"/>
              <a:t>خصاص المشروع.</a:t>
            </a:r>
            <a:endParaRPr lang="en-US" sz="2400" b="1" dirty="0"/>
          </a:p>
          <a:p>
            <a:pPr marL="0" lvl="0" indent="0" algn="just" rtl="1">
              <a:buNone/>
            </a:pPr>
            <a:r>
              <a:rPr lang="ar-IQ" sz="2400" b="1" dirty="0" smtClean="0"/>
              <a:t>ثالثاً: التمييز </a:t>
            </a:r>
            <a:r>
              <a:rPr lang="ar-IQ" sz="2400" b="1" dirty="0"/>
              <a:t>بين المشاريع والعمليات اليومية.</a:t>
            </a:r>
            <a:endParaRPr lang="en-US" sz="2400" b="1" dirty="0"/>
          </a:p>
          <a:p>
            <a:pPr marL="0" lvl="0" indent="0" algn="just" rtl="1">
              <a:buNone/>
            </a:pPr>
            <a:r>
              <a:rPr lang="ar-IQ" sz="2400" b="1" dirty="0" smtClean="0"/>
              <a:t>رابعاً: وصف </a:t>
            </a:r>
            <a:r>
              <a:rPr lang="ar-IQ" sz="2400" b="1" dirty="0"/>
              <a:t>اهداف ومجال المشروع.</a:t>
            </a:r>
            <a:endParaRPr lang="en-US" sz="2400" b="1" dirty="0"/>
          </a:p>
          <a:p>
            <a:pPr marL="0" lvl="0" indent="0" algn="just" rtl="1">
              <a:buNone/>
            </a:pPr>
            <a:r>
              <a:rPr lang="ar-IQ" sz="2400" b="1" dirty="0" smtClean="0"/>
              <a:t>خامساً: تحديد </a:t>
            </a:r>
            <a:r>
              <a:rPr lang="ar-IQ" sz="2400" b="1" dirty="0"/>
              <a:t>مراحل دورة حياة المشروع.</a:t>
            </a:r>
            <a:endParaRPr lang="en-US" sz="2400" b="1" dirty="0"/>
          </a:p>
          <a:p>
            <a:pPr marL="0" lvl="0" indent="0" algn="just" rtl="1">
              <a:buNone/>
            </a:pPr>
            <a:r>
              <a:rPr lang="ar-IQ" sz="2400" b="1" dirty="0" smtClean="0"/>
              <a:t>سادساً: عرض </a:t>
            </a:r>
            <a:r>
              <a:rPr lang="ar-IQ" sz="2400" b="1" dirty="0"/>
              <a:t>لأهم العوامل المؤثرة على نجاح المشروع.</a:t>
            </a:r>
            <a:endParaRPr lang="en-US" sz="2400" b="1" dirty="0"/>
          </a:p>
          <a:p>
            <a:pPr marL="0" lvl="0" indent="0" algn="just" rtl="1">
              <a:buNone/>
            </a:pPr>
            <a:r>
              <a:rPr lang="ar-IQ" sz="2400" b="1" dirty="0" smtClean="0"/>
              <a:t>سابعا: وصف </a:t>
            </a:r>
            <a:r>
              <a:rPr lang="ar-IQ" sz="2400" b="1" dirty="0"/>
              <a:t>مقاييس نجاح او فشل المشروع</a:t>
            </a:r>
            <a:endParaRPr lang="en-US" sz="2400" b="1" dirty="0"/>
          </a:p>
          <a:p>
            <a:pPr algn="just" rtl="1"/>
            <a:endParaRPr lang="en-US" sz="2400" b="1" dirty="0"/>
          </a:p>
        </p:txBody>
      </p:sp>
    </p:spTree>
    <p:extLst>
      <p:ext uri="{BB962C8B-B14F-4D97-AF65-F5344CB8AC3E}">
        <p14:creationId xmlns:p14="http://schemas.microsoft.com/office/powerpoint/2010/main" val="23934178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r>
              <a:rPr lang="ar-IQ" b="1" dirty="0"/>
              <a:t>مفهوم المشروع</a:t>
            </a:r>
            <a:endParaRPr lang="en-US" dirty="0"/>
          </a:p>
        </p:txBody>
      </p:sp>
      <p:sp>
        <p:nvSpPr>
          <p:cNvPr id="3" name="Content Placeholder 2"/>
          <p:cNvSpPr>
            <a:spLocks noGrp="1"/>
          </p:cNvSpPr>
          <p:nvPr>
            <p:ph idx="1"/>
          </p:nvPr>
        </p:nvSpPr>
        <p:spPr/>
        <p:txBody>
          <a:bodyPr>
            <a:normAutofit/>
          </a:bodyPr>
          <a:lstStyle/>
          <a:p>
            <a:pPr marL="0" lvl="0" indent="0" algn="just" rtl="1">
              <a:buNone/>
            </a:pPr>
            <a:r>
              <a:rPr lang="ar-IQ" sz="2400" b="1" dirty="0"/>
              <a:t>يشار الى المشروع بشكل عام بانه سعي مؤقت يتم القيام به لتحقيق هدف معين،  لذلك فأن لكل مشروع العديد من الخصائص المشتركة، من اهمها إن المشروع هو في الواقع استجابة لحاجة او حل لمشكلة ما، المشروع هو عملية او نشاط مقيد بفترات زمنية، أي له تاريخ بداية وتاريخ نهاية، ويتم القيام به مرة واحدة من اجل تقديم سلعة ما او خدمة ما بهدف تحقيق تغيير مفيد او تحقيق قيمة مضافة، وهناك اختلاف ما بين عدّ المشروع امراً مؤقتاً لمرة واحدة، وبين العمليات الإدارية والتشغيلية اليومية التي تجرى بشكل دائم او شبه دائم من اجل تقديم نفس المنتج  بشكل متكرر </a:t>
            </a:r>
            <a:endParaRPr lang="en-US" sz="3200" b="1" dirty="0"/>
          </a:p>
        </p:txBody>
      </p:sp>
    </p:spTree>
    <p:extLst>
      <p:ext uri="{BB962C8B-B14F-4D97-AF65-F5344CB8AC3E}">
        <p14:creationId xmlns:p14="http://schemas.microsoft.com/office/powerpoint/2010/main" val="8947165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r>
              <a:rPr lang="ar-IQ" b="1" dirty="0" smtClean="0"/>
              <a:t>خصائص </a:t>
            </a:r>
            <a:r>
              <a:rPr lang="ar-IQ" b="1" dirty="0"/>
              <a:t>المشروع</a:t>
            </a:r>
            <a:endParaRPr lang="en-US" dirty="0"/>
          </a:p>
        </p:txBody>
      </p:sp>
      <p:sp>
        <p:nvSpPr>
          <p:cNvPr id="3" name="Content Placeholder 2"/>
          <p:cNvSpPr>
            <a:spLocks noGrp="1"/>
          </p:cNvSpPr>
          <p:nvPr>
            <p:ph idx="1"/>
          </p:nvPr>
        </p:nvSpPr>
        <p:spPr>
          <a:xfrm>
            <a:off x="677334" y="1754189"/>
            <a:ext cx="8596668" cy="3880773"/>
          </a:xfrm>
        </p:spPr>
        <p:txBody>
          <a:bodyPr>
            <a:normAutofit/>
          </a:bodyPr>
          <a:lstStyle/>
          <a:p>
            <a:pPr lvl="0" algn="just" rtl="1"/>
            <a:r>
              <a:rPr lang="ar-IQ" sz="2000" b="1" dirty="0"/>
              <a:t>المشروع عبارة عن وحدة تنظيمية مكرسة لتحقيق هدف والمتمثل </a:t>
            </a:r>
            <a:r>
              <a:rPr lang="ar-IQ" sz="2000" b="1" dirty="0" err="1"/>
              <a:t>بأكمال</a:t>
            </a:r>
            <a:r>
              <a:rPr lang="ar-IQ" sz="2000" b="1" dirty="0"/>
              <a:t> المنتج بنجاح في الوقت المناسب وضمن الميزانية المحددة وبما يتوافق مع مواصفات الأداء المحددة مسبقًا.</a:t>
            </a:r>
            <a:endParaRPr lang="en-US" sz="2000" b="1" dirty="0"/>
          </a:p>
          <a:p>
            <a:pPr lvl="0" algn="just" rtl="1"/>
            <a:r>
              <a:rPr lang="ar-IQ" sz="2000" b="1" dirty="0"/>
              <a:t>المشروع هو مجموعة من الأنشطة المحددة والتي عادة ما يتم إعدادها مرة واحدة فقط ولها أهداف وذلك باستخدام مزيج من الموارد البشرية وغير البشرية في حدود الوقت.</a:t>
            </a:r>
            <a:endParaRPr lang="en-US" sz="2000" b="1" dirty="0"/>
          </a:p>
          <a:p>
            <a:pPr lvl="0" algn="just" rtl="1"/>
            <a:r>
              <a:rPr lang="ar-IQ" sz="2000" b="1" dirty="0"/>
              <a:t>يتألف المشروع من سلسلة من الأنشطة غير الروتينية والمترابطة، ويجب إكماله بكمية محددة من الموارد وفي غضون فترة زمنية محددة.</a:t>
            </a:r>
            <a:endParaRPr lang="en-US" sz="2000" b="1" dirty="0"/>
          </a:p>
          <a:p>
            <a:pPr lvl="0" algn="just" rtl="1"/>
            <a:r>
              <a:rPr lang="ar-IQ" sz="2000" b="1" dirty="0"/>
              <a:t>يعد المشروع عملية استثمار لإنشاء و/ أو تطوير مرافق معينة من أجل زيادة إنتاج السلع و/ أو الخدمات في المجتمع خلال فترة زمنية معينة. </a:t>
            </a:r>
            <a:endParaRPr lang="en-US" sz="2000" b="1" dirty="0"/>
          </a:p>
          <a:p>
            <a:pPr marL="0" lvl="0" indent="0" algn="just" rtl="1">
              <a:buNone/>
            </a:pPr>
            <a:endParaRPr lang="en-US" sz="3600" b="1" dirty="0"/>
          </a:p>
        </p:txBody>
      </p:sp>
    </p:spTree>
    <p:extLst>
      <p:ext uri="{BB962C8B-B14F-4D97-AF65-F5344CB8AC3E}">
        <p14:creationId xmlns:p14="http://schemas.microsoft.com/office/powerpoint/2010/main" val="7480331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r>
              <a:rPr lang="ar-IQ" b="1" dirty="0"/>
              <a:t>اهداف المشروع</a:t>
            </a:r>
            <a:endParaRPr lang="en-US" dirty="0"/>
          </a:p>
        </p:txBody>
      </p:sp>
      <p:sp>
        <p:nvSpPr>
          <p:cNvPr id="6" name="Isosceles Triangle 5"/>
          <p:cNvSpPr/>
          <p:nvPr/>
        </p:nvSpPr>
        <p:spPr>
          <a:xfrm>
            <a:off x="3920218" y="2252663"/>
            <a:ext cx="2609850" cy="2352675"/>
          </a:xfrm>
          <a:prstGeom prst="triangle">
            <a:avLst/>
          </a:prstGeom>
        </p:spPr>
        <p:style>
          <a:lnRef idx="1">
            <a:schemeClr val="accent1"/>
          </a:lnRef>
          <a:fillRef idx="3">
            <a:schemeClr val="accent1"/>
          </a:fillRef>
          <a:effectRef idx="2">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7" name="Text Box 5"/>
          <p:cNvSpPr txBox="1"/>
          <p:nvPr/>
        </p:nvSpPr>
        <p:spPr>
          <a:xfrm>
            <a:off x="4620305" y="1624806"/>
            <a:ext cx="1209675" cy="466725"/>
          </a:xfrm>
          <a:prstGeom prst="rect">
            <a:avLst/>
          </a:prstGeom>
          <a:noFill/>
          <a:ln>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rtl="1">
              <a:lnSpc>
                <a:spcPct val="200000"/>
              </a:lnSpc>
              <a:spcBef>
                <a:spcPts val="0"/>
              </a:spcBef>
              <a:spcAft>
                <a:spcPts val="800"/>
              </a:spcAft>
            </a:pPr>
            <a:r>
              <a:rPr lang="ar-IQ" sz="2200" b="1" dirty="0">
                <a:ln>
                  <a:noFill/>
                </a:ln>
                <a:solidFill>
                  <a:srgbClr val="000000"/>
                </a:solidFill>
                <a:effectLst>
                  <a:outerShdw blurRad="38100" dist="19050" dir="2700000" algn="tl">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t>المواصفات</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8" name="Text Box 5"/>
          <p:cNvSpPr txBox="1"/>
          <p:nvPr/>
        </p:nvSpPr>
        <p:spPr>
          <a:xfrm>
            <a:off x="6530068" y="4138613"/>
            <a:ext cx="1209675" cy="466725"/>
          </a:xfrm>
          <a:prstGeom prst="rect">
            <a:avLst/>
          </a:prstGeom>
          <a:noFill/>
          <a:ln>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rtl="1">
              <a:lnSpc>
                <a:spcPct val="200000"/>
              </a:lnSpc>
              <a:spcBef>
                <a:spcPts val="0"/>
              </a:spcBef>
              <a:spcAft>
                <a:spcPts val="800"/>
              </a:spcAft>
            </a:pPr>
            <a:r>
              <a:rPr lang="ar-IQ" sz="2200" b="1" dirty="0" smtClean="0">
                <a:ln>
                  <a:noFill/>
                </a:ln>
                <a:solidFill>
                  <a:srgbClr val="000000"/>
                </a:solidFill>
                <a:effectLst>
                  <a:outerShdw blurRad="38100" dist="19050" dir="2700000" algn="tl">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t>الكلفة</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9" name="Text Box 5"/>
          <p:cNvSpPr txBox="1"/>
          <p:nvPr/>
        </p:nvSpPr>
        <p:spPr>
          <a:xfrm>
            <a:off x="2710543" y="4138612"/>
            <a:ext cx="1209675" cy="466725"/>
          </a:xfrm>
          <a:prstGeom prst="rect">
            <a:avLst/>
          </a:prstGeom>
          <a:noFill/>
          <a:ln>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gn="ctr" rtl="1">
              <a:lnSpc>
                <a:spcPct val="200000"/>
              </a:lnSpc>
              <a:spcBef>
                <a:spcPts val="0"/>
              </a:spcBef>
              <a:spcAft>
                <a:spcPts val="800"/>
              </a:spcAft>
            </a:pPr>
            <a:r>
              <a:rPr lang="ar-IQ" sz="2200" b="1" dirty="0" smtClean="0">
                <a:ln>
                  <a:noFill/>
                </a:ln>
                <a:solidFill>
                  <a:srgbClr val="000000"/>
                </a:solidFill>
                <a:effectLst>
                  <a:outerShdw blurRad="38100" dist="19050" dir="2700000" algn="tl">
                    <a:schemeClr val="dk1">
                      <a:alpha val="40000"/>
                    </a:schemeClr>
                  </a:outerShdw>
                </a:effectLst>
                <a:latin typeface="Calibri" panose="020F0502020204030204" pitchFamily="34" charset="0"/>
                <a:ea typeface="Calibri" panose="020F0502020204030204" pitchFamily="34" charset="0"/>
                <a:cs typeface="Times New Roman" panose="02020603050405020304" pitchFamily="18" charset="0"/>
              </a:rPr>
              <a:t>الوقت</a:t>
            </a:r>
            <a:endParaRPr lang="en-US" sz="1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5393849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r>
              <a:rPr lang="ar-IQ" b="1" dirty="0" smtClean="0"/>
              <a:t>مراحل </a:t>
            </a:r>
            <a:r>
              <a:rPr lang="ar-IQ" b="1" dirty="0"/>
              <a:t>المشروع</a:t>
            </a:r>
            <a:endParaRPr lang="en-US" dirty="0"/>
          </a:p>
        </p:txBody>
      </p:sp>
      <p:graphicFrame>
        <p:nvGraphicFramePr>
          <p:cNvPr id="5" name="Diagram 4"/>
          <p:cNvGraphicFramePr/>
          <p:nvPr>
            <p:extLst>
              <p:ext uri="{D42A27DB-BD31-4B8C-83A1-F6EECF244321}">
                <p14:modId xmlns:p14="http://schemas.microsoft.com/office/powerpoint/2010/main" val="2643222660"/>
              </p:ext>
            </p:extLst>
          </p:nvPr>
        </p:nvGraphicFramePr>
        <p:xfrm>
          <a:off x="2032000" y="719666"/>
          <a:ext cx="8128000" cy="54186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284081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rtl="1"/>
            <a:r>
              <a:rPr lang="ar-IQ" dirty="0"/>
              <a:t>العوامل المؤثرة على نجاح المشروع</a:t>
            </a:r>
            <a:endParaRPr lang="en-US" dirty="0"/>
          </a:p>
        </p:txBody>
      </p:sp>
      <p:sp>
        <p:nvSpPr>
          <p:cNvPr id="3" name="Content Placeholder 2"/>
          <p:cNvSpPr>
            <a:spLocks noGrp="1"/>
          </p:cNvSpPr>
          <p:nvPr>
            <p:ph idx="1"/>
          </p:nvPr>
        </p:nvSpPr>
        <p:spPr>
          <a:xfrm>
            <a:off x="677334" y="1754189"/>
            <a:ext cx="8596668" cy="3880773"/>
          </a:xfrm>
        </p:spPr>
        <p:txBody>
          <a:bodyPr>
            <a:noAutofit/>
          </a:bodyPr>
          <a:lstStyle/>
          <a:p>
            <a:pPr lvl="0" algn="just" rtl="1">
              <a:buFont typeface="+mj-lt"/>
              <a:buAutoNum type="arabicParenR"/>
            </a:pPr>
            <a:r>
              <a:rPr lang="ar-IQ" sz="2400" b="1" dirty="0"/>
              <a:t>وضوح أهداف المشروع.</a:t>
            </a:r>
            <a:endParaRPr lang="en-US" sz="2400" b="1" dirty="0"/>
          </a:p>
          <a:p>
            <a:pPr lvl="0" algn="just" rtl="1">
              <a:buFont typeface="+mj-lt"/>
              <a:buAutoNum type="arabicParenR"/>
            </a:pPr>
            <a:r>
              <a:rPr lang="ar-IQ" sz="2400" b="1" dirty="0"/>
              <a:t>دعم الإدارة العليا</a:t>
            </a:r>
            <a:r>
              <a:rPr lang="en-US" sz="2400" b="1" dirty="0"/>
              <a:t>. </a:t>
            </a:r>
          </a:p>
          <a:p>
            <a:pPr lvl="0" algn="just" rtl="1">
              <a:buFont typeface="+mj-lt"/>
              <a:buAutoNum type="arabicParenR"/>
            </a:pPr>
            <a:r>
              <a:rPr lang="ar-IQ" sz="2400" b="1" dirty="0"/>
              <a:t>جدولة وتخطيط المشروع</a:t>
            </a:r>
            <a:r>
              <a:rPr lang="en-US" sz="2400" b="1" dirty="0"/>
              <a:t>. </a:t>
            </a:r>
          </a:p>
          <a:p>
            <a:pPr lvl="0" algn="just" rtl="1">
              <a:buFont typeface="+mj-lt"/>
              <a:buAutoNum type="arabicParenR"/>
            </a:pPr>
            <a:r>
              <a:rPr lang="ar-IQ" sz="2400" b="1" dirty="0"/>
              <a:t>استشارة الزبائن</a:t>
            </a:r>
            <a:r>
              <a:rPr lang="en-US" sz="2400" b="1" dirty="0"/>
              <a:t>.</a:t>
            </a:r>
          </a:p>
          <a:p>
            <a:pPr lvl="0" algn="just" rtl="1">
              <a:buFont typeface="+mj-lt"/>
              <a:buAutoNum type="arabicParenR"/>
            </a:pPr>
            <a:r>
              <a:rPr lang="ar-IQ" sz="2400" b="1" dirty="0"/>
              <a:t>الطاقم العامل في المشروع</a:t>
            </a:r>
            <a:r>
              <a:rPr lang="en-US" sz="2400" b="1" dirty="0"/>
              <a:t>. </a:t>
            </a:r>
          </a:p>
          <a:p>
            <a:pPr lvl="0" algn="just" rtl="1">
              <a:buFont typeface="+mj-lt"/>
              <a:buAutoNum type="arabicParenR"/>
            </a:pPr>
            <a:r>
              <a:rPr lang="ar-IQ" sz="2400" b="1" dirty="0"/>
              <a:t>وضوح الجوانب الفنية</a:t>
            </a:r>
            <a:r>
              <a:rPr lang="en-US" sz="2400" b="1" dirty="0"/>
              <a:t>.</a:t>
            </a:r>
          </a:p>
          <a:p>
            <a:pPr lvl="0" algn="just" rtl="1">
              <a:buFont typeface="+mj-lt"/>
              <a:buAutoNum type="arabicParenR"/>
            </a:pPr>
            <a:r>
              <a:rPr lang="ar-IQ" sz="2400" b="1" dirty="0"/>
              <a:t>السيطرة والتغذية الراجعة</a:t>
            </a:r>
            <a:r>
              <a:rPr lang="en-US" sz="2400" b="1" dirty="0"/>
              <a:t>.</a:t>
            </a:r>
          </a:p>
          <a:p>
            <a:pPr lvl="0" algn="just" rtl="1">
              <a:buFont typeface="+mj-lt"/>
              <a:buAutoNum type="arabicParenR"/>
            </a:pPr>
            <a:r>
              <a:rPr lang="ar-IQ" sz="2400" b="1" dirty="0"/>
              <a:t>الاتصالات</a:t>
            </a:r>
            <a:r>
              <a:rPr lang="en-US" sz="2400" b="1" dirty="0"/>
              <a:t>. </a:t>
            </a:r>
          </a:p>
          <a:p>
            <a:pPr lvl="0" algn="just" rtl="1">
              <a:buFont typeface="+mj-lt"/>
              <a:buAutoNum type="arabicParenR"/>
            </a:pPr>
            <a:r>
              <a:rPr lang="ar-IQ" sz="2400" b="1" dirty="0"/>
              <a:t>المعرفة والقدرة على حل المشكلات</a:t>
            </a:r>
            <a:r>
              <a:rPr lang="en-US" sz="2400" b="1" dirty="0"/>
              <a:t>. </a:t>
            </a:r>
          </a:p>
        </p:txBody>
      </p:sp>
    </p:spTree>
    <p:extLst>
      <p:ext uri="{BB962C8B-B14F-4D97-AF65-F5344CB8AC3E}">
        <p14:creationId xmlns:p14="http://schemas.microsoft.com/office/powerpoint/2010/main" val="36590795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rtl="1">
              <a:buNone/>
            </a:pPr>
            <a:r>
              <a:rPr lang="ar-IQ" sz="6000" b="1" dirty="0" smtClean="0"/>
              <a:t>شكراً لاستماعكم...</a:t>
            </a:r>
            <a:endParaRPr lang="en-US" sz="6000" b="1" dirty="0"/>
          </a:p>
        </p:txBody>
      </p:sp>
    </p:spTree>
    <p:extLst>
      <p:ext uri="{BB962C8B-B14F-4D97-AF65-F5344CB8AC3E}">
        <p14:creationId xmlns:p14="http://schemas.microsoft.com/office/powerpoint/2010/main" val="198136645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16</TotalTime>
  <Words>310</Words>
  <Application>Microsoft Office PowerPoint</Application>
  <PresentationFormat>Widescreen</PresentationFormat>
  <Paragraphs>38</Paragraphs>
  <Slides>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Tahoma</vt:lpstr>
      <vt:lpstr>Times New Roman</vt:lpstr>
      <vt:lpstr>Trebuchet MS</vt:lpstr>
      <vt:lpstr>Wingdings 3</vt:lpstr>
      <vt:lpstr>Facet</vt:lpstr>
      <vt:lpstr>محاضرة بعنوان مدخل الى المشروع </vt:lpstr>
      <vt:lpstr>الأهداف خلال المحاضرة:</vt:lpstr>
      <vt:lpstr>مفهوم المشروع</vt:lpstr>
      <vt:lpstr>خصائص المشروع</vt:lpstr>
      <vt:lpstr>اهداف المشروع</vt:lpstr>
      <vt:lpstr>مراحل المشروع</vt:lpstr>
      <vt:lpstr>العوامل المؤثرة على نجاح المشروع</vt:lpstr>
      <vt:lpstr>PowerPoint Presentation</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محاضرة بعنوان مدخل الى المشروع </dc:title>
  <dc:creator>pc</dc:creator>
  <cp:lastModifiedBy>pc</cp:lastModifiedBy>
  <cp:revision>12</cp:revision>
  <dcterms:created xsi:type="dcterms:W3CDTF">2025-09-26T09:12:09Z</dcterms:created>
  <dcterms:modified xsi:type="dcterms:W3CDTF">2025-09-26T09:28:22Z</dcterms:modified>
</cp:coreProperties>
</file>