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إدارة التسويق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 err="1"/>
              <a:t>التسويق</a:t>
            </a:r>
            <a:r>
              <a:rPr dirty="0"/>
              <a:t> </a:t>
            </a:r>
            <a:r>
              <a:rPr dirty="0" err="1"/>
              <a:t>الأخضر</a:t>
            </a:r>
            <a:endParaRPr lang="ar-IQ" dirty="0"/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ar-IQ" sz="3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Arial" panose="020B0604020202020204" pitchFamily="34" charset="0"/>
              </a:rPr>
              <a:t>م.د الزهراء صباح عبد الحسن</a:t>
            </a:r>
            <a:endParaRPr kumimoji="0" lang="ar-IQ" sz="3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خلاصة الفصل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التسويق الأخضر يمثل توجهًا استراتيجيًا يدمج بين الربحية والمسؤولية الاجتماعية.</a:t>
            </a:r>
          </a:p>
          <a:p>
            <a:r>
              <a:t>أهمية ربط الممارسات البيئية بأهداف المؤسسة لتحقيق الاستدامة.</a:t>
            </a:r>
          </a:p>
          <a:p>
            <a:r>
              <a:t>يُعد المزيج التسويقي الأخضر أداة فعالة لتحقيق ميزة تنافسية في أسواق المستقبل.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التطور التاريخي للتسويق الأخضر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dirty="0"/>
          </a:p>
          <a:p>
            <a:pPr algn="r" rtl="1"/>
            <a:r>
              <a:rPr dirty="0" err="1"/>
              <a:t>نشأ</a:t>
            </a:r>
            <a:r>
              <a:rPr dirty="0"/>
              <a:t> </a:t>
            </a:r>
            <a:r>
              <a:rPr dirty="0" err="1"/>
              <a:t>نتيجة</a:t>
            </a:r>
            <a:r>
              <a:rPr dirty="0"/>
              <a:t> </a:t>
            </a:r>
            <a:r>
              <a:rPr dirty="0" err="1"/>
              <a:t>الضغوط</a:t>
            </a:r>
            <a:r>
              <a:rPr dirty="0"/>
              <a:t> </a:t>
            </a:r>
            <a:r>
              <a:rPr dirty="0" err="1"/>
              <a:t>البيئية</a:t>
            </a:r>
            <a:r>
              <a:rPr dirty="0"/>
              <a:t> </a:t>
            </a:r>
            <a:r>
              <a:rPr dirty="0" err="1"/>
              <a:t>والاجتماعية</a:t>
            </a:r>
            <a:r>
              <a:rPr dirty="0"/>
              <a:t> </a:t>
            </a:r>
            <a:r>
              <a:rPr dirty="0" err="1"/>
              <a:t>المتزايدة</a:t>
            </a:r>
            <a:r>
              <a:rPr dirty="0"/>
              <a:t> </a:t>
            </a:r>
            <a:r>
              <a:rPr dirty="0" err="1"/>
              <a:t>منذ</a:t>
            </a:r>
            <a:r>
              <a:rPr dirty="0"/>
              <a:t> </a:t>
            </a:r>
            <a:r>
              <a:rPr dirty="0" err="1"/>
              <a:t>سبعينيات</a:t>
            </a:r>
            <a:r>
              <a:rPr dirty="0"/>
              <a:t> </a:t>
            </a:r>
            <a:r>
              <a:rPr dirty="0" err="1"/>
              <a:t>القرن</a:t>
            </a:r>
            <a:r>
              <a:rPr dirty="0"/>
              <a:t> </a:t>
            </a:r>
            <a:r>
              <a:rPr dirty="0" err="1"/>
              <a:t>الماضي</a:t>
            </a:r>
            <a:r>
              <a:rPr dirty="0"/>
              <a:t>.</a:t>
            </a:r>
          </a:p>
          <a:p>
            <a:pPr algn="r" rtl="1"/>
            <a:r>
              <a:rPr dirty="0" err="1"/>
              <a:t>تأثر</a:t>
            </a:r>
            <a:r>
              <a:rPr dirty="0"/>
              <a:t> </a:t>
            </a:r>
            <a:r>
              <a:rPr dirty="0" err="1"/>
              <a:t>بارتفاع</a:t>
            </a:r>
            <a:r>
              <a:rPr dirty="0"/>
              <a:t> </a:t>
            </a:r>
            <a:r>
              <a:rPr dirty="0" err="1"/>
              <a:t>وعي</a:t>
            </a:r>
            <a:r>
              <a:rPr dirty="0"/>
              <a:t> </a:t>
            </a:r>
            <a:r>
              <a:rPr dirty="0" err="1"/>
              <a:t>المستهلك</a:t>
            </a:r>
            <a:r>
              <a:rPr dirty="0"/>
              <a:t> </a:t>
            </a:r>
            <a:r>
              <a:rPr dirty="0" err="1"/>
              <a:t>تجاه</a:t>
            </a:r>
            <a:r>
              <a:rPr dirty="0"/>
              <a:t> </a:t>
            </a:r>
            <a:r>
              <a:rPr dirty="0" err="1"/>
              <a:t>التلوث</a:t>
            </a:r>
            <a:r>
              <a:rPr dirty="0"/>
              <a:t>، </a:t>
            </a:r>
            <a:r>
              <a:rPr dirty="0" err="1"/>
              <a:t>ندرة</a:t>
            </a:r>
            <a:r>
              <a:rPr dirty="0"/>
              <a:t> </a:t>
            </a:r>
            <a:r>
              <a:rPr dirty="0" err="1"/>
              <a:t>الموارد</a:t>
            </a:r>
            <a:r>
              <a:rPr dirty="0"/>
              <a:t>، </a:t>
            </a:r>
            <a:r>
              <a:rPr dirty="0" err="1"/>
              <a:t>وتغير</a:t>
            </a:r>
            <a:r>
              <a:rPr dirty="0"/>
              <a:t> </a:t>
            </a:r>
            <a:r>
              <a:rPr dirty="0" err="1"/>
              <a:t>المناخ</a:t>
            </a:r>
            <a:r>
              <a:rPr dirty="0"/>
              <a:t>.</a:t>
            </a:r>
          </a:p>
          <a:p>
            <a:pPr algn="r" rtl="1"/>
            <a:r>
              <a:rPr dirty="0" err="1"/>
              <a:t>ظهور</a:t>
            </a:r>
            <a:r>
              <a:rPr dirty="0"/>
              <a:t> </a:t>
            </a:r>
            <a:r>
              <a:rPr dirty="0" err="1"/>
              <a:t>حركات</a:t>
            </a:r>
            <a:r>
              <a:rPr dirty="0"/>
              <a:t> </a:t>
            </a:r>
            <a:r>
              <a:rPr dirty="0" err="1"/>
              <a:t>ومنظمات</a:t>
            </a:r>
            <a:r>
              <a:rPr dirty="0"/>
              <a:t> </a:t>
            </a:r>
            <a:r>
              <a:rPr dirty="0" err="1"/>
              <a:t>عالمية</a:t>
            </a:r>
            <a:r>
              <a:rPr dirty="0"/>
              <a:t> </a:t>
            </a:r>
            <a:r>
              <a:rPr dirty="0" err="1"/>
              <a:t>دعت</a:t>
            </a:r>
            <a:r>
              <a:rPr dirty="0"/>
              <a:t> </a:t>
            </a:r>
            <a:r>
              <a:rPr dirty="0" err="1"/>
              <a:t>لتبني</a:t>
            </a:r>
            <a:r>
              <a:rPr dirty="0"/>
              <a:t> </a:t>
            </a:r>
            <a:r>
              <a:rPr dirty="0" err="1"/>
              <a:t>ممارسات</a:t>
            </a:r>
            <a:r>
              <a:rPr dirty="0"/>
              <a:t> </a:t>
            </a:r>
            <a:r>
              <a:rPr dirty="0" err="1"/>
              <a:t>تسويقية</a:t>
            </a:r>
            <a:r>
              <a:rPr dirty="0"/>
              <a:t> </a:t>
            </a:r>
            <a:r>
              <a:rPr dirty="0" err="1"/>
              <a:t>صديقة</a:t>
            </a:r>
            <a:r>
              <a:rPr dirty="0"/>
              <a:t> </a:t>
            </a:r>
            <a:r>
              <a:rPr dirty="0" err="1"/>
              <a:t>للبيئة</a:t>
            </a:r>
            <a:r>
              <a:rPr dirty="0"/>
              <a:t>.</a:t>
            </a:r>
          </a:p>
          <a:p>
            <a:pPr algn="r" rtl="1"/>
            <a:r>
              <a:rPr dirty="0" err="1"/>
              <a:t>تطور</a:t>
            </a:r>
            <a:r>
              <a:rPr dirty="0"/>
              <a:t> </a:t>
            </a:r>
            <a:r>
              <a:rPr dirty="0" err="1"/>
              <a:t>من</a:t>
            </a:r>
            <a:r>
              <a:rPr dirty="0"/>
              <a:t> </a:t>
            </a:r>
            <a:r>
              <a:rPr dirty="0" err="1"/>
              <a:t>مبادرات</a:t>
            </a:r>
            <a:r>
              <a:rPr dirty="0"/>
              <a:t> </a:t>
            </a:r>
            <a:r>
              <a:rPr dirty="0" err="1"/>
              <a:t>بسيطة</a:t>
            </a:r>
            <a:r>
              <a:rPr dirty="0"/>
              <a:t> </a:t>
            </a:r>
            <a:r>
              <a:rPr dirty="0" err="1"/>
              <a:t>لإعادة</a:t>
            </a:r>
            <a:r>
              <a:rPr dirty="0"/>
              <a:t> </a:t>
            </a:r>
            <a:r>
              <a:rPr dirty="0" err="1"/>
              <a:t>التدوير</a:t>
            </a:r>
            <a:r>
              <a:rPr dirty="0"/>
              <a:t> </a:t>
            </a:r>
            <a:r>
              <a:rPr dirty="0" err="1"/>
              <a:t>إلى</a:t>
            </a:r>
            <a:r>
              <a:rPr dirty="0"/>
              <a:t> </a:t>
            </a:r>
            <a:r>
              <a:rPr dirty="0" err="1"/>
              <a:t>استراتيجيات</a:t>
            </a:r>
            <a:r>
              <a:rPr dirty="0"/>
              <a:t> </a:t>
            </a:r>
            <a:r>
              <a:rPr dirty="0" err="1"/>
              <a:t>متكاملة</a:t>
            </a:r>
            <a:r>
              <a:rPr dirty="0"/>
              <a:t> </a:t>
            </a:r>
            <a:r>
              <a:rPr dirty="0" err="1"/>
              <a:t>للاستدامة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مفهوم التسويق الأخضر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algn="r" rtl="1"/>
            <a:r>
              <a:rPr dirty="0" err="1"/>
              <a:t>التسويق</a:t>
            </a:r>
            <a:r>
              <a:rPr dirty="0"/>
              <a:t> </a:t>
            </a:r>
            <a:r>
              <a:rPr dirty="0" err="1"/>
              <a:t>الأخضر</a:t>
            </a:r>
            <a:r>
              <a:rPr dirty="0"/>
              <a:t> </a:t>
            </a:r>
            <a:r>
              <a:rPr dirty="0" err="1"/>
              <a:t>هو</a:t>
            </a:r>
            <a:r>
              <a:rPr dirty="0"/>
              <a:t> </a:t>
            </a:r>
            <a:r>
              <a:rPr dirty="0" err="1"/>
              <a:t>دمج</a:t>
            </a:r>
            <a:r>
              <a:rPr dirty="0"/>
              <a:t> </a:t>
            </a:r>
            <a:r>
              <a:rPr dirty="0" err="1"/>
              <a:t>الاعتبارات</a:t>
            </a:r>
            <a:r>
              <a:rPr dirty="0"/>
              <a:t> </a:t>
            </a:r>
            <a:r>
              <a:rPr dirty="0" err="1"/>
              <a:t>البيئية</a:t>
            </a:r>
            <a:r>
              <a:rPr dirty="0"/>
              <a:t> </a:t>
            </a:r>
            <a:r>
              <a:rPr dirty="0" err="1"/>
              <a:t>والاجتماعية</a:t>
            </a:r>
            <a:r>
              <a:rPr dirty="0"/>
              <a:t> </a:t>
            </a:r>
            <a:r>
              <a:rPr dirty="0" err="1"/>
              <a:t>في</a:t>
            </a:r>
            <a:r>
              <a:rPr dirty="0"/>
              <a:t> </a:t>
            </a:r>
            <a:r>
              <a:rPr dirty="0" err="1"/>
              <a:t>تصميم</a:t>
            </a:r>
            <a:r>
              <a:rPr dirty="0"/>
              <a:t> </a:t>
            </a:r>
            <a:r>
              <a:rPr dirty="0" err="1"/>
              <a:t>المنتجات</a:t>
            </a:r>
            <a:r>
              <a:rPr dirty="0"/>
              <a:t> </a:t>
            </a:r>
            <a:r>
              <a:rPr dirty="0" err="1"/>
              <a:t>وخدماتها</a:t>
            </a:r>
            <a:r>
              <a:rPr dirty="0"/>
              <a:t>.</a:t>
            </a:r>
          </a:p>
          <a:p>
            <a:pPr algn="r" rtl="1"/>
            <a:r>
              <a:rPr dirty="0" err="1"/>
              <a:t>يشمل</a:t>
            </a:r>
            <a:r>
              <a:rPr dirty="0"/>
              <a:t> </a:t>
            </a:r>
            <a:r>
              <a:rPr dirty="0" err="1"/>
              <a:t>جميع</a:t>
            </a:r>
            <a:r>
              <a:rPr dirty="0"/>
              <a:t> </a:t>
            </a:r>
            <a:r>
              <a:rPr dirty="0" err="1"/>
              <a:t>الأنشطة</a:t>
            </a:r>
            <a:r>
              <a:rPr dirty="0"/>
              <a:t>: </a:t>
            </a:r>
            <a:r>
              <a:rPr dirty="0" err="1"/>
              <a:t>تصميم</a:t>
            </a:r>
            <a:r>
              <a:rPr dirty="0"/>
              <a:t> </a:t>
            </a:r>
            <a:r>
              <a:rPr dirty="0" err="1"/>
              <a:t>المنتج</a:t>
            </a:r>
            <a:r>
              <a:rPr dirty="0"/>
              <a:t>، </a:t>
            </a:r>
            <a:r>
              <a:rPr dirty="0" err="1"/>
              <a:t>اختيار</a:t>
            </a:r>
            <a:r>
              <a:rPr dirty="0"/>
              <a:t> </a:t>
            </a:r>
            <a:r>
              <a:rPr dirty="0" err="1"/>
              <a:t>المواد</a:t>
            </a:r>
            <a:r>
              <a:rPr dirty="0"/>
              <a:t> </a:t>
            </a:r>
            <a:r>
              <a:rPr dirty="0" err="1"/>
              <a:t>الخام</a:t>
            </a:r>
            <a:r>
              <a:rPr dirty="0"/>
              <a:t>، </a:t>
            </a:r>
            <a:r>
              <a:rPr dirty="0" err="1"/>
              <a:t>عمليات</a:t>
            </a:r>
            <a:r>
              <a:rPr dirty="0"/>
              <a:t> </a:t>
            </a:r>
            <a:r>
              <a:rPr dirty="0" err="1"/>
              <a:t>الإنتاج</a:t>
            </a:r>
            <a:r>
              <a:rPr dirty="0"/>
              <a:t>، </a:t>
            </a:r>
            <a:r>
              <a:rPr dirty="0" err="1"/>
              <a:t>التوزيع</a:t>
            </a:r>
            <a:r>
              <a:rPr dirty="0"/>
              <a:t>، </a:t>
            </a:r>
            <a:r>
              <a:rPr dirty="0" err="1"/>
              <a:t>والترويج</a:t>
            </a:r>
            <a:r>
              <a:rPr dirty="0"/>
              <a:t>.</a:t>
            </a:r>
          </a:p>
          <a:p>
            <a:pPr algn="r" rtl="1"/>
            <a:r>
              <a:rPr dirty="0" err="1"/>
              <a:t>يركز</a:t>
            </a:r>
            <a:r>
              <a:rPr dirty="0"/>
              <a:t> </a:t>
            </a:r>
            <a:r>
              <a:rPr dirty="0" err="1"/>
              <a:t>على</a:t>
            </a:r>
            <a:r>
              <a:rPr dirty="0"/>
              <a:t> </a:t>
            </a:r>
            <a:r>
              <a:rPr dirty="0" err="1"/>
              <a:t>تلبية</a:t>
            </a:r>
            <a:r>
              <a:rPr dirty="0"/>
              <a:t> </a:t>
            </a:r>
            <a:r>
              <a:rPr dirty="0" err="1"/>
              <a:t>حاجات</a:t>
            </a:r>
            <a:r>
              <a:rPr dirty="0"/>
              <a:t> </a:t>
            </a:r>
            <a:r>
              <a:rPr dirty="0" err="1"/>
              <a:t>المستهلكين</a:t>
            </a:r>
            <a:r>
              <a:rPr dirty="0"/>
              <a:t> </a:t>
            </a:r>
            <a:r>
              <a:rPr dirty="0" err="1"/>
              <a:t>بطرق</a:t>
            </a:r>
            <a:r>
              <a:rPr dirty="0"/>
              <a:t> </a:t>
            </a:r>
            <a:r>
              <a:rPr dirty="0" err="1"/>
              <a:t>تقلل</a:t>
            </a:r>
            <a:r>
              <a:rPr dirty="0"/>
              <a:t> </a:t>
            </a:r>
            <a:r>
              <a:rPr dirty="0" err="1"/>
              <a:t>الأثر</a:t>
            </a:r>
            <a:r>
              <a:rPr dirty="0"/>
              <a:t> </a:t>
            </a:r>
            <a:r>
              <a:rPr dirty="0" err="1"/>
              <a:t>البيئي</a:t>
            </a:r>
            <a:r>
              <a:rPr dirty="0"/>
              <a:t> </a:t>
            </a:r>
            <a:r>
              <a:rPr dirty="0" err="1"/>
              <a:t>وتدعم</a:t>
            </a:r>
            <a:r>
              <a:rPr dirty="0"/>
              <a:t> </a:t>
            </a:r>
            <a:r>
              <a:rPr dirty="0" err="1"/>
              <a:t>التنمية</a:t>
            </a:r>
            <a:r>
              <a:rPr dirty="0"/>
              <a:t> </a:t>
            </a:r>
            <a:r>
              <a:rPr dirty="0" err="1"/>
              <a:t>المستدامة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أهمية التسويق الأخضر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algn="r" rtl="1"/>
            <a:r>
              <a:rPr dirty="0" err="1"/>
              <a:t>تعزيز</a:t>
            </a:r>
            <a:r>
              <a:rPr dirty="0"/>
              <a:t> </a:t>
            </a:r>
            <a:r>
              <a:rPr dirty="0" err="1"/>
              <a:t>سمعة</a:t>
            </a:r>
            <a:r>
              <a:rPr dirty="0"/>
              <a:t> </a:t>
            </a:r>
            <a:r>
              <a:rPr dirty="0" err="1"/>
              <a:t>المنظمة</a:t>
            </a:r>
            <a:r>
              <a:rPr dirty="0"/>
              <a:t> </a:t>
            </a:r>
            <a:r>
              <a:rPr dirty="0" err="1"/>
              <a:t>وصورتها</a:t>
            </a:r>
            <a:r>
              <a:rPr dirty="0"/>
              <a:t> </a:t>
            </a:r>
            <a:r>
              <a:rPr dirty="0" err="1"/>
              <a:t>الذهنية</a:t>
            </a:r>
            <a:r>
              <a:rPr dirty="0"/>
              <a:t> </a:t>
            </a:r>
            <a:r>
              <a:rPr dirty="0" err="1"/>
              <a:t>كمؤسسة</a:t>
            </a:r>
            <a:r>
              <a:rPr dirty="0"/>
              <a:t> </a:t>
            </a:r>
            <a:r>
              <a:rPr dirty="0" err="1"/>
              <a:t>مسؤولة</a:t>
            </a:r>
            <a:r>
              <a:rPr dirty="0"/>
              <a:t> </a:t>
            </a:r>
            <a:r>
              <a:rPr dirty="0" err="1"/>
              <a:t>بيئيًا</a:t>
            </a:r>
            <a:r>
              <a:rPr dirty="0"/>
              <a:t>.</a:t>
            </a:r>
          </a:p>
          <a:p>
            <a:pPr algn="r" rtl="1"/>
            <a:r>
              <a:rPr dirty="0" err="1"/>
              <a:t>تحقيق</a:t>
            </a:r>
            <a:r>
              <a:rPr dirty="0"/>
              <a:t> </a:t>
            </a:r>
            <a:r>
              <a:rPr dirty="0" err="1"/>
              <a:t>ميزة</a:t>
            </a:r>
            <a:r>
              <a:rPr dirty="0"/>
              <a:t> </a:t>
            </a:r>
            <a:r>
              <a:rPr dirty="0" err="1"/>
              <a:t>تنافسية</a:t>
            </a:r>
            <a:r>
              <a:rPr dirty="0"/>
              <a:t> </a:t>
            </a:r>
            <a:r>
              <a:rPr dirty="0" err="1"/>
              <a:t>عبر</a:t>
            </a:r>
            <a:r>
              <a:rPr dirty="0"/>
              <a:t> </a:t>
            </a:r>
            <a:r>
              <a:rPr dirty="0" err="1"/>
              <a:t>التميز</a:t>
            </a:r>
            <a:r>
              <a:rPr dirty="0"/>
              <a:t> </a:t>
            </a:r>
            <a:r>
              <a:rPr dirty="0" err="1"/>
              <a:t>في</a:t>
            </a:r>
            <a:r>
              <a:rPr dirty="0"/>
              <a:t> </a:t>
            </a:r>
            <a:r>
              <a:rPr dirty="0" err="1"/>
              <a:t>الأسواق</a:t>
            </a:r>
            <a:r>
              <a:rPr dirty="0"/>
              <a:t> </a:t>
            </a:r>
            <a:r>
              <a:rPr dirty="0" err="1"/>
              <a:t>الواعية</a:t>
            </a:r>
            <a:r>
              <a:rPr dirty="0"/>
              <a:t> </a:t>
            </a:r>
            <a:r>
              <a:rPr dirty="0" err="1"/>
              <a:t>بيئيًا</a:t>
            </a:r>
            <a:r>
              <a:rPr dirty="0"/>
              <a:t>.</a:t>
            </a:r>
          </a:p>
          <a:p>
            <a:pPr algn="r" rtl="1"/>
            <a:r>
              <a:rPr dirty="0" err="1"/>
              <a:t>زيادة</a:t>
            </a:r>
            <a:r>
              <a:rPr dirty="0"/>
              <a:t> </a:t>
            </a:r>
            <a:r>
              <a:rPr dirty="0" err="1"/>
              <a:t>ثقة</a:t>
            </a:r>
            <a:r>
              <a:rPr dirty="0"/>
              <a:t> </a:t>
            </a:r>
            <a:r>
              <a:rPr dirty="0" err="1"/>
              <a:t>ورضا</a:t>
            </a:r>
            <a:r>
              <a:rPr dirty="0"/>
              <a:t> </a:t>
            </a:r>
            <a:r>
              <a:rPr dirty="0" err="1"/>
              <a:t>العملاء</a:t>
            </a:r>
            <a:r>
              <a:rPr dirty="0"/>
              <a:t> </a:t>
            </a:r>
            <a:r>
              <a:rPr dirty="0" err="1"/>
              <a:t>من</a:t>
            </a:r>
            <a:r>
              <a:rPr dirty="0"/>
              <a:t> </a:t>
            </a:r>
            <a:r>
              <a:rPr dirty="0" err="1"/>
              <a:t>خلال</a:t>
            </a:r>
            <a:r>
              <a:rPr dirty="0"/>
              <a:t> </a:t>
            </a:r>
            <a:r>
              <a:rPr dirty="0" err="1"/>
              <a:t>التزام</a:t>
            </a:r>
            <a:r>
              <a:rPr dirty="0"/>
              <a:t> </a:t>
            </a:r>
            <a:r>
              <a:rPr dirty="0" err="1"/>
              <a:t>المؤسسة</a:t>
            </a:r>
            <a:r>
              <a:rPr dirty="0"/>
              <a:t> </a:t>
            </a:r>
            <a:r>
              <a:rPr dirty="0" err="1"/>
              <a:t>بالمسؤولية</a:t>
            </a:r>
            <a:r>
              <a:rPr dirty="0"/>
              <a:t> </a:t>
            </a:r>
            <a:r>
              <a:rPr dirty="0" err="1"/>
              <a:t>الاجتماعية</a:t>
            </a:r>
            <a:r>
              <a:rPr dirty="0"/>
              <a:t>.</a:t>
            </a:r>
          </a:p>
          <a:p>
            <a:pPr algn="r" rtl="1"/>
            <a:r>
              <a:rPr dirty="0" err="1"/>
              <a:t>الإسهام</a:t>
            </a:r>
            <a:r>
              <a:rPr dirty="0"/>
              <a:t> </a:t>
            </a:r>
            <a:r>
              <a:rPr dirty="0" err="1"/>
              <a:t>في</a:t>
            </a:r>
            <a:r>
              <a:rPr dirty="0"/>
              <a:t> </a:t>
            </a:r>
            <a:r>
              <a:rPr dirty="0" err="1"/>
              <a:t>حماية</a:t>
            </a:r>
            <a:r>
              <a:rPr dirty="0"/>
              <a:t> </a:t>
            </a:r>
            <a:r>
              <a:rPr dirty="0" err="1"/>
              <a:t>البيئة</a:t>
            </a:r>
            <a:r>
              <a:rPr dirty="0"/>
              <a:t> </a:t>
            </a:r>
            <a:r>
              <a:rPr dirty="0" err="1"/>
              <a:t>وتقليل</a:t>
            </a:r>
            <a:r>
              <a:rPr dirty="0"/>
              <a:t> </a:t>
            </a:r>
            <a:r>
              <a:rPr dirty="0" err="1"/>
              <a:t>التلوث</a:t>
            </a:r>
            <a:r>
              <a:rPr dirty="0"/>
              <a:t> </a:t>
            </a:r>
            <a:r>
              <a:rPr dirty="0" err="1"/>
              <a:t>والنفايات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أسباب تبني مدخل التسويق الأخضر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algn="r" rtl="1"/>
            <a:r>
              <a:rPr dirty="0" err="1"/>
              <a:t>الضغوط</a:t>
            </a:r>
            <a:r>
              <a:rPr dirty="0"/>
              <a:t> </a:t>
            </a:r>
            <a:r>
              <a:rPr dirty="0" err="1"/>
              <a:t>الحكومية</a:t>
            </a:r>
            <a:r>
              <a:rPr dirty="0"/>
              <a:t> </a:t>
            </a:r>
            <a:r>
              <a:rPr dirty="0" err="1"/>
              <a:t>والتشريعات</a:t>
            </a:r>
            <a:r>
              <a:rPr dirty="0"/>
              <a:t> </a:t>
            </a:r>
            <a:r>
              <a:rPr dirty="0" err="1"/>
              <a:t>البيئية</a:t>
            </a:r>
            <a:r>
              <a:rPr dirty="0"/>
              <a:t> </a:t>
            </a:r>
            <a:r>
              <a:rPr dirty="0" err="1"/>
              <a:t>مثل</a:t>
            </a:r>
            <a:r>
              <a:rPr dirty="0"/>
              <a:t> </a:t>
            </a:r>
            <a:r>
              <a:rPr dirty="0" err="1"/>
              <a:t>قوانين</a:t>
            </a:r>
            <a:r>
              <a:rPr dirty="0"/>
              <a:t> </a:t>
            </a:r>
            <a:r>
              <a:rPr dirty="0" err="1"/>
              <a:t>تقليل</a:t>
            </a:r>
            <a:r>
              <a:rPr dirty="0"/>
              <a:t> </a:t>
            </a:r>
            <a:r>
              <a:rPr dirty="0" err="1"/>
              <a:t>الانبعاثات</a:t>
            </a:r>
            <a:endParaRPr lang="ar-IQ" dirty="0"/>
          </a:p>
          <a:p>
            <a:pPr algn="r" rtl="1"/>
            <a:r>
              <a:rPr dirty="0" err="1"/>
              <a:t>ارتفاع</a:t>
            </a:r>
            <a:r>
              <a:rPr dirty="0"/>
              <a:t> </a:t>
            </a:r>
            <a:r>
              <a:rPr dirty="0" err="1"/>
              <a:t>وعي</a:t>
            </a:r>
            <a:r>
              <a:rPr dirty="0"/>
              <a:t> </a:t>
            </a:r>
            <a:r>
              <a:rPr dirty="0" err="1"/>
              <a:t>المستهلكين</a:t>
            </a:r>
            <a:r>
              <a:rPr dirty="0"/>
              <a:t> </a:t>
            </a:r>
            <a:r>
              <a:rPr dirty="0" err="1"/>
              <a:t>البيئي</a:t>
            </a:r>
            <a:r>
              <a:rPr dirty="0"/>
              <a:t> </a:t>
            </a:r>
            <a:r>
              <a:rPr dirty="0" err="1"/>
              <a:t>وتفضيلهم</a:t>
            </a:r>
            <a:r>
              <a:rPr dirty="0"/>
              <a:t> </a:t>
            </a:r>
            <a:r>
              <a:rPr dirty="0" err="1"/>
              <a:t>للمنتجات</a:t>
            </a:r>
            <a:r>
              <a:rPr dirty="0"/>
              <a:t> </a:t>
            </a:r>
            <a:r>
              <a:rPr dirty="0" err="1"/>
              <a:t>الصديقة</a:t>
            </a:r>
            <a:r>
              <a:rPr dirty="0"/>
              <a:t> </a:t>
            </a:r>
            <a:r>
              <a:rPr dirty="0" err="1"/>
              <a:t>للبيئة</a:t>
            </a:r>
            <a:r>
              <a:rPr dirty="0"/>
              <a:t>.</a:t>
            </a:r>
          </a:p>
          <a:p>
            <a:pPr algn="r" rtl="1"/>
            <a:r>
              <a:rPr dirty="0" err="1"/>
              <a:t>الرغبة</a:t>
            </a:r>
            <a:r>
              <a:rPr dirty="0"/>
              <a:t> </a:t>
            </a:r>
            <a:r>
              <a:rPr dirty="0" err="1"/>
              <a:t>في</a:t>
            </a:r>
            <a:r>
              <a:rPr dirty="0"/>
              <a:t> </a:t>
            </a:r>
            <a:r>
              <a:rPr dirty="0" err="1"/>
              <a:t>خفض</a:t>
            </a:r>
            <a:r>
              <a:rPr dirty="0"/>
              <a:t> </a:t>
            </a:r>
            <a:r>
              <a:rPr dirty="0" err="1"/>
              <a:t>التكاليف</a:t>
            </a:r>
            <a:r>
              <a:rPr dirty="0"/>
              <a:t> </a:t>
            </a:r>
            <a:r>
              <a:rPr dirty="0" err="1"/>
              <a:t>عبر</a:t>
            </a:r>
            <a:r>
              <a:rPr dirty="0"/>
              <a:t> </a:t>
            </a:r>
            <a:r>
              <a:rPr dirty="0" err="1"/>
              <a:t>تقليل</a:t>
            </a:r>
            <a:r>
              <a:rPr dirty="0"/>
              <a:t> </a:t>
            </a:r>
            <a:r>
              <a:rPr dirty="0" err="1"/>
              <a:t>الهدر</a:t>
            </a:r>
            <a:r>
              <a:rPr dirty="0"/>
              <a:t> </a:t>
            </a:r>
            <a:r>
              <a:rPr dirty="0" err="1"/>
              <a:t>وتحسين</a:t>
            </a:r>
            <a:r>
              <a:rPr dirty="0"/>
              <a:t> </a:t>
            </a:r>
            <a:r>
              <a:rPr dirty="0" err="1"/>
              <a:t>كفاءة</a:t>
            </a:r>
            <a:r>
              <a:rPr dirty="0"/>
              <a:t> </a:t>
            </a:r>
            <a:r>
              <a:rPr dirty="0" err="1"/>
              <a:t>الموارد</a:t>
            </a:r>
            <a:r>
              <a:rPr dirty="0"/>
              <a:t>.</a:t>
            </a:r>
          </a:p>
          <a:p>
            <a:pPr algn="r" rtl="1"/>
            <a:r>
              <a:rPr dirty="0" err="1"/>
              <a:t>الحاجة</a:t>
            </a:r>
            <a:r>
              <a:rPr dirty="0"/>
              <a:t> </a:t>
            </a:r>
            <a:r>
              <a:rPr dirty="0" err="1"/>
              <a:t>إلى</a:t>
            </a:r>
            <a:r>
              <a:rPr dirty="0"/>
              <a:t> </a:t>
            </a:r>
            <a:r>
              <a:rPr dirty="0" err="1"/>
              <a:t>الابتكار</a:t>
            </a:r>
            <a:r>
              <a:rPr dirty="0"/>
              <a:t> </a:t>
            </a:r>
            <a:r>
              <a:rPr dirty="0" err="1"/>
              <a:t>والاستجابة</a:t>
            </a:r>
            <a:r>
              <a:rPr dirty="0"/>
              <a:t> </a:t>
            </a:r>
            <a:r>
              <a:rPr dirty="0" err="1"/>
              <a:t>لاتجاهات</a:t>
            </a:r>
            <a:r>
              <a:rPr dirty="0"/>
              <a:t> </a:t>
            </a:r>
            <a:r>
              <a:rPr dirty="0" err="1"/>
              <a:t>السوق</a:t>
            </a:r>
            <a:r>
              <a:rPr dirty="0"/>
              <a:t> </a:t>
            </a:r>
            <a:r>
              <a:rPr dirty="0" err="1"/>
              <a:t>الجديدة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أهداف التسويق الأخضر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algn="r" rtl="1"/>
            <a:r>
              <a:rPr dirty="0" err="1"/>
              <a:t>المساهمة</a:t>
            </a:r>
            <a:r>
              <a:rPr dirty="0"/>
              <a:t> </a:t>
            </a:r>
            <a:r>
              <a:rPr dirty="0" err="1"/>
              <a:t>في</a:t>
            </a:r>
            <a:r>
              <a:rPr dirty="0"/>
              <a:t> </a:t>
            </a:r>
            <a:r>
              <a:rPr dirty="0" err="1"/>
              <a:t>التنمية</a:t>
            </a:r>
            <a:r>
              <a:rPr dirty="0"/>
              <a:t> </a:t>
            </a:r>
            <a:r>
              <a:rPr dirty="0" err="1"/>
              <a:t>المستدامة</a:t>
            </a:r>
            <a:r>
              <a:rPr dirty="0"/>
              <a:t> </a:t>
            </a:r>
            <a:r>
              <a:rPr dirty="0" err="1"/>
              <a:t>وحماية</a:t>
            </a:r>
            <a:r>
              <a:rPr dirty="0"/>
              <a:t> </a:t>
            </a:r>
            <a:r>
              <a:rPr dirty="0" err="1"/>
              <a:t>البيئة</a:t>
            </a:r>
            <a:r>
              <a:rPr dirty="0"/>
              <a:t>.</a:t>
            </a:r>
          </a:p>
          <a:p>
            <a:pPr algn="r" rtl="1"/>
            <a:r>
              <a:rPr dirty="0" err="1"/>
              <a:t>زيادة</a:t>
            </a:r>
            <a:r>
              <a:rPr dirty="0"/>
              <a:t> </a:t>
            </a:r>
            <a:r>
              <a:rPr dirty="0" err="1"/>
              <a:t>الميزة</a:t>
            </a:r>
            <a:r>
              <a:rPr dirty="0"/>
              <a:t> </a:t>
            </a:r>
            <a:r>
              <a:rPr dirty="0" err="1"/>
              <a:t>التنافسية</a:t>
            </a:r>
            <a:r>
              <a:rPr dirty="0"/>
              <a:t> </a:t>
            </a:r>
            <a:r>
              <a:rPr dirty="0" err="1"/>
              <a:t>عبر</a:t>
            </a:r>
            <a:r>
              <a:rPr dirty="0"/>
              <a:t> </a:t>
            </a:r>
            <a:r>
              <a:rPr dirty="0" err="1"/>
              <a:t>تقديم</a:t>
            </a:r>
            <a:r>
              <a:rPr dirty="0"/>
              <a:t> </a:t>
            </a:r>
            <a:r>
              <a:rPr dirty="0" err="1"/>
              <a:t>منتجات</a:t>
            </a:r>
            <a:r>
              <a:rPr dirty="0"/>
              <a:t> </a:t>
            </a:r>
            <a:r>
              <a:rPr dirty="0" err="1"/>
              <a:t>صديقة</a:t>
            </a:r>
            <a:r>
              <a:rPr dirty="0"/>
              <a:t> </a:t>
            </a:r>
            <a:r>
              <a:rPr dirty="0" err="1"/>
              <a:t>للبيئة</a:t>
            </a:r>
            <a:r>
              <a:rPr dirty="0"/>
              <a:t>.</a:t>
            </a:r>
          </a:p>
          <a:p>
            <a:pPr algn="r" rtl="1"/>
            <a:r>
              <a:rPr dirty="0" err="1"/>
              <a:t>خفض</a:t>
            </a:r>
            <a:r>
              <a:rPr dirty="0"/>
              <a:t> </a:t>
            </a:r>
            <a:r>
              <a:rPr dirty="0" err="1"/>
              <a:t>التكاليف</a:t>
            </a:r>
            <a:r>
              <a:rPr dirty="0"/>
              <a:t> </a:t>
            </a:r>
            <a:r>
              <a:rPr dirty="0" err="1"/>
              <a:t>طويلة</a:t>
            </a:r>
            <a:r>
              <a:rPr dirty="0"/>
              <a:t> </a:t>
            </a:r>
            <a:r>
              <a:rPr dirty="0" err="1"/>
              <a:t>الأمد</a:t>
            </a:r>
            <a:r>
              <a:rPr dirty="0"/>
              <a:t> </a:t>
            </a:r>
            <a:r>
              <a:rPr dirty="0" err="1"/>
              <a:t>من</a:t>
            </a:r>
            <a:r>
              <a:rPr dirty="0"/>
              <a:t> </a:t>
            </a:r>
            <a:r>
              <a:rPr dirty="0" err="1"/>
              <a:t>خلال</a:t>
            </a:r>
            <a:r>
              <a:rPr dirty="0"/>
              <a:t> </a:t>
            </a:r>
            <a:r>
              <a:rPr dirty="0" err="1"/>
              <a:t>كفاءة</a:t>
            </a:r>
            <a:r>
              <a:rPr dirty="0"/>
              <a:t> </a:t>
            </a:r>
            <a:r>
              <a:rPr dirty="0" err="1"/>
              <a:t>الموارد</a:t>
            </a:r>
            <a:r>
              <a:rPr dirty="0"/>
              <a:t> </a:t>
            </a:r>
            <a:r>
              <a:rPr dirty="0" err="1"/>
              <a:t>وإعادة</a:t>
            </a:r>
            <a:r>
              <a:rPr dirty="0"/>
              <a:t> </a:t>
            </a:r>
            <a:r>
              <a:rPr dirty="0" err="1"/>
              <a:t>التدوير</a:t>
            </a:r>
            <a:r>
              <a:rPr dirty="0"/>
              <a:t>.</a:t>
            </a:r>
          </a:p>
          <a:p>
            <a:pPr algn="r" rtl="1"/>
            <a:r>
              <a:rPr dirty="0" err="1"/>
              <a:t>الاستجابة</a:t>
            </a:r>
            <a:r>
              <a:rPr dirty="0"/>
              <a:t> </a:t>
            </a:r>
            <a:r>
              <a:rPr dirty="0" err="1"/>
              <a:t>لطلب</a:t>
            </a:r>
            <a:r>
              <a:rPr dirty="0"/>
              <a:t> </a:t>
            </a:r>
            <a:r>
              <a:rPr dirty="0" err="1"/>
              <a:t>المستهلك</a:t>
            </a:r>
            <a:r>
              <a:rPr dirty="0"/>
              <a:t> </a:t>
            </a:r>
            <a:r>
              <a:rPr dirty="0" err="1"/>
              <a:t>الواعي</a:t>
            </a:r>
            <a:r>
              <a:rPr dirty="0"/>
              <a:t> </a:t>
            </a:r>
            <a:r>
              <a:rPr dirty="0" err="1"/>
              <a:t>بيئيًا</a:t>
            </a:r>
            <a:r>
              <a:rPr dirty="0"/>
              <a:t> </a:t>
            </a:r>
            <a:r>
              <a:rPr dirty="0" err="1"/>
              <a:t>وبناء</a:t>
            </a:r>
            <a:r>
              <a:rPr dirty="0"/>
              <a:t> </a:t>
            </a:r>
            <a:r>
              <a:rPr dirty="0" err="1"/>
              <a:t>ولاء</a:t>
            </a:r>
            <a:r>
              <a:rPr dirty="0"/>
              <a:t> </a:t>
            </a:r>
            <a:r>
              <a:rPr dirty="0" err="1"/>
              <a:t>مستدام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1"/>
            <a:r>
              <a:rPr dirty="0" err="1"/>
              <a:t>المزيج</a:t>
            </a:r>
            <a:r>
              <a:rPr dirty="0"/>
              <a:t> </a:t>
            </a:r>
            <a:r>
              <a:rPr dirty="0" err="1"/>
              <a:t>التسويقي</a:t>
            </a:r>
            <a:r>
              <a:rPr dirty="0"/>
              <a:t> </a:t>
            </a:r>
            <a:r>
              <a:rPr dirty="0" err="1"/>
              <a:t>الأخضر</a:t>
            </a:r>
            <a:r>
              <a:rPr dirty="0"/>
              <a:t> (Green Marketing Mix)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dirty="0"/>
          </a:p>
          <a:p>
            <a:pPr algn="r" rtl="1"/>
            <a:r>
              <a:rPr dirty="0" err="1"/>
              <a:t>المنتج</a:t>
            </a:r>
            <a:r>
              <a:rPr dirty="0"/>
              <a:t>:</a:t>
            </a:r>
          </a:p>
          <a:p>
            <a:pPr lvl="1" algn="r" rtl="1"/>
            <a:r>
              <a:rPr dirty="0" err="1"/>
              <a:t>استخدام</a:t>
            </a:r>
            <a:r>
              <a:rPr dirty="0"/>
              <a:t> </a:t>
            </a:r>
            <a:r>
              <a:rPr dirty="0" err="1"/>
              <a:t>مواد</a:t>
            </a:r>
            <a:r>
              <a:rPr dirty="0"/>
              <a:t> </a:t>
            </a:r>
            <a:r>
              <a:rPr dirty="0" err="1"/>
              <a:t>قابلة</a:t>
            </a:r>
            <a:r>
              <a:rPr dirty="0"/>
              <a:t> </a:t>
            </a:r>
            <a:r>
              <a:rPr dirty="0" err="1"/>
              <a:t>لإعادة</a:t>
            </a:r>
            <a:r>
              <a:rPr dirty="0"/>
              <a:t> </a:t>
            </a:r>
            <a:r>
              <a:rPr dirty="0" err="1"/>
              <a:t>التدوير</a:t>
            </a:r>
            <a:r>
              <a:rPr dirty="0"/>
              <a:t>.</a:t>
            </a:r>
          </a:p>
          <a:p>
            <a:pPr lvl="1" algn="r" rtl="1"/>
            <a:r>
              <a:rPr dirty="0" err="1"/>
              <a:t>تصميم</a:t>
            </a:r>
            <a:r>
              <a:rPr dirty="0"/>
              <a:t> </a:t>
            </a:r>
            <a:r>
              <a:rPr dirty="0" err="1"/>
              <a:t>منتجات</a:t>
            </a:r>
            <a:r>
              <a:rPr dirty="0"/>
              <a:t> </a:t>
            </a:r>
            <a:r>
              <a:rPr dirty="0" err="1"/>
              <a:t>تدوم</a:t>
            </a:r>
            <a:r>
              <a:rPr dirty="0"/>
              <a:t> </a:t>
            </a:r>
            <a:r>
              <a:rPr dirty="0" err="1"/>
              <a:t>لفترة</a:t>
            </a:r>
            <a:r>
              <a:rPr dirty="0"/>
              <a:t> </a:t>
            </a:r>
            <a:r>
              <a:rPr dirty="0" err="1"/>
              <a:t>أطول</a:t>
            </a:r>
            <a:r>
              <a:rPr dirty="0"/>
              <a:t>.</a:t>
            </a:r>
          </a:p>
          <a:p>
            <a:pPr lvl="1" algn="r" rtl="1"/>
            <a:r>
              <a:rPr dirty="0" err="1"/>
              <a:t>ضمان</a:t>
            </a:r>
            <a:r>
              <a:rPr dirty="0"/>
              <a:t> </a:t>
            </a:r>
            <a:r>
              <a:rPr dirty="0" err="1"/>
              <a:t>سلامة</a:t>
            </a:r>
            <a:r>
              <a:rPr dirty="0"/>
              <a:t> </a:t>
            </a:r>
            <a:r>
              <a:rPr dirty="0" err="1"/>
              <a:t>وصحة</a:t>
            </a:r>
            <a:r>
              <a:rPr dirty="0"/>
              <a:t> </a:t>
            </a:r>
            <a:r>
              <a:rPr dirty="0" err="1"/>
              <a:t>المستهلك</a:t>
            </a:r>
            <a:r>
              <a:rPr dirty="0"/>
              <a:t>.</a:t>
            </a:r>
          </a:p>
          <a:p>
            <a:pPr algn="r" rtl="1"/>
            <a:r>
              <a:rPr dirty="0" err="1"/>
              <a:t>السعر</a:t>
            </a:r>
            <a:r>
              <a:rPr dirty="0"/>
              <a:t>:</a:t>
            </a:r>
          </a:p>
          <a:p>
            <a:pPr lvl="1" algn="r" rtl="1"/>
            <a:r>
              <a:rPr dirty="0" err="1"/>
              <a:t>تسعير</a:t>
            </a:r>
            <a:r>
              <a:rPr dirty="0"/>
              <a:t> </a:t>
            </a:r>
            <a:r>
              <a:rPr dirty="0" err="1"/>
              <a:t>عادل</a:t>
            </a:r>
            <a:r>
              <a:rPr dirty="0"/>
              <a:t> </a:t>
            </a:r>
            <a:r>
              <a:rPr dirty="0" err="1"/>
              <a:t>يوازن</a:t>
            </a:r>
            <a:r>
              <a:rPr dirty="0"/>
              <a:t> </a:t>
            </a:r>
            <a:r>
              <a:rPr dirty="0" err="1"/>
              <a:t>بين</a:t>
            </a:r>
            <a:r>
              <a:rPr dirty="0"/>
              <a:t> </a:t>
            </a:r>
            <a:r>
              <a:rPr dirty="0" err="1"/>
              <a:t>الجودة</a:t>
            </a:r>
            <a:r>
              <a:rPr dirty="0"/>
              <a:t> </a:t>
            </a:r>
            <a:r>
              <a:rPr dirty="0" err="1"/>
              <a:t>البيئية</a:t>
            </a:r>
            <a:r>
              <a:rPr dirty="0"/>
              <a:t> </a:t>
            </a:r>
            <a:r>
              <a:rPr dirty="0" err="1"/>
              <a:t>والقدرة</a:t>
            </a:r>
            <a:r>
              <a:rPr dirty="0"/>
              <a:t> </a:t>
            </a:r>
            <a:r>
              <a:rPr dirty="0" err="1"/>
              <a:t>الشرائية</a:t>
            </a:r>
            <a:r>
              <a:rPr dirty="0"/>
              <a:t>.</a:t>
            </a:r>
          </a:p>
          <a:p>
            <a:pPr lvl="1" algn="r" rtl="1"/>
            <a:r>
              <a:rPr dirty="0" err="1"/>
              <a:t>اعتبار</a:t>
            </a:r>
            <a:r>
              <a:rPr dirty="0"/>
              <a:t> </a:t>
            </a:r>
            <a:r>
              <a:rPr dirty="0" err="1"/>
              <a:t>التكاليف</a:t>
            </a:r>
            <a:r>
              <a:rPr dirty="0"/>
              <a:t> </a:t>
            </a:r>
            <a:r>
              <a:rPr dirty="0" err="1"/>
              <a:t>البيئية</a:t>
            </a:r>
            <a:r>
              <a:rPr dirty="0"/>
              <a:t> </a:t>
            </a:r>
            <a:r>
              <a:rPr dirty="0" err="1"/>
              <a:t>في</a:t>
            </a:r>
            <a:r>
              <a:rPr dirty="0"/>
              <a:t> </a:t>
            </a:r>
            <a:r>
              <a:rPr dirty="0" err="1"/>
              <a:t>تحديد</a:t>
            </a:r>
            <a:r>
              <a:rPr dirty="0"/>
              <a:t> </a:t>
            </a:r>
            <a:r>
              <a:rPr dirty="0" err="1"/>
              <a:t>الأسعار</a:t>
            </a:r>
            <a:r>
              <a:rPr dirty="0"/>
              <a:t>.</a:t>
            </a:r>
          </a:p>
          <a:p>
            <a:pPr algn="r" rtl="1"/>
            <a:r>
              <a:rPr dirty="0" err="1"/>
              <a:t>التوزيع</a:t>
            </a:r>
            <a:r>
              <a:rPr dirty="0"/>
              <a:t>:</a:t>
            </a:r>
          </a:p>
          <a:p>
            <a:pPr lvl="1" algn="r" rtl="1"/>
            <a:r>
              <a:rPr dirty="0" err="1"/>
              <a:t>استخدام</a:t>
            </a:r>
            <a:r>
              <a:rPr dirty="0"/>
              <a:t> </a:t>
            </a:r>
            <a:r>
              <a:rPr dirty="0" err="1"/>
              <a:t>قنوات</a:t>
            </a:r>
            <a:r>
              <a:rPr dirty="0"/>
              <a:t> </a:t>
            </a:r>
            <a:r>
              <a:rPr dirty="0" err="1"/>
              <a:t>توزيع</a:t>
            </a:r>
            <a:r>
              <a:rPr dirty="0"/>
              <a:t> </a:t>
            </a:r>
            <a:r>
              <a:rPr dirty="0" err="1"/>
              <a:t>صديقة</a:t>
            </a:r>
            <a:r>
              <a:rPr dirty="0"/>
              <a:t> </a:t>
            </a:r>
            <a:r>
              <a:rPr dirty="0" err="1"/>
              <a:t>للبيئة</a:t>
            </a:r>
            <a:r>
              <a:rPr dirty="0"/>
              <a:t>.</a:t>
            </a:r>
          </a:p>
          <a:p>
            <a:pPr lvl="1" algn="r" rtl="1"/>
            <a:r>
              <a:rPr dirty="0" err="1"/>
              <a:t>تقليل</a:t>
            </a:r>
            <a:r>
              <a:rPr dirty="0"/>
              <a:t> </a:t>
            </a:r>
            <a:r>
              <a:rPr dirty="0" err="1"/>
              <a:t>الانبعاثات</a:t>
            </a:r>
            <a:r>
              <a:rPr dirty="0"/>
              <a:t> </a:t>
            </a:r>
            <a:r>
              <a:rPr dirty="0" err="1"/>
              <a:t>في</a:t>
            </a:r>
            <a:r>
              <a:rPr dirty="0"/>
              <a:t> </a:t>
            </a:r>
            <a:r>
              <a:rPr dirty="0" err="1"/>
              <a:t>النقل</a:t>
            </a:r>
            <a:r>
              <a:rPr dirty="0"/>
              <a:t> </a:t>
            </a:r>
            <a:r>
              <a:rPr dirty="0" err="1"/>
              <a:t>والخدمات</a:t>
            </a:r>
            <a:r>
              <a:rPr dirty="0"/>
              <a:t> </a:t>
            </a:r>
            <a:r>
              <a:rPr dirty="0" err="1"/>
              <a:t>اللوجستية</a:t>
            </a:r>
            <a:r>
              <a:rPr dirty="0"/>
              <a:t>.</a:t>
            </a:r>
          </a:p>
          <a:p>
            <a:pPr algn="r" rtl="1"/>
            <a:r>
              <a:rPr dirty="0" err="1"/>
              <a:t>الترويج</a:t>
            </a:r>
            <a:r>
              <a:rPr dirty="0"/>
              <a:t>:</a:t>
            </a:r>
          </a:p>
          <a:p>
            <a:pPr lvl="1" algn="r" rtl="1"/>
            <a:r>
              <a:rPr dirty="0" err="1"/>
              <a:t>التأكيد</a:t>
            </a:r>
            <a:r>
              <a:rPr dirty="0"/>
              <a:t> </a:t>
            </a:r>
            <a:r>
              <a:rPr dirty="0" err="1"/>
              <a:t>على</a:t>
            </a:r>
            <a:r>
              <a:rPr dirty="0"/>
              <a:t> </a:t>
            </a:r>
            <a:r>
              <a:rPr dirty="0" err="1"/>
              <a:t>الفوائد</a:t>
            </a:r>
            <a:r>
              <a:rPr dirty="0"/>
              <a:t> </a:t>
            </a:r>
            <a:r>
              <a:rPr dirty="0" err="1"/>
              <a:t>البيئية</a:t>
            </a:r>
            <a:r>
              <a:rPr dirty="0"/>
              <a:t> </a:t>
            </a:r>
            <a:r>
              <a:rPr dirty="0" err="1"/>
              <a:t>للمنتجات</a:t>
            </a:r>
            <a:r>
              <a:rPr dirty="0"/>
              <a:t>.</a:t>
            </a:r>
          </a:p>
          <a:p>
            <a:pPr lvl="1" algn="r" rtl="1"/>
            <a:r>
              <a:rPr dirty="0" err="1"/>
              <a:t>استخدام</a:t>
            </a:r>
            <a:r>
              <a:rPr dirty="0"/>
              <a:t> </a:t>
            </a:r>
            <a:r>
              <a:rPr dirty="0" err="1"/>
              <a:t>رسائل</a:t>
            </a:r>
            <a:r>
              <a:rPr dirty="0"/>
              <a:t> </a:t>
            </a:r>
            <a:r>
              <a:rPr dirty="0" err="1"/>
              <a:t>توعوية</a:t>
            </a:r>
            <a:r>
              <a:rPr dirty="0"/>
              <a:t> </a:t>
            </a:r>
            <a:r>
              <a:rPr dirty="0" err="1"/>
              <a:t>لتعزيز</a:t>
            </a:r>
            <a:r>
              <a:rPr dirty="0"/>
              <a:t> </a:t>
            </a:r>
            <a:r>
              <a:rPr dirty="0" err="1"/>
              <a:t>الثقافة</a:t>
            </a:r>
            <a:r>
              <a:rPr dirty="0"/>
              <a:t> </a:t>
            </a:r>
            <a:r>
              <a:rPr dirty="0" err="1"/>
              <a:t>البيئية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التحديات التي تواجه التسويق الأخضر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algn="r" rtl="1"/>
            <a:r>
              <a:rPr dirty="0" err="1"/>
              <a:t>ارتفاع</a:t>
            </a:r>
            <a:r>
              <a:rPr dirty="0"/>
              <a:t> </a:t>
            </a:r>
            <a:r>
              <a:rPr dirty="0" err="1"/>
              <a:t>تكاليف</a:t>
            </a:r>
            <a:r>
              <a:rPr dirty="0"/>
              <a:t> </a:t>
            </a:r>
            <a:r>
              <a:rPr dirty="0" err="1"/>
              <a:t>الإنتاج</a:t>
            </a:r>
            <a:r>
              <a:rPr dirty="0"/>
              <a:t> </a:t>
            </a:r>
            <a:r>
              <a:rPr dirty="0" err="1"/>
              <a:t>البيئي</a:t>
            </a:r>
            <a:r>
              <a:rPr dirty="0"/>
              <a:t> </a:t>
            </a:r>
            <a:r>
              <a:rPr dirty="0" err="1"/>
              <a:t>مقارنة</a:t>
            </a:r>
            <a:r>
              <a:rPr dirty="0"/>
              <a:t> </a:t>
            </a:r>
            <a:r>
              <a:rPr dirty="0" err="1"/>
              <a:t>بالطرق</a:t>
            </a:r>
            <a:r>
              <a:rPr dirty="0"/>
              <a:t> </a:t>
            </a:r>
            <a:r>
              <a:rPr dirty="0" err="1"/>
              <a:t>التقليدية</a:t>
            </a:r>
            <a:r>
              <a:rPr dirty="0"/>
              <a:t>.</a:t>
            </a:r>
          </a:p>
          <a:p>
            <a:pPr algn="r" rtl="1"/>
            <a:r>
              <a:rPr dirty="0" err="1"/>
              <a:t>محدودية</a:t>
            </a:r>
            <a:r>
              <a:rPr dirty="0"/>
              <a:t> </a:t>
            </a:r>
            <a:r>
              <a:rPr dirty="0" err="1"/>
              <a:t>وعي</a:t>
            </a:r>
            <a:r>
              <a:rPr dirty="0"/>
              <a:t> </a:t>
            </a:r>
            <a:r>
              <a:rPr dirty="0" err="1"/>
              <a:t>بعض</a:t>
            </a:r>
            <a:r>
              <a:rPr dirty="0"/>
              <a:t> </a:t>
            </a:r>
            <a:r>
              <a:rPr dirty="0" err="1"/>
              <a:t>المستهلكين</a:t>
            </a:r>
            <a:r>
              <a:rPr dirty="0"/>
              <a:t> </a:t>
            </a:r>
            <a:r>
              <a:rPr dirty="0" err="1"/>
              <a:t>بأهمية</a:t>
            </a:r>
            <a:r>
              <a:rPr dirty="0"/>
              <a:t> </a:t>
            </a:r>
            <a:r>
              <a:rPr dirty="0" err="1"/>
              <a:t>المنتجات</a:t>
            </a:r>
            <a:r>
              <a:rPr dirty="0"/>
              <a:t> </a:t>
            </a:r>
            <a:r>
              <a:rPr dirty="0" err="1"/>
              <a:t>الخضراء</a:t>
            </a:r>
            <a:r>
              <a:rPr dirty="0"/>
              <a:t>.</a:t>
            </a:r>
          </a:p>
          <a:p>
            <a:pPr algn="r" rtl="1"/>
            <a:r>
              <a:rPr dirty="0" err="1"/>
              <a:t>صعوبة</a:t>
            </a:r>
            <a:r>
              <a:rPr dirty="0"/>
              <a:t> </a:t>
            </a:r>
            <a:r>
              <a:rPr dirty="0" err="1"/>
              <a:t>التحقق</a:t>
            </a:r>
            <a:r>
              <a:rPr dirty="0"/>
              <a:t> </a:t>
            </a:r>
            <a:r>
              <a:rPr dirty="0" err="1"/>
              <a:t>من</a:t>
            </a:r>
            <a:r>
              <a:rPr dirty="0"/>
              <a:t> </a:t>
            </a:r>
            <a:r>
              <a:rPr dirty="0" err="1"/>
              <a:t>مصداقية</a:t>
            </a:r>
            <a:r>
              <a:rPr dirty="0"/>
              <a:t> </a:t>
            </a:r>
            <a:r>
              <a:rPr dirty="0" err="1"/>
              <a:t>الادعاءات</a:t>
            </a:r>
            <a:r>
              <a:rPr dirty="0"/>
              <a:t> </a:t>
            </a:r>
            <a:r>
              <a:rPr dirty="0" err="1"/>
              <a:t>البيئية</a:t>
            </a:r>
            <a:r>
              <a:rPr dirty="0"/>
              <a:t> (Greenwashing).</a:t>
            </a:r>
          </a:p>
          <a:p>
            <a:pPr algn="r" rtl="1"/>
            <a:r>
              <a:rPr dirty="0" err="1"/>
              <a:t>الحاجة</a:t>
            </a:r>
            <a:r>
              <a:rPr dirty="0"/>
              <a:t> </a:t>
            </a:r>
            <a:r>
              <a:rPr dirty="0" err="1"/>
              <a:t>إلى</a:t>
            </a:r>
            <a:r>
              <a:rPr dirty="0"/>
              <a:t> </a:t>
            </a:r>
            <a:r>
              <a:rPr dirty="0" err="1"/>
              <a:t>توازن</a:t>
            </a:r>
            <a:r>
              <a:rPr dirty="0"/>
              <a:t> </a:t>
            </a:r>
            <a:r>
              <a:rPr dirty="0" err="1"/>
              <a:t>بين</a:t>
            </a:r>
            <a:r>
              <a:rPr dirty="0"/>
              <a:t> </a:t>
            </a:r>
            <a:r>
              <a:rPr dirty="0" err="1"/>
              <a:t>الربحية</a:t>
            </a:r>
            <a:r>
              <a:rPr dirty="0"/>
              <a:t> </a:t>
            </a:r>
            <a:r>
              <a:rPr dirty="0" err="1"/>
              <a:t>وحماية</a:t>
            </a:r>
            <a:r>
              <a:rPr dirty="0"/>
              <a:t> </a:t>
            </a:r>
            <a:r>
              <a:rPr dirty="0" err="1"/>
              <a:t>البيئة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تطبيقات عملية للتسويق الأخضر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pPr algn="r" rtl="1"/>
            <a:r>
              <a:rPr dirty="0" err="1"/>
              <a:t>شركات</a:t>
            </a:r>
            <a:r>
              <a:rPr dirty="0"/>
              <a:t> </a:t>
            </a:r>
            <a:r>
              <a:rPr dirty="0" err="1"/>
              <a:t>السيارات</a:t>
            </a:r>
            <a:r>
              <a:rPr dirty="0"/>
              <a:t> </a:t>
            </a:r>
            <a:r>
              <a:rPr dirty="0" err="1"/>
              <a:t>الكهربائية</a:t>
            </a:r>
            <a:r>
              <a:rPr dirty="0"/>
              <a:t> </a:t>
            </a:r>
            <a:r>
              <a:rPr dirty="0" err="1"/>
              <a:t>مثل</a:t>
            </a:r>
            <a:r>
              <a:rPr dirty="0"/>
              <a:t> Tesla </a:t>
            </a:r>
            <a:r>
              <a:rPr dirty="0" err="1"/>
              <a:t>تركز</a:t>
            </a:r>
            <a:r>
              <a:rPr dirty="0"/>
              <a:t> </a:t>
            </a:r>
            <a:r>
              <a:rPr dirty="0" err="1"/>
              <a:t>على</a:t>
            </a:r>
            <a:r>
              <a:rPr dirty="0"/>
              <a:t> </a:t>
            </a:r>
            <a:r>
              <a:rPr dirty="0" err="1"/>
              <a:t>تقليل</a:t>
            </a:r>
            <a:r>
              <a:rPr dirty="0"/>
              <a:t> </a:t>
            </a:r>
            <a:r>
              <a:rPr dirty="0" err="1"/>
              <a:t>الانبعاثات</a:t>
            </a:r>
            <a:r>
              <a:rPr dirty="0"/>
              <a:t>.</a:t>
            </a:r>
          </a:p>
          <a:p>
            <a:pPr algn="r" rtl="1"/>
            <a:r>
              <a:rPr dirty="0" err="1"/>
              <a:t>شركات</a:t>
            </a:r>
            <a:r>
              <a:rPr dirty="0"/>
              <a:t> </a:t>
            </a:r>
            <a:r>
              <a:rPr dirty="0" err="1"/>
              <a:t>الأغذية</a:t>
            </a:r>
            <a:r>
              <a:rPr dirty="0"/>
              <a:t> </a:t>
            </a:r>
            <a:r>
              <a:rPr dirty="0" err="1"/>
              <a:t>تعتمد</a:t>
            </a:r>
            <a:r>
              <a:rPr dirty="0"/>
              <a:t> </a:t>
            </a:r>
            <a:r>
              <a:rPr dirty="0" err="1"/>
              <a:t>على</a:t>
            </a:r>
            <a:r>
              <a:rPr dirty="0"/>
              <a:t> </a:t>
            </a:r>
            <a:r>
              <a:rPr dirty="0" err="1"/>
              <a:t>التغليف</a:t>
            </a:r>
            <a:r>
              <a:rPr dirty="0"/>
              <a:t> </a:t>
            </a:r>
            <a:r>
              <a:rPr dirty="0" err="1"/>
              <a:t>القابل</a:t>
            </a:r>
            <a:r>
              <a:rPr dirty="0"/>
              <a:t> </a:t>
            </a:r>
            <a:r>
              <a:rPr dirty="0" err="1"/>
              <a:t>لإعادة</a:t>
            </a:r>
            <a:r>
              <a:rPr dirty="0"/>
              <a:t> </a:t>
            </a:r>
            <a:r>
              <a:rPr dirty="0" err="1"/>
              <a:t>التدوير</a:t>
            </a:r>
            <a:r>
              <a:rPr dirty="0"/>
              <a:t>.</a:t>
            </a:r>
          </a:p>
          <a:p>
            <a:pPr algn="r" rtl="1"/>
            <a:r>
              <a:rPr dirty="0" err="1"/>
              <a:t>المؤسسات</a:t>
            </a:r>
            <a:r>
              <a:rPr dirty="0"/>
              <a:t> </a:t>
            </a:r>
            <a:r>
              <a:rPr dirty="0" err="1"/>
              <a:t>الصناعية</a:t>
            </a:r>
            <a:r>
              <a:rPr dirty="0"/>
              <a:t> </a:t>
            </a:r>
            <a:r>
              <a:rPr dirty="0" err="1"/>
              <a:t>تتبنى</a:t>
            </a:r>
            <a:r>
              <a:rPr dirty="0"/>
              <a:t> </a:t>
            </a:r>
            <a:r>
              <a:rPr dirty="0" err="1"/>
              <a:t>أنظمة</a:t>
            </a:r>
            <a:r>
              <a:rPr dirty="0"/>
              <a:t> </a:t>
            </a:r>
            <a:r>
              <a:rPr dirty="0" err="1"/>
              <a:t>إنتاج</a:t>
            </a:r>
            <a:r>
              <a:rPr dirty="0"/>
              <a:t> </a:t>
            </a:r>
            <a:r>
              <a:rPr dirty="0" err="1"/>
              <a:t>نظيفة</a:t>
            </a:r>
            <a:r>
              <a:rPr dirty="0"/>
              <a:t> </a:t>
            </a:r>
            <a:r>
              <a:rPr dirty="0" err="1"/>
              <a:t>لتقليل</a:t>
            </a:r>
            <a:r>
              <a:rPr dirty="0"/>
              <a:t> </a:t>
            </a:r>
            <a:r>
              <a:rPr dirty="0" err="1"/>
              <a:t>النفايات</a:t>
            </a:r>
            <a:r>
              <a:rPr dirty="0"/>
              <a:t>.</a:t>
            </a:r>
          </a:p>
          <a:p>
            <a:pPr algn="r" rtl="1"/>
            <a:r>
              <a:rPr dirty="0" err="1"/>
              <a:t>المتاجر</a:t>
            </a:r>
            <a:r>
              <a:rPr dirty="0"/>
              <a:t> </a:t>
            </a:r>
            <a:r>
              <a:rPr dirty="0" err="1"/>
              <a:t>تستخدم</a:t>
            </a:r>
            <a:r>
              <a:rPr dirty="0"/>
              <a:t> </a:t>
            </a:r>
            <a:r>
              <a:rPr dirty="0" err="1"/>
              <a:t>الطاقة</a:t>
            </a:r>
            <a:r>
              <a:rPr dirty="0"/>
              <a:t> </a:t>
            </a:r>
            <a:r>
              <a:rPr dirty="0" err="1"/>
              <a:t>الشمسية</a:t>
            </a:r>
            <a:r>
              <a:rPr dirty="0"/>
              <a:t> </a:t>
            </a:r>
            <a:r>
              <a:rPr dirty="0" err="1"/>
              <a:t>في</a:t>
            </a:r>
            <a:r>
              <a:rPr dirty="0"/>
              <a:t> </a:t>
            </a:r>
            <a:r>
              <a:rPr dirty="0" err="1"/>
              <a:t>عملياتها</a:t>
            </a:r>
            <a:r>
              <a:rPr dirty="0"/>
              <a:t> </a:t>
            </a:r>
            <a:r>
              <a:rPr dirty="0" err="1"/>
              <a:t>لخفض</a:t>
            </a:r>
            <a:r>
              <a:rPr dirty="0"/>
              <a:t> </a:t>
            </a:r>
            <a:r>
              <a:rPr dirty="0" err="1"/>
              <a:t>الأثر</a:t>
            </a:r>
            <a:r>
              <a:rPr dirty="0"/>
              <a:t> </a:t>
            </a:r>
            <a:r>
              <a:rPr dirty="0" err="1"/>
              <a:t>الكربوني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418</Words>
  <Application>Microsoft Office PowerPoint</Application>
  <PresentationFormat>On-screen Show (4:3)</PresentationFormat>
  <Paragraphs>64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إدارة التسويق</vt:lpstr>
      <vt:lpstr>التطور التاريخي للتسويق الأخضر</vt:lpstr>
      <vt:lpstr>مفهوم التسويق الأخضر</vt:lpstr>
      <vt:lpstr>أهمية التسويق الأخضر</vt:lpstr>
      <vt:lpstr>أسباب تبني مدخل التسويق الأخضر</vt:lpstr>
      <vt:lpstr>أهداف التسويق الأخضر</vt:lpstr>
      <vt:lpstr>المزيج التسويقي الأخضر (Green Marketing Mix)</vt:lpstr>
      <vt:lpstr>التحديات التي تواجه التسويق الأخضر</vt:lpstr>
      <vt:lpstr>تطبيقات عملية للتسويق الأخضر</vt:lpstr>
      <vt:lpstr>خلاصة الفصل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alzahraa sabah</cp:lastModifiedBy>
  <cp:revision>3</cp:revision>
  <dcterms:created xsi:type="dcterms:W3CDTF">2013-01-27T09:14:16Z</dcterms:created>
  <dcterms:modified xsi:type="dcterms:W3CDTF">2025-09-29T20:00:22Z</dcterms:modified>
  <cp:category/>
</cp:coreProperties>
</file>