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58" d="100"/>
          <a:sy n="58" d="100"/>
        </p:scale>
        <p:origin x="1520" y="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إدارة التسويق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rtl="1"/>
            <a:r>
              <a:rPr dirty="0" err="1"/>
              <a:t>الفصل</a:t>
            </a:r>
            <a:r>
              <a:rPr dirty="0"/>
              <a:t> </a:t>
            </a:r>
            <a:r>
              <a:rPr dirty="0" err="1"/>
              <a:t>الثاني</a:t>
            </a:r>
            <a:r>
              <a:rPr dirty="0"/>
              <a:t>: </a:t>
            </a:r>
            <a:r>
              <a:rPr dirty="0" err="1"/>
              <a:t>البيئة</a:t>
            </a:r>
            <a:r>
              <a:rPr dirty="0"/>
              <a:t> </a:t>
            </a:r>
            <a:r>
              <a:rPr dirty="0" err="1"/>
              <a:t>التسويقية</a:t>
            </a:r>
            <a:endParaRPr lang="ar-IQ" dirty="0"/>
          </a:p>
          <a:p>
            <a:pPr rtl="1"/>
            <a:r>
              <a:rPr lang="ar-IQ" dirty="0"/>
              <a:t>م.د الزهراء صباح عبد الحسن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dirty="0" err="1"/>
              <a:t>مصفوفة</a:t>
            </a:r>
            <a:r>
              <a:rPr dirty="0"/>
              <a:t> TOWS </a:t>
            </a:r>
            <a:r>
              <a:rPr dirty="0" err="1"/>
              <a:t>توليد</a:t>
            </a:r>
            <a:r>
              <a:rPr dirty="0"/>
              <a:t> </a:t>
            </a:r>
            <a:r>
              <a:rPr dirty="0" err="1"/>
              <a:t>الخيارات</a:t>
            </a:r>
            <a:r>
              <a:rPr dirty="0"/>
              <a:t> </a:t>
            </a:r>
            <a:r>
              <a:rPr dirty="0" err="1"/>
              <a:t>الاستراتيجية</a:t>
            </a:r>
            <a:endParaRPr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14400" y="164592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r>
                        <a:rPr sz="1600"/>
                        <a:t>SO (تعظيم القوة لاستثمار الفرص)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600"/>
                        <a:t>ST (تسخير القوة لمواجهة التهديدات)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r>
                        <a:rPr sz="1600"/>
                        <a:t>WO (بناء القدرات لاقتناص الفرص)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600"/>
                        <a:t>WT (تقليل الضعف وتجنب التهديد)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قوى بورتر الخمس (Porter’s Five Forces)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dirty="0"/>
          </a:p>
          <a:p>
            <a:pPr algn="r" rtl="1"/>
            <a:r>
              <a:rPr dirty="0"/>
              <a:t>1) </a:t>
            </a:r>
            <a:r>
              <a:rPr dirty="0" err="1"/>
              <a:t>شدة</a:t>
            </a:r>
            <a:r>
              <a:rPr dirty="0"/>
              <a:t> </a:t>
            </a:r>
            <a:r>
              <a:rPr dirty="0" err="1"/>
              <a:t>المنافسة</a:t>
            </a:r>
            <a:r>
              <a:rPr dirty="0"/>
              <a:t> </a:t>
            </a:r>
            <a:r>
              <a:rPr dirty="0" err="1"/>
              <a:t>داخل</a:t>
            </a:r>
            <a:r>
              <a:rPr dirty="0"/>
              <a:t> </a:t>
            </a:r>
            <a:r>
              <a:rPr dirty="0" err="1"/>
              <a:t>القطاع</a:t>
            </a:r>
            <a:endParaRPr dirty="0"/>
          </a:p>
          <a:p>
            <a:pPr lvl="1" algn="r" rtl="1"/>
            <a:r>
              <a:rPr dirty="0" err="1"/>
              <a:t>مستوى</a:t>
            </a:r>
            <a:r>
              <a:rPr dirty="0"/>
              <a:t> </a:t>
            </a:r>
            <a:r>
              <a:rPr dirty="0" err="1"/>
              <a:t>التركّز</a:t>
            </a:r>
            <a:r>
              <a:rPr dirty="0"/>
              <a:t>، </a:t>
            </a:r>
            <a:r>
              <a:rPr dirty="0" err="1"/>
              <a:t>تمايز</a:t>
            </a:r>
            <a:r>
              <a:rPr dirty="0"/>
              <a:t> </a:t>
            </a:r>
            <a:r>
              <a:rPr dirty="0" err="1"/>
              <a:t>المنتجات</a:t>
            </a:r>
            <a:r>
              <a:rPr dirty="0"/>
              <a:t>، </a:t>
            </a:r>
            <a:r>
              <a:rPr dirty="0" err="1"/>
              <a:t>نمو</a:t>
            </a:r>
            <a:r>
              <a:rPr dirty="0"/>
              <a:t> </a:t>
            </a:r>
            <a:r>
              <a:rPr dirty="0" err="1"/>
              <a:t>السوق</a:t>
            </a:r>
            <a:r>
              <a:rPr dirty="0"/>
              <a:t>.</a:t>
            </a:r>
          </a:p>
          <a:p>
            <a:pPr algn="r" rtl="1"/>
            <a:r>
              <a:rPr dirty="0"/>
              <a:t>2) </a:t>
            </a:r>
            <a:r>
              <a:rPr dirty="0" err="1"/>
              <a:t>تهديد</a:t>
            </a:r>
            <a:r>
              <a:rPr dirty="0"/>
              <a:t> </a:t>
            </a:r>
            <a:r>
              <a:rPr dirty="0" err="1"/>
              <a:t>الداخلين</a:t>
            </a:r>
            <a:r>
              <a:rPr dirty="0"/>
              <a:t> </a:t>
            </a:r>
            <a:r>
              <a:rPr dirty="0" err="1"/>
              <a:t>الجدد</a:t>
            </a:r>
            <a:endParaRPr dirty="0"/>
          </a:p>
          <a:p>
            <a:pPr lvl="1" algn="r" rtl="1"/>
            <a:r>
              <a:rPr dirty="0" err="1"/>
              <a:t>حواجز</a:t>
            </a:r>
            <a:r>
              <a:rPr dirty="0"/>
              <a:t> </a:t>
            </a:r>
            <a:r>
              <a:rPr dirty="0" err="1"/>
              <a:t>الدخول</a:t>
            </a:r>
            <a:r>
              <a:rPr dirty="0"/>
              <a:t>، </a:t>
            </a:r>
            <a:r>
              <a:rPr dirty="0" err="1"/>
              <a:t>وفورات</a:t>
            </a:r>
            <a:r>
              <a:rPr dirty="0"/>
              <a:t> </a:t>
            </a:r>
            <a:r>
              <a:rPr dirty="0" err="1"/>
              <a:t>الحجم</a:t>
            </a:r>
            <a:r>
              <a:rPr dirty="0"/>
              <a:t>، </a:t>
            </a:r>
            <a:r>
              <a:rPr dirty="0" err="1"/>
              <a:t>متطلبات</a:t>
            </a:r>
            <a:r>
              <a:rPr dirty="0"/>
              <a:t> </a:t>
            </a:r>
            <a:r>
              <a:rPr dirty="0" err="1"/>
              <a:t>رأس</a:t>
            </a:r>
            <a:r>
              <a:rPr dirty="0"/>
              <a:t> </a:t>
            </a:r>
            <a:r>
              <a:rPr dirty="0" err="1"/>
              <a:t>المال</a:t>
            </a:r>
            <a:r>
              <a:rPr dirty="0"/>
              <a:t>.</a:t>
            </a:r>
          </a:p>
          <a:p>
            <a:pPr algn="r" rtl="1"/>
            <a:r>
              <a:rPr dirty="0"/>
              <a:t>3) </a:t>
            </a:r>
            <a:r>
              <a:rPr dirty="0" err="1"/>
              <a:t>تهديد</a:t>
            </a:r>
            <a:r>
              <a:rPr dirty="0"/>
              <a:t> </a:t>
            </a:r>
            <a:r>
              <a:rPr dirty="0" err="1"/>
              <a:t>البدائل</a:t>
            </a:r>
            <a:endParaRPr dirty="0"/>
          </a:p>
          <a:p>
            <a:pPr lvl="1" algn="r" rtl="1"/>
            <a:r>
              <a:rPr dirty="0" err="1"/>
              <a:t>بدائل</a:t>
            </a:r>
            <a:r>
              <a:rPr dirty="0"/>
              <a:t> </a:t>
            </a:r>
            <a:r>
              <a:rPr dirty="0" err="1"/>
              <a:t>تكنولوجية</a:t>
            </a:r>
            <a:r>
              <a:rPr dirty="0"/>
              <a:t>/</a:t>
            </a:r>
            <a:r>
              <a:rPr dirty="0" err="1"/>
              <a:t>خدمية</a:t>
            </a:r>
            <a:r>
              <a:rPr dirty="0"/>
              <a:t> </a:t>
            </a:r>
            <a:r>
              <a:rPr dirty="0" err="1"/>
              <a:t>تخفّض</a:t>
            </a:r>
            <a:r>
              <a:rPr dirty="0"/>
              <a:t> </a:t>
            </a:r>
            <a:r>
              <a:rPr dirty="0" err="1"/>
              <a:t>الولاء</a:t>
            </a:r>
            <a:r>
              <a:rPr dirty="0"/>
              <a:t> </a:t>
            </a:r>
            <a:r>
              <a:rPr dirty="0" err="1"/>
              <a:t>أو</a:t>
            </a:r>
            <a:r>
              <a:rPr dirty="0"/>
              <a:t> </a:t>
            </a:r>
            <a:r>
              <a:rPr dirty="0" err="1"/>
              <a:t>السعر</a:t>
            </a:r>
            <a:r>
              <a:rPr dirty="0"/>
              <a:t> </a:t>
            </a:r>
            <a:r>
              <a:rPr dirty="0" err="1"/>
              <a:t>المقبول</a:t>
            </a:r>
            <a:r>
              <a:rPr dirty="0"/>
              <a:t>.</a:t>
            </a:r>
          </a:p>
          <a:p>
            <a:pPr algn="r" rtl="1"/>
            <a:r>
              <a:rPr dirty="0"/>
              <a:t>4) </a:t>
            </a:r>
            <a:r>
              <a:rPr dirty="0" err="1"/>
              <a:t>قوة</a:t>
            </a:r>
            <a:r>
              <a:rPr dirty="0"/>
              <a:t> </a:t>
            </a:r>
            <a:r>
              <a:rPr dirty="0" err="1"/>
              <a:t>المورّدين</a:t>
            </a:r>
            <a:endParaRPr dirty="0"/>
          </a:p>
          <a:p>
            <a:pPr lvl="1" algn="r" rtl="1"/>
            <a:r>
              <a:rPr dirty="0" err="1"/>
              <a:t>تركيز</a:t>
            </a:r>
            <a:r>
              <a:rPr dirty="0"/>
              <a:t> </a:t>
            </a:r>
            <a:r>
              <a:rPr dirty="0" err="1"/>
              <a:t>الموردين</a:t>
            </a:r>
            <a:r>
              <a:rPr dirty="0"/>
              <a:t>، </a:t>
            </a:r>
            <a:r>
              <a:rPr dirty="0" err="1"/>
              <a:t>بدائل</a:t>
            </a:r>
            <a:r>
              <a:rPr dirty="0"/>
              <a:t> </a:t>
            </a:r>
            <a:r>
              <a:rPr dirty="0" err="1"/>
              <a:t>التزويد</a:t>
            </a:r>
            <a:r>
              <a:rPr dirty="0"/>
              <a:t>، </a:t>
            </a:r>
            <a:r>
              <a:rPr dirty="0" err="1"/>
              <a:t>حساسية</a:t>
            </a:r>
            <a:r>
              <a:rPr dirty="0"/>
              <a:t> </a:t>
            </a:r>
            <a:r>
              <a:rPr dirty="0" err="1"/>
              <a:t>التكلفة</a:t>
            </a:r>
            <a:r>
              <a:rPr dirty="0"/>
              <a:t>.</a:t>
            </a:r>
          </a:p>
          <a:p>
            <a:pPr algn="r" rtl="1"/>
            <a:r>
              <a:rPr dirty="0"/>
              <a:t>5) </a:t>
            </a:r>
            <a:r>
              <a:rPr dirty="0" err="1"/>
              <a:t>قوة</a:t>
            </a:r>
            <a:r>
              <a:rPr dirty="0"/>
              <a:t> </a:t>
            </a:r>
            <a:r>
              <a:rPr dirty="0" err="1"/>
              <a:t>المشترين</a:t>
            </a:r>
            <a:endParaRPr dirty="0"/>
          </a:p>
          <a:p>
            <a:pPr lvl="1" algn="r" rtl="1"/>
            <a:r>
              <a:rPr dirty="0" err="1"/>
              <a:t>حجم</a:t>
            </a:r>
            <a:r>
              <a:rPr dirty="0"/>
              <a:t> </a:t>
            </a:r>
            <a:r>
              <a:rPr dirty="0" err="1"/>
              <a:t>الشراء</a:t>
            </a:r>
            <a:r>
              <a:rPr dirty="0"/>
              <a:t>، </a:t>
            </a:r>
            <a:r>
              <a:rPr dirty="0" err="1"/>
              <a:t>حساسية</a:t>
            </a:r>
            <a:r>
              <a:rPr dirty="0"/>
              <a:t> </a:t>
            </a:r>
            <a:r>
              <a:rPr dirty="0" err="1"/>
              <a:t>السعر</a:t>
            </a:r>
            <a:r>
              <a:rPr dirty="0"/>
              <a:t>، </a:t>
            </a:r>
            <a:r>
              <a:rPr dirty="0" err="1"/>
              <a:t>سهولة</a:t>
            </a:r>
            <a:r>
              <a:rPr dirty="0"/>
              <a:t> </a:t>
            </a:r>
            <a:r>
              <a:rPr dirty="0" err="1"/>
              <a:t>المقارنة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الرصد البيئي والتنبؤ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 rtl="1"/>
            <a:r>
              <a:rPr dirty="0" err="1"/>
              <a:t>مصادر</a:t>
            </a:r>
            <a:r>
              <a:rPr dirty="0"/>
              <a:t> </a:t>
            </a:r>
            <a:r>
              <a:rPr dirty="0" err="1"/>
              <a:t>البيانات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تقارير</a:t>
            </a:r>
            <a:r>
              <a:rPr dirty="0"/>
              <a:t> </a:t>
            </a:r>
            <a:r>
              <a:rPr dirty="0" err="1"/>
              <a:t>رسمية</a:t>
            </a:r>
            <a:r>
              <a:rPr dirty="0"/>
              <a:t>، </a:t>
            </a:r>
            <a:r>
              <a:rPr dirty="0" err="1"/>
              <a:t>قواعد</a:t>
            </a:r>
            <a:r>
              <a:rPr dirty="0"/>
              <a:t> </a:t>
            </a:r>
            <a:r>
              <a:rPr dirty="0" err="1"/>
              <a:t>بيانات</a:t>
            </a:r>
            <a:r>
              <a:rPr dirty="0"/>
              <a:t>، </a:t>
            </a:r>
            <a:r>
              <a:rPr dirty="0" err="1"/>
              <a:t>منصات</a:t>
            </a:r>
            <a:r>
              <a:rPr dirty="0"/>
              <a:t> </a:t>
            </a:r>
            <a:r>
              <a:rPr dirty="0" err="1"/>
              <a:t>رقمية</a:t>
            </a:r>
            <a:r>
              <a:rPr dirty="0"/>
              <a:t>، </a:t>
            </a:r>
            <a:r>
              <a:rPr dirty="0" err="1"/>
              <a:t>بحوث</a:t>
            </a:r>
            <a:r>
              <a:rPr dirty="0"/>
              <a:t> </a:t>
            </a:r>
            <a:r>
              <a:rPr dirty="0" err="1"/>
              <a:t>ميدانية</a:t>
            </a:r>
            <a:r>
              <a:rPr dirty="0"/>
              <a:t>.</a:t>
            </a:r>
          </a:p>
          <a:p>
            <a:pPr algn="r" rtl="1"/>
            <a:r>
              <a:rPr dirty="0" err="1"/>
              <a:t>أدوات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لوحات</a:t>
            </a:r>
            <a:r>
              <a:rPr dirty="0"/>
              <a:t> </a:t>
            </a:r>
            <a:r>
              <a:rPr dirty="0" err="1"/>
              <a:t>معلومات</a:t>
            </a:r>
            <a:r>
              <a:rPr dirty="0"/>
              <a:t> (Dashboards)، </a:t>
            </a:r>
            <a:r>
              <a:rPr dirty="0" err="1"/>
              <a:t>مؤشرات</a:t>
            </a:r>
            <a:r>
              <a:rPr dirty="0"/>
              <a:t> </a:t>
            </a:r>
            <a:r>
              <a:rPr dirty="0" err="1"/>
              <a:t>إنذار</a:t>
            </a:r>
            <a:r>
              <a:rPr dirty="0"/>
              <a:t> </a:t>
            </a:r>
            <a:r>
              <a:rPr dirty="0" err="1"/>
              <a:t>مبكر</a:t>
            </a:r>
            <a:r>
              <a:rPr dirty="0"/>
              <a:t>، </a:t>
            </a:r>
            <a:r>
              <a:rPr dirty="0" err="1"/>
              <a:t>تحليل</a:t>
            </a:r>
            <a:r>
              <a:rPr dirty="0"/>
              <a:t> </a:t>
            </a:r>
            <a:r>
              <a:rPr dirty="0" err="1"/>
              <a:t>الاتجاهات</a:t>
            </a:r>
            <a:r>
              <a:rPr dirty="0"/>
              <a:t>.</a:t>
            </a:r>
          </a:p>
          <a:p>
            <a:pPr algn="r" rtl="1"/>
            <a:r>
              <a:rPr dirty="0" err="1"/>
              <a:t>التنبؤ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نماذج</a:t>
            </a:r>
            <a:r>
              <a:rPr dirty="0"/>
              <a:t> </a:t>
            </a:r>
            <a:r>
              <a:rPr dirty="0" err="1"/>
              <a:t>زمنية</a:t>
            </a:r>
            <a:r>
              <a:rPr dirty="0"/>
              <a:t>، </a:t>
            </a:r>
            <a:r>
              <a:rPr dirty="0" err="1"/>
              <a:t>سيناريوهات</a:t>
            </a:r>
            <a:r>
              <a:rPr dirty="0"/>
              <a:t>، Delphi، </a:t>
            </a:r>
            <a:r>
              <a:rPr dirty="0" err="1"/>
              <a:t>خرائط</a:t>
            </a:r>
            <a:r>
              <a:rPr dirty="0"/>
              <a:t> </a:t>
            </a:r>
            <a:r>
              <a:rPr dirty="0" err="1"/>
              <a:t>طريق</a:t>
            </a:r>
            <a:r>
              <a:rPr dirty="0"/>
              <a:t> </a:t>
            </a:r>
            <a:r>
              <a:rPr dirty="0" err="1"/>
              <a:t>تكنولوجية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dirty="0" err="1"/>
              <a:t>إدارة</a:t>
            </a:r>
            <a:r>
              <a:rPr dirty="0"/>
              <a:t> </a:t>
            </a:r>
            <a:r>
              <a:rPr dirty="0" err="1"/>
              <a:t>المخاطر</a:t>
            </a:r>
            <a:r>
              <a:rPr dirty="0"/>
              <a:t> </a:t>
            </a:r>
            <a:r>
              <a:rPr dirty="0" err="1"/>
              <a:t>والتخطيط</a:t>
            </a:r>
            <a:r>
              <a:rPr dirty="0"/>
              <a:t> </a:t>
            </a:r>
            <a:r>
              <a:rPr dirty="0" err="1"/>
              <a:t>للطوارئ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 rtl="1"/>
            <a:r>
              <a:rPr dirty="0" err="1"/>
              <a:t>تحديد</a:t>
            </a:r>
            <a:r>
              <a:rPr dirty="0"/>
              <a:t> </a:t>
            </a:r>
            <a:r>
              <a:rPr dirty="0" err="1"/>
              <a:t>المخاطر</a:t>
            </a:r>
            <a:r>
              <a:rPr dirty="0"/>
              <a:t> </a:t>
            </a:r>
            <a:r>
              <a:rPr dirty="0" err="1"/>
              <a:t>البيئية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أثر</a:t>
            </a:r>
            <a:r>
              <a:rPr dirty="0"/>
              <a:t> × </a:t>
            </a:r>
            <a:r>
              <a:rPr dirty="0" err="1"/>
              <a:t>احتمال</a:t>
            </a:r>
            <a:r>
              <a:rPr dirty="0"/>
              <a:t>، </a:t>
            </a:r>
            <a:r>
              <a:rPr dirty="0" err="1"/>
              <a:t>مصفوفات</a:t>
            </a:r>
            <a:r>
              <a:rPr dirty="0"/>
              <a:t> </a:t>
            </a:r>
            <a:r>
              <a:rPr dirty="0" err="1"/>
              <a:t>الأولوية</a:t>
            </a:r>
            <a:r>
              <a:rPr dirty="0"/>
              <a:t>.</a:t>
            </a:r>
          </a:p>
          <a:p>
            <a:pPr algn="r" rtl="1"/>
            <a:r>
              <a:rPr dirty="0" err="1"/>
              <a:t>استجابات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تجنب</a:t>
            </a:r>
            <a:r>
              <a:rPr dirty="0"/>
              <a:t>/</a:t>
            </a:r>
            <a:r>
              <a:rPr dirty="0" err="1"/>
              <a:t>تخفيف</a:t>
            </a:r>
            <a:r>
              <a:rPr dirty="0"/>
              <a:t>/</a:t>
            </a:r>
            <a:r>
              <a:rPr dirty="0" err="1"/>
              <a:t>نقل</a:t>
            </a:r>
            <a:r>
              <a:rPr dirty="0"/>
              <a:t>/</a:t>
            </a:r>
            <a:r>
              <a:rPr dirty="0" err="1"/>
              <a:t>قبول</a:t>
            </a:r>
            <a:r>
              <a:rPr dirty="0"/>
              <a:t>.</a:t>
            </a:r>
          </a:p>
          <a:p>
            <a:pPr lvl="1" algn="r" rtl="1"/>
            <a:r>
              <a:rPr dirty="0" err="1"/>
              <a:t>خطط</a:t>
            </a:r>
            <a:r>
              <a:rPr dirty="0"/>
              <a:t> </a:t>
            </a:r>
            <a:r>
              <a:rPr dirty="0" err="1"/>
              <a:t>استمرارية</a:t>
            </a:r>
            <a:r>
              <a:rPr dirty="0"/>
              <a:t> </a:t>
            </a:r>
            <a:r>
              <a:rPr dirty="0" err="1"/>
              <a:t>الأعمال</a:t>
            </a:r>
            <a:r>
              <a:rPr dirty="0"/>
              <a:t> </a:t>
            </a:r>
            <a:r>
              <a:rPr dirty="0" err="1"/>
              <a:t>وسيناريوهات</a:t>
            </a:r>
            <a:r>
              <a:rPr dirty="0"/>
              <a:t> </a:t>
            </a:r>
            <a:r>
              <a:rPr dirty="0" err="1"/>
              <a:t>التعافي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أثر البيئة على عناصر المزيج التسويقي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dirty="0"/>
          </a:p>
          <a:p>
            <a:pPr algn="r" rtl="1"/>
            <a:r>
              <a:rPr dirty="0" err="1"/>
              <a:t>المنتج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تشريعات</a:t>
            </a:r>
            <a:r>
              <a:rPr dirty="0"/>
              <a:t> </a:t>
            </a:r>
            <a:r>
              <a:rPr dirty="0" err="1"/>
              <a:t>السلامة</a:t>
            </a:r>
            <a:r>
              <a:rPr dirty="0"/>
              <a:t>، </a:t>
            </a:r>
            <a:r>
              <a:rPr dirty="0" err="1"/>
              <a:t>تفضيلات</a:t>
            </a:r>
            <a:r>
              <a:rPr dirty="0"/>
              <a:t> </a:t>
            </a:r>
            <a:r>
              <a:rPr dirty="0" err="1"/>
              <a:t>ثقافية</a:t>
            </a:r>
            <a:r>
              <a:rPr dirty="0"/>
              <a:t>، </a:t>
            </a:r>
            <a:r>
              <a:rPr dirty="0" err="1"/>
              <a:t>دورة</a:t>
            </a:r>
            <a:r>
              <a:rPr dirty="0"/>
              <a:t> </a:t>
            </a:r>
            <a:r>
              <a:rPr dirty="0" err="1"/>
              <a:t>الحياة</a:t>
            </a:r>
            <a:r>
              <a:rPr dirty="0"/>
              <a:t>.</a:t>
            </a:r>
          </a:p>
          <a:p>
            <a:pPr algn="r" rtl="1"/>
            <a:r>
              <a:rPr dirty="0" err="1"/>
              <a:t>السعر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تضخم</a:t>
            </a:r>
            <a:r>
              <a:rPr dirty="0"/>
              <a:t>، </a:t>
            </a:r>
            <a:r>
              <a:rPr dirty="0" err="1"/>
              <a:t>تسعير</a:t>
            </a:r>
            <a:r>
              <a:rPr dirty="0"/>
              <a:t> </a:t>
            </a:r>
            <a:r>
              <a:rPr dirty="0" err="1"/>
              <a:t>ديناميكي</a:t>
            </a:r>
            <a:r>
              <a:rPr dirty="0"/>
              <a:t>، </a:t>
            </a:r>
            <a:r>
              <a:rPr dirty="0" err="1"/>
              <a:t>حساسية</a:t>
            </a:r>
            <a:r>
              <a:rPr dirty="0"/>
              <a:t> </a:t>
            </a:r>
            <a:r>
              <a:rPr dirty="0" err="1"/>
              <a:t>الطلب</a:t>
            </a:r>
            <a:r>
              <a:rPr dirty="0"/>
              <a:t>.</a:t>
            </a:r>
          </a:p>
          <a:p>
            <a:pPr algn="r" rtl="1"/>
            <a:r>
              <a:rPr dirty="0" err="1"/>
              <a:t>التوزيع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قنوات</a:t>
            </a:r>
            <a:r>
              <a:rPr dirty="0"/>
              <a:t> </a:t>
            </a:r>
            <a:r>
              <a:rPr dirty="0" err="1"/>
              <a:t>رقمية</a:t>
            </a:r>
            <a:r>
              <a:rPr dirty="0"/>
              <a:t>، </a:t>
            </a:r>
            <a:r>
              <a:rPr dirty="0" err="1"/>
              <a:t>لوجستيات</a:t>
            </a:r>
            <a:r>
              <a:rPr dirty="0"/>
              <a:t>، </a:t>
            </a:r>
            <a:r>
              <a:rPr dirty="0" err="1"/>
              <a:t>اتفاقيات</a:t>
            </a:r>
            <a:r>
              <a:rPr dirty="0"/>
              <a:t> </a:t>
            </a:r>
            <a:r>
              <a:rPr dirty="0" err="1"/>
              <a:t>تنظيمية</a:t>
            </a:r>
            <a:r>
              <a:rPr dirty="0"/>
              <a:t>.</a:t>
            </a:r>
          </a:p>
          <a:p>
            <a:pPr algn="r" rtl="1"/>
            <a:r>
              <a:rPr dirty="0" err="1"/>
              <a:t>الترويج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قيود</a:t>
            </a:r>
            <a:r>
              <a:rPr dirty="0"/>
              <a:t> </a:t>
            </a:r>
            <a:r>
              <a:rPr dirty="0" err="1"/>
              <a:t>قانونية</a:t>
            </a:r>
            <a:r>
              <a:rPr dirty="0"/>
              <a:t>، </a:t>
            </a:r>
            <a:r>
              <a:rPr dirty="0" err="1"/>
              <a:t>توجهات</a:t>
            </a:r>
            <a:r>
              <a:rPr dirty="0"/>
              <a:t> </a:t>
            </a:r>
            <a:r>
              <a:rPr dirty="0" err="1"/>
              <a:t>الجمهور</a:t>
            </a:r>
            <a:r>
              <a:rPr dirty="0"/>
              <a:t>، </a:t>
            </a:r>
            <a:r>
              <a:rPr dirty="0" err="1"/>
              <a:t>المنصات</a:t>
            </a:r>
            <a:r>
              <a:rPr dirty="0"/>
              <a:t> </a:t>
            </a:r>
            <a:r>
              <a:rPr dirty="0" err="1"/>
              <a:t>الرقمية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الأخلاقيات والمسؤولية الاجتماعية والاستدامة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 rtl="1"/>
            <a:r>
              <a:rPr dirty="0" err="1"/>
              <a:t>الامتثال</a:t>
            </a:r>
            <a:r>
              <a:rPr dirty="0"/>
              <a:t> </a:t>
            </a:r>
            <a:r>
              <a:rPr dirty="0" err="1"/>
              <a:t>لقوانين</a:t>
            </a:r>
            <a:r>
              <a:rPr dirty="0"/>
              <a:t> </a:t>
            </a:r>
            <a:r>
              <a:rPr dirty="0" err="1"/>
              <a:t>حماية</a:t>
            </a:r>
            <a:r>
              <a:rPr dirty="0"/>
              <a:t> </a:t>
            </a:r>
            <a:r>
              <a:rPr dirty="0" err="1"/>
              <a:t>المستهلك</a:t>
            </a:r>
            <a:r>
              <a:rPr dirty="0"/>
              <a:t> </a:t>
            </a:r>
            <a:r>
              <a:rPr dirty="0" err="1"/>
              <a:t>والبيئة</a:t>
            </a:r>
            <a:r>
              <a:rPr dirty="0"/>
              <a:t>.</a:t>
            </a:r>
          </a:p>
          <a:p>
            <a:pPr algn="r" rtl="1"/>
            <a:r>
              <a:rPr dirty="0" err="1"/>
              <a:t>تجنّب</a:t>
            </a:r>
            <a:r>
              <a:rPr dirty="0"/>
              <a:t> </a:t>
            </a:r>
            <a:r>
              <a:rPr dirty="0" err="1"/>
              <a:t>الممارسات</a:t>
            </a:r>
            <a:r>
              <a:rPr dirty="0"/>
              <a:t> </a:t>
            </a:r>
            <a:r>
              <a:rPr dirty="0" err="1"/>
              <a:t>الخادعة</a:t>
            </a:r>
            <a:r>
              <a:rPr dirty="0"/>
              <a:t>؛ </a:t>
            </a:r>
            <a:r>
              <a:rPr dirty="0" err="1"/>
              <a:t>الشفافية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الاتصال</a:t>
            </a:r>
            <a:r>
              <a:rPr dirty="0"/>
              <a:t>.</a:t>
            </a:r>
          </a:p>
          <a:p>
            <a:pPr algn="r" rtl="1"/>
            <a:r>
              <a:rPr dirty="0" err="1"/>
              <a:t>دمج</a:t>
            </a:r>
            <a:r>
              <a:rPr dirty="0"/>
              <a:t> </a:t>
            </a:r>
            <a:r>
              <a:rPr dirty="0" err="1"/>
              <a:t>مبادئ</a:t>
            </a:r>
            <a:r>
              <a:rPr dirty="0"/>
              <a:t> </a:t>
            </a:r>
            <a:r>
              <a:rPr dirty="0" err="1"/>
              <a:t>الاستدامة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سلسلة</a:t>
            </a:r>
            <a:r>
              <a:rPr dirty="0"/>
              <a:t> </a:t>
            </a:r>
            <a:r>
              <a:rPr dirty="0" err="1"/>
              <a:t>القيمة</a:t>
            </a:r>
            <a:r>
              <a:rPr dirty="0"/>
              <a:t> </a:t>
            </a:r>
            <a:r>
              <a:rPr dirty="0" err="1"/>
              <a:t>والتسويق</a:t>
            </a:r>
            <a:r>
              <a:rPr dirty="0"/>
              <a:t> </a:t>
            </a:r>
            <a:r>
              <a:rPr dirty="0" err="1"/>
              <a:t>الأخضر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تطبيق وتمرين صفّي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 rtl="1"/>
            <a:r>
              <a:rPr dirty="0" err="1"/>
              <a:t>مهمة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اختر</a:t>
            </a:r>
            <a:r>
              <a:rPr dirty="0"/>
              <a:t> </a:t>
            </a:r>
            <a:r>
              <a:rPr dirty="0" err="1"/>
              <a:t>مؤسسة</a:t>
            </a:r>
            <a:r>
              <a:rPr dirty="0"/>
              <a:t> </a:t>
            </a:r>
            <a:r>
              <a:rPr dirty="0" err="1"/>
              <a:t>محلية</a:t>
            </a:r>
            <a:r>
              <a:rPr dirty="0"/>
              <a:t> </a:t>
            </a:r>
            <a:r>
              <a:rPr dirty="0" err="1"/>
              <a:t>وحلّل</a:t>
            </a:r>
            <a:r>
              <a:rPr dirty="0"/>
              <a:t> </a:t>
            </a:r>
            <a:r>
              <a:rPr dirty="0" err="1"/>
              <a:t>بيئتها</a:t>
            </a:r>
            <a:r>
              <a:rPr dirty="0"/>
              <a:t> </a:t>
            </a:r>
            <a:r>
              <a:rPr lang="ar-IQ" dirty="0"/>
              <a:t>(</a:t>
            </a:r>
            <a:r>
              <a:rPr dirty="0" err="1"/>
              <a:t>داخلي</a:t>
            </a:r>
            <a:r>
              <a:rPr dirty="0"/>
              <a:t>/</a:t>
            </a:r>
            <a:r>
              <a:rPr dirty="0" err="1"/>
              <a:t>مصغر</a:t>
            </a:r>
            <a:r>
              <a:rPr dirty="0"/>
              <a:t>/</a:t>
            </a:r>
            <a:r>
              <a:rPr dirty="0" err="1"/>
              <a:t>كلي</a:t>
            </a:r>
            <a:r>
              <a:rPr lang="ar-IQ" dirty="0"/>
              <a:t>)</a:t>
            </a:r>
            <a:endParaRPr dirty="0"/>
          </a:p>
          <a:p>
            <a:pPr lvl="1" algn="r" rtl="1"/>
            <a:r>
              <a:rPr dirty="0" err="1"/>
              <a:t>ابنِ</a:t>
            </a:r>
            <a:r>
              <a:rPr dirty="0"/>
              <a:t> </a:t>
            </a:r>
            <a:r>
              <a:rPr dirty="0" err="1"/>
              <a:t>مصفوفة</a:t>
            </a:r>
            <a:r>
              <a:rPr dirty="0"/>
              <a:t> TOWS </a:t>
            </a:r>
            <a:r>
              <a:rPr dirty="0" err="1"/>
              <a:t>واقترح</a:t>
            </a:r>
            <a:r>
              <a:rPr dirty="0"/>
              <a:t> 3 </a:t>
            </a:r>
            <a:r>
              <a:rPr dirty="0" err="1"/>
              <a:t>استراتيجيات</a:t>
            </a:r>
            <a:r>
              <a:rPr dirty="0"/>
              <a:t> </a:t>
            </a:r>
            <a:r>
              <a:rPr dirty="0" err="1"/>
              <a:t>قابلة</a:t>
            </a:r>
            <a:r>
              <a:rPr dirty="0"/>
              <a:t> </a:t>
            </a:r>
            <a:r>
              <a:rPr dirty="0" err="1"/>
              <a:t>للتنفيذ</a:t>
            </a:r>
            <a:r>
              <a:rPr dirty="0"/>
              <a:t>.</a:t>
            </a:r>
          </a:p>
          <a:p>
            <a:pPr algn="r" rtl="1"/>
            <a:r>
              <a:rPr dirty="0" err="1"/>
              <a:t>مخرجات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عرض</a:t>
            </a:r>
            <a:r>
              <a:rPr dirty="0"/>
              <a:t> </a:t>
            </a:r>
            <a:r>
              <a:rPr dirty="0" err="1"/>
              <a:t>مختصر</a:t>
            </a:r>
            <a:r>
              <a:rPr dirty="0"/>
              <a:t> + </a:t>
            </a:r>
            <a:r>
              <a:rPr dirty="0" err="1"/>
              <a:t>لوحة</a:t>
            </a:r>
            <a:r>
              <a:rPr dirty="0"/>
              <a:t> </a:t>
            </a:r>
            <a:r>
              <a:rPr dirty="0" err="1"/>
              <a:t>عوامل</a:t>
            </a:r>
            <a:r>
              <a:rPr dirty="0"/>
              <a:t> </a:t>
            </a:r>
            <a:r>
              <a:rPr dirty="0" err="1"/>
              <a:t>مرجّحة</a:t>
            </a:r>
            <a:r>
              <a:rPr dirty="0"/>
              <a:t> + </a:t>
            </a:r>
            <a:r>
              <a:rPr dirty="0" err="1"/>
              <a:t>مؤشرات</a:t>
            </a:r>
            <a:r>
              <a:rPr dirty="0"/>
              <a:t> </a:t>
            </a:r>
            <a:r>
              <a:rPr dirty="0" err="1"/>
              <a:t>قياس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خلاصة الفصل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 rtl="1"/>
            <a:r>
              <a:rPr dirty="0" err="1"/>
              <a:t>البيئة</a:t>
            </a:r>
            <a:r>
              <a:rPr dirty="0"/>
              <a:t> </a:t>
            </a:r>
            <a:r>
              <a:rPr dirty="0" err="1"/>
              <a:t>التسويقية</a:t>
            </a:r>
            <a:r>
              <a:rPr dirty="0"/>
              <a:t> </a:t>
            </a:r>
            <a:r>
              <a:rPr dirty="0" err="1"/>
              <a:t>إطار</a:t>
            </a:r>
            <a:r>
              <a:rPr dirty="0"/>
              <a:t> </a:t>
            </a:r>
            <a:r>
              <a:rPr dirty="0" err="1"/>
              <a:t>متغير</a:t>
            </a:r>
            <a:r>
              <a:rPr dirty="0"/>
              <a:t> </a:t>
            </a:r>
            <a:r>
              <a:rPr dirty="0" err="1"/>
              <a:t>يتطلب</a:t>
            </a:r>
            <a:r>
              <a:rPr dirty="0"/>
              <a:t> </a:t>
            </a:r>
            <a:r>
              <a:rPr dirty="0" err="1"/>
              <a:t>رصدًا</a:t>
            </a:r>
            <a:r>
              <a:rPr dirty="0"/>
              <a:t> </a:t>
            </a:r>
            <a:r>
              <a:rPr dirty="0" err="1"/>
              <a:t>نشطًا</a:t>
            </a:r>
            <a:r>
              <a:rPr dirty="0"/>
              <a:t> </a:t>
            </a:r>
            <a:r>
              <a:rPr dirty="0" err="1"/>
              <a:t>وقدرة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التكيّف</a:t>
            </a:r>
            <a:r>
              <a:rPr dirty="0"/>
              <a:t>.</a:t>
            </a:r>
          </a:p>
          <a:p>
            <a:pPr algn="r" rtl="1"/>
            <a:r>
              <a:rPr dirty="0" err="1"/>
              <a:t>القيمة</a:t>
            </a:r>
            <a:r>
              <a:rPr dirty="0"/>
              <a:t> </a:t>
            </a:r>
            <a:r>
              <a:rPr dirty="0" err="1"/>
              <a:t>تتولد</a:t>
            </a:r>
            <a:r>
              <a:rPr dirty="0"/>
              <a:t> </a:t>
            </a:r>
            <a:r>
              <a:rPr dirty="0" err="1"/>
              <a:t>من</a:t>
            </a:r>
            <a:r>
              <a:rPr dirty="0"/>
              <a:t> </a:t>
            </a:r>
            <a:r>
              <a:rPr dirty="0" err="1"/>
              <a:t>مواءمة</a:t>
            </a:r>
            <a:r>
              <a:rPr dirty="0"/>
              <a:t> </a:t>
            </a:r>
            <a:r>
              <a:rPr dirty="0" err="1"/>
              <a:t>القدرات</a:t>
            </a:r>
            <a:r>
              <a:rPr dirty="0"/>
              <a:t> </a:t>
            </a:r>
            <a:r>
              <a:rPr dirty="0" err="1"/>
              <a:t>الداخلية</a:t>
            </a:r>
            <a:r>
              <a:rPr dirty="0"/>
              <a:t> </a:t>
            </a:r>
            <a:r>
              <a:rPr dirty="0" err="1"/>
              <a:t>مع</a:t>
            </a:r>
            <a:r>
              <a:rPr dirty="0"/>
              <a:t> </a:t>
            </a:r>
            <a:r>
              <a:rPr dirty="0" err="1"/>
              <a:t>فرص</a:t>
            </a:r>
            <a:r>
              <a:rPr dirty="0"/>
              <a:t> </a:t>
            </a:r>
            <a:r>
              <a:rPr dirty="0" err="1"/>
              <a:t>السوق</a:t>
            </a:r>
            <a:r>
              <a:rPr dirty="0"/>
              <a:t>.</a:t>
            </a:r>
          </a:p>
          <a:p>
            <a:pPr algn="r" rtl="1"/>
            <a:r>
              <a:rPr dirty="0"/>
              <a:t>SWOT/PESTLE/Porter </a:t>
            </a:r>
            <a:r>
              <a:rPr dirty="0" err="1"/>
              <a:t>أدوات</a:t>
            </a:r>
            <a:r>
              <a:rPr dirty="0"/>
              <a:t> </a:t>
            </a:r>
            <a:r>
              <a:rPr dirty="0" err="1"/>
              <a:t>تكاملية</a:t>
            </a:r>
            <a:r>
              <a:rPr dirty="0"/>
              <a:t> </a:t>
            </a:r>
            <a:r>
              <a:rPr dirty="0" err="1"/>
              <a:t>لا</a:t>
            </a:r>
            <a:r>
              <a:rPr dirty="0"/>
              <a:t> </a:t>
            </a:r>
            <a:r>
              <a:rPr dirty="0" err="1"/>
              <a:t>بد</a:t>
            </a:r>
            <a:r>
              <a:rPr dirty="0"/>
              <a:t> </a:t>
            </a:r>
            <a:r>
              <a:rPr dirty="0" err="1"/>
              <a:t>أن</a:t>
            </a:r>
            <a:r>
              <a:rPr dirty="0"/>
              <a:t> </a:t>
            </a:r>
            <a:r>
              <a:rPr dirty="0" err="1"/>
              <a:t>تُترجم</a:t>
            </a:r>
            <a:r>
              <a:rPr dirty="0"/>
              <a:t> </a:t>
            </a:r>
            <a:r>
              <a:rPr dirty="0" err="1"/>
              <a:t>إلى</a:t>
            </a:r>
            <a:r>
              <a:rPr dirty="0"/>
              <a:t> </a:t>
            </a:r>
            <a:r>
              <a:rPr dirty="0" err="1"/>
              <a:t>خطط</a:t>
            </a:r>
            <a:r>
              <a:rPr dirty="0"/>
              <a:t> </a:t>
            </a:r>
            <a:r>
              <a:rPr dirty="0" err="1"/>
              <a:t>تنفيذية</a:t>
            </a:r>
            <a:r>
              <a:rPr dirty="0"/>
              <a:t> </a:t>
            </a:r>
            <a:r>
              <a:rPr dirty="0" err="1"/>
              <a:t>قابلة</a:t>
            </a:r>
            <a:r>
              <a:rPr dirty="0"/>
              <a:t> </a:t>
            </a:r>
            <a:r>
              <a:rPr dirty="0" err="1"/>
              <a:t>للقياس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ما المقصود بالبيئة التسويقية؟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r" rtl="1">
              <a:buNone/>
            </a:pPr>
            <a:endParaRPr dirty="0"/>
          </a:p>
          <a:p>
            <a:pPr algn="r" rtl="1"/>
            <a:r>
              <a:rPr dirty="0" err="1"/>
              <a:t>تعريف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كل</a:t>
            </a:r>
            <a:r>
              <a:rPr dirty="0"/>
              <a:t> </a:t>
            </a:r>
            <a:r>
              <a:rPr dirty="0" err="1"/>
              <a:t>القوى</a:t>
            </a:r>
            <a:r>
              <a:rPr dirty="0"/>
              <a:t> </a:t>
            </a:r>
            <a:r>
              <a:rPr dirty="0" err="1"/>
              <a:t>والعوامل</a:t>
            </a:r>
            <a:r>
              <a:rPr dirty="0"/>
              <a:t> </a:t>
            </a:r>
            <a:r>
              <a:rPr dirty="0" err="1"/>
              <a:t>الداخلية</a:t>
            </a:r>
            <a:r>
              <a:rPr dirty="0"/>
              <a:t> </a:t>
            </a:r>
            <a:r>
              <a:rPr dirty="0" err="1"/>
              <a:t>والخارجية</a:t>
            </a:r>
            <a:r>
              <a:rPr dirty="0"/>
              <a:t> </a:t>
            </a:r>
            <a:r>
              <a:rPr dirty="0" err="1"/>
              <a:t>التي</a:t>
            </a:r>
            <a:r>
              <a:rPr dirty="0"/>
              <a:t> </a:t>
            </a:r>
            <a:r>
              <a:rPr dirty="0" err="1"/>
              <a:t>تؤثر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قدرة</a:t>
            </a:r>
            <a:r>
              <a:rPr dirty="0"/>
              <a:t> </a:t>
            </a:r>
            <a:r>
              <a:rPr dirty="0" err="1"/>
              <a:t>المنظمة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بناء</a:t>
            </a:r>
            <a:r>
              <a:rPr dirty="0"/>
              <a:t> </a:t>
            </a:r>
            <a:r>
              <a:rPr dirty="0" err="1"/>
              <a:t>قيمة</a:t>
            </a:r>
            <a:r>
              <a:rPr dirty="0"/>
              <a:t> </a:t>
            </a:r>
            <a:r>
              <a:rPr dirty="0" err="1"/>
              <a:t>للزبون</a:t>
            </a:r>
            <a:r>
              <a:rPr dirty="0"/>
              <a:t> </a:t>
            </a:r>
            <a:r>
              <a:rPr dirty="0" err="1"/>
              <a:t>وتحقيق</a:t>
            </a:r>
            <a:r>
              <a:rPr dirty="0"/>
              <a:t> </a:t>
            </a:r>
            <a:r>
              <a:rPr dirty="0" err="1"/>
              <a:t>أهدافها</a:t>
            </a:r>
            <a:r>
              <a:rPr dirty="0"/>
              <a:t>.</a:t>
            </a:r>
          </a:p>
          <a:p>
            <a:pPr lvl="1" algn="r" rtl="1"/>
            <a:r>
              <a:rPr dirty="0" err="1"/>
              <a:t>تشمل</a:t>
            </a:r>
            <a:r>
              <a:rPr dirty="0"/>
              <a:t> </a:t>
            </a:r>
            <a:r>
              <a:rPr dirty="0" err="1"/>
              <a:t>أشخاصا</a:t>
            </a:r>
            <a:r>
              <a:rPr lang="ar-IQ" dirty="0"/>
              <a:t>ً</a:t>
            </a:r>
            <a:r>
              <a:rPr dirty="0"/>
              <a:t> </a:t>
            </a:r>
            <a:r>
              <a:rPr dirty="0" err="1"/>
              <a:t>ومؤسسات</a:t>
            </a:r>
            <a:r>
              <a:rPr dirty="0"/>
              <a:t> </a:t>
            </a:r>
            <a:r>
              <a:rPr dirty="0" err="1"/>
              <a:t>واتجاهات</a:t>
            </a:r>
            <a:r>
              <a:rPr dirty="0"/>
              <a:t> </a:t>
            </a:r>
            <a:r>
              <a:rPr dirty="0" err="1"/>
              <a:t>وظروفا</a:t>
            </a:r>
            <a:r>
              <a:rPr lang="ar-IQ" dirty="0"/>
              <a:t>ً</a:t>
            </a:r>
            <a:r>
              <a:rPr dirty="0"/>
              <a:t> </a:t>
            </a:r>
            <a:r>
              <a:rPr dirty="0" err="1"/>
              <a:t>تشكل</a:t>
            </a:r>
            <a:r>
              <a:rPr dirty="0"/>
              <a:t> </a:t>
            </a:r>
            <a:r>
              <a:rPr dirty="0" err="1"/>
              <a:t>فرصا</a:t>
            </a:r>
            <a:r>
              <a:rPr lang="ar-IQ" dirty="0"/>
              <a:t>ً</a:t>
            </a:r>
            <a:r>
              <a:rPr dirty="0"/>
              <a:t> </a:t>
            </a:r>
            <a:r>
              <a:rPr dirty="0" err="1"/>
              <a:t>أو</a:t>
            </a:r>
            <a:r>
              <a:rPr dirty="0"/>
              <a:t> </a:t>
            </a:r>
            <a:r>
              <a:rPr dirty="0" err="1"/>
              <a:t>تهديدات</a:t>
            </a:r>
            <a:r>
              <a:rPr dirty="0"/>
              <a:t>.</a:t>
            </a:r>
          </a:p>
          <a:p>
            <a:pPr algn="r" rtl="1"/>
            <a:r>
              <a:rPr dirty="0" err="1"/>
              <a:t>مستويات</a:t>
            </a:r>
            <a:r>
              <a:rPr dirty="0"/>
              <a:t> </a:t>
            </a:r>
            <a:r>
              <a:rPr dirty="0" err="1"/>
              <a:t>البيئة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بيئة</a:t>
            </a:r>
            <a:r>
              <a:rPr dirty="0"/>
              <a:t> </a:t>
            </a:r>
            <a:r>
              <a:rPr dirty="0" err="1"/>
              <a:t>داخلية</a:t>
            </a:r>
            <a:r>
              <a:rPr dirty="0"/>
              <a:t> (Resources, Structure, Culture).</a:t>
            </a:r>
          </a:p>
          <a:p>
            <a:pPr lvl="1" algn="r" rtl="1"/>
            <a:r>
              <a:rPr dirty="0" err="1"/>
              <a:t>بيئة</a:t>
            </a:r>
            <a:r>
              <a:rPr dirty="0"/>
              <a:t> </a:t>
            </a:r>
            <a:r>
              <a:rPr dirty="0" err="1"/>
              <a:t>كلية</a:t>
            </a:r>
            <a:r>
              <a:rPr dirty="0"/>
              <a:t>/</a:t>
            </a:r>
            <a:r>
              <a:rPr dirty="0" err="1"/>
              <a:t>عامة</a:t>
            </a:r>
            <a:r>
              <a:rPr dirty="0"/>
              <a:t> (PESTLE: </a:t>
            </a:r>
            <a:r>
              <a:rPr dirty="0" err="1"/>
              <a:t>سياسية</a:t>
            </a:r>
            <a:r>
              <a:rPr dirty="0"/>
              <a:t>، </a:t>
            </a:r>
            <a:r>
              <a:rPr dirty="0" err="1"/>
              <a:t>اقتصادية</a:t>
            </a:r>
            <a:r>
              <a:rPr dirty="0"/>
              <a:t>، </a:t>
            </a:r>
            <a:r>
              <a:rPr dirty="0" err="1"/>
              <a:t>اجتماعية</a:t>
            </a:r>
            <a:r>
              <a:rPr dirty="0"/>
              <a:t>، </a:t>
            </a:r>
            <a:r>
              <a:rPr dirty="0" err="1"/>
              <a:t>تكنولوجية</a:t>
            </a:r>
            <a:r>
              <a:rPr dirty="0"/>
              <a:t>، </a:t>
            </a:r>
            <a:r>
              <a:rPr dirty="0" err="1"/>
              <a:t>قانونية</a:t>
            </a:r>
            <a:r>
              <a:rPr dirty="0"/>
              <a:t>، </a:t>
            </a:r>
            <a:r>
              <a:rPr dirty="0" err="1"/>
              <a:t>بيئية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البيئة الداخلية (Internal Environment)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dirty="0"/>
          </a:p>
          <a:p>
            <a:pPr algn="r" rtl="1"/>
            <a:r>
              <a:rPr dirty="0" err="1"/>
              <a:t>الموارد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مالية</a:t>
            </a:r>
            <a:r>
              <a:rPr dirty="0"/>
              <a:t>، </a:t>
            </a:r>
            <a:r>
              <a:rPr dirty="0" err="1"/>
              <a:t>بشرية</a:t>
            </a:r>
            <a:r>
              <a:rPr dirty="0"/>
              <a:t>، </a:t>
            </a:r>
            <a:r>
              <a:rPr dirty="0" err="1"/>
              <a:t>مادية</a:t>
            </a:r>
            <a:r>
              <a:rPr dirty="0"/>
              <a:t>، </a:t>
            </a:r>
            <a:r>
              <a:rPr dirty="0" err="1"/>
              <a:t>معلوماتية</a:t>
            </a:r>
            <a:r>
              <a:rPr dirty="0"/>
              <a:t>.</a:t>
            </a:r>
          </a:p>
          <a:p>
            <a:pPr lvl="1" algn="r" rtl="1"/>
            <a:r>
              <a:rPr dirty="0" err="1"/>
              <a:t>كفاءة</a:t>
            </a:r>
            <a:r>
              <a:rPr dirty="0"/>
              <a:t> </a:t>
            </a:r>
            <a:r>
              <a:rPr dirty="0" err="1"/>
              <a:t>نظم</a:t>
            </a:r>
            <a:r>
              <a:rPr dirty="0"/>
              <a:t> </a:t>
            </a:r>
            <a:r>
              <a:rPr dirty="0" err="1"/>
              <a:t>المعلومات</a:t>
            </a:r>
            <a:r>
              <a:rPr dirty="0"/>
              <a:t> </a:t>
            </a:r>
            <a:r>
              <a:rPr dirty="0" err="1"/>
              <a:t>التسويقية</a:t>
            </a:r>
            <a:r>
              <a:rPr dirty="0"/>
              <a:t> (MIS).</a:t>
            </a:r>
          </a:p>
          <a:p>
            <a:pPr algn="r" rtl="1"/>
            <a:r>
              <a:rPr dirty="0" err="1"/>
              <a:t>الثقافة</a:t>
            </a:r>
            <a:r>
              <a:rPr dirty="0"/>
              <a:t> </a:t>
            </a:r>
            <a:r>
              <a:rPr dirty="0" err="1"/>
              <a:t>التنظيمية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القيم</a:t>
            </a:r>
            <a:r>
              <a:rPr dirty="0"/>
              <a:t> </a:t>
            </a:r>
            <a:r>
              <a:rPr dirty="0" err="1"/>
              <a:t>والمعايير</a:t>
            </a:r>
            <a:r>
              <a:rPr dirty="0"/>
              <a:t> </a:t>
            </a:r>
            <a:r>
              <a:rPr dirty="0" err="1"/>
              <a:t>والسلوكيات</a:t>
            </a:r>
            <a:r>
              <a:rPr dirty="0"/>
              <a:t> </a:t>
            </a:r>
            <a:r>
              <a:rPr dirty="0" err="1"/>
              <a:t>التي</a:t>
            </a:r>
            <a:r>
              <a:rPr dirty="0"/>
              <a:t> </a:t>
            </a:r>
            <a:r>
              <a:rPr dirty="0" err="1"/>
              <a:t>تحدد</a:t>
            </a:r>
            <a:r>
              <a:rPr dirty="0"/>
              <a:t> </a:t>
            </a:r>
            <a:r>
              <a:rPr dirty="0" err="1"/>
              <a:t>توجه</a:t>
            </a:r>
            <a:r>
              <a:rPr dirty="0"/>
              <a:t> </a:t>
            </a:r>
            <a:r>
              <a:rPr dirty="0" err="1"/>
              <a:t>التسويق</a:t>
            </a:r>
            <a:r>
              <a:rPr dirty="0"/>
              <a:t>.</a:t>
            </a:r>
          </a:p>
          <a:p>
            <a:pPr lvl="1" algn="r" rtl="1"/>
            <a:r>
              <a:rPr dirty="0" err="1"/>
              <a:t>دعم</a:t>
            </a:r>
            <a:r>
              <a:rPr dirty="0"/>
              <a:t> </a:t>
            </a:r>
            <a:r>
              <a:rPr dirty="0" err="1"/>
              <a:t>الابتكار</a:t>
            </a:r>
            <a:r>
              <a:rPr dirty="0"/>
              <a:t> </a:t>
            </a:r>
            <a:r>
              <a:rPr dirty="0" err="1"/>
              <a:t>والتركيز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الزبون</a:t>
            </a:r>
            <a:r>
              <a:rPr dirty="0"/>
              <a:t>.</a:t>
            </a:r>
          </a:p>
          <a:p>
            <a:pPr algn="r" rtl="1"/>
            <a:r>
              <a:rPr dirty="0" err="1"/>
              <a:t>الهيكل</a:t>
            </a:r>
            <a:r>
              <a:rPr dirty="0"/>
              <a:t> </a:t>
            </a:r>
            <a:r>
              <a:rPr dirty="0" err="1"/>
              <a:t>والعمليات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مركزية</a:t>
            </a:r>
            <a:r>
              <a:rPr dirty="0"/>
              <a:t>/</a:t>
            </a:r>
            <a:r>
              <a:rPr dirty="0" err="1"/>
              <a:t>لا</a:t>
            </a:r>
            <a:r>
              <a:rPr dirty="0"/>
              <a:t> </a:t>
            </a:r>
            <a:r>
              <a:rPr dirty="0" err="1"/>
              <a:t>مركزية</a:t>
            </a:r>
            <a:r>
              <a:rPr dirty="0"/>
              <a:t> </a:t>
            </a:r>
            <a:r>
              <a:rPr dirty="0" err="1"/>
              <a:t>القرارات</a:t>
            </a:r>
            <a:r>
              <a:rPr dirty="0"/>
              <a:t> </a:t>
            </a:r>
            <a:r>
              <a:rPr dirty="0" err="1"/>
              <a:t>التسويقية</a:t>
            </a:r>
            <a:r>
              <a:rPr dirty="0"/>
              <a:t>.</a:t>
            </a:r>
          </a:p>
          <a:p>
            <a:pPr lvl="1" algn="r" rtl="1"/>
            <a:r>
              <a:rPr dirty="0" err="1"/>
              <a:t>تكامل</a:t>
            </a:r>
            <a:r>
              <a:rPr dirty="0"/>
              <a:t> </a:t>
            </a:r>
            <a:r>
              <a:rPr dirty="0" err="1"/>
              <a:t>التسويق</a:t>
            </a:r>
            <a:r>
              <a:rPr dirty="0"/>
              <a:t> </a:t>
            </a:r>
            <a:r>
              <a:rPr dirty="0" err="1"/>
              <a:t>مع</a:t>
            </a:r>
            <a:r>
              <a:rPr dirty="0"/>
              <a:t> </a:t>
            </a:r>
            <a:r>
              <a:rPr dirty="0" err="1"/>
              <a:t>الإنتاج</a:t>
            </a:r>
            <a:r>
              <a:rPr dirty="0"/>
              <a:t>، </a:t>
            </a:r>
            <a:r>
              <a:rPr dirty="0" err="1"/>
              <a:t>المالية</a:t>
            </a:r>
            <a:r>
              <a:rPr dirty="0"/>
              <a:t>، </a:t>
            </a:r>
            <a:r>
              <a:rPr dirty="0" err="1"/>
              <a:t>وعمليات</a:t>
            </a:r>
            <a:r>
              <a:rPr dirty="0"/>
              <a:t> </a:t>
            </a:r>
            <a:r>
              <a:rPr dirty="0" err="1"/>
              <a:t>سلسلة</a:t>
            </a:r>
            <a:r>
              <a:rPr dirty="0"/>
              <a:t> </a:t>
            </a:r>
            <a:r>
              <a:rPr dirty="0" err="1"/>
              <a:t>الإمداد</a:t>
            </a:r>
            <a:r>
              <a:rPr dirty="0"/>
              <a:t>.</a:t>
            </a:r>
          </a:p>
          <a:p>
            <a:pPr algn="r" rtl="1"/>
            <a:r>
              <a:rPr dirty="0" err="1"/>
              <a:t>المزيج</a:t>
            </a:r>
            <a:r>
              <a:rPr dirty="0"/>
              <a:t> </a:t>
            </a:r>
            <a:r>
              <a:rPr dirty="0" err="1"/>
              <a:t>التسويقي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المنتج</a:t>
            </a:r>
            <a:r>
              <a:rPr dirty="0"/>
              <a:t>، </a:t>
            </a:r>
            <a:r>
              <a:rPr dirty="0" err="1"/>
              <a:t>السعر</a:t>
            </a:r>
            <a:r>
              <a:rPr dirty="0"/>
              <a:t>، </a:t>
            </a:r>
            <a:r>
              <a:rPr dirty="0" err="1"/>
              <a:t>التوزيع</a:t>
            </a:r>
            <a:r>
              <a:rPr dirty="0"/>
              <a:t>، </a:t>
            </a:r>
            <a:r>
              <a:rPr dirty="0" err="1"/>
              <a:t>الترويج</a:t>
            </a:r>
            <a:r>
              <a:rPr dirty="0"/>
              <a:t> (4Ps) </a:t>
            </a:r>
            <a:r>
              <a:rPr dirty="0" err="1"/>
              <a:t>وتأثير</a:t>
            </a:r>
            <a:r>
              <a:rPr dirty="0"/>
              <a:t> </a:t>
            </a:r>
            <a:r>
              <a:rPr dirty="0" err="1"/>
              <a:t>البيئة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كل</a:t>
            </a:r>
            <a:r>
              <a:rPr dirty="0"/>
              <a:t> </a:t>
            </a:r>
            <a:r>
              <a:rPr dirty="0" err="1"/>
              <a:t>عنصر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/>
              <a:t>البيئة التنافسية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8099" y="1278583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dirty="0"/>
          </a:p>
          <a:p>
            <a:pPr algn="r" rtl="1"/>
            <a:r>
              <a:rPr dirty="0" err="1"/>
              <a:t>الموردون</a:t>
            </a:r>
            <a:r>
              <a:rPr dirty="0"/>
              <a:t> </a:t>
            </a:r>
            <a:r>
              <a:rPr dirty="0" err="1"/>
              <a:t>والوسطاء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قوة</a:t>
            </a:r>
            <a:r>
              <a:rPr dirty="0"/>
              <a:t> </a:t>
            </a:r>
            <a:r>
              <a:rPr dirty="0" err="1"/>
              <a:t>المورد</a:t>
            </a:r>
            <a:r>
              <a:rPr dirty="0"/>
              <a:t> </a:t>
            </a:r>
            <a:r>
              <a:rPr dirty="0" err="1"/>
              <a:t>وتكلفة</a:t>
            </a:r>
            <a:r>
              <a:rPr dirty="0"/>
              <a:t> </a:t>
            </a:r>
            <a:r>
              <a:rPr dirty="0" err="1"/>
              <a:t>التحويل</a:t>
            </a:r>
            <a:r>
              <a:rPr dirty="0"/>
              <a:t>.</a:t>
            </a:r>
          </a:p>
          <a:p>
            <a:pPr lvl="1" algn="r" rtl="1"/>
            <a:r>
              <a:rPr dirty="0" err="1"/>
              <a:t>موثوقية</a:t>
            </a:r>
            <a:r>
              <a:rPr dirty="0"/>
              <a:t> </a:t>
            </a:r>
            <a:r>
              <a:rPr dirty="0" err="1"/>
              <a:t>القنوات</a:t>
            </a:r>
            <a:r>
              <a:rPr dirty="0"/>
              <a:t> </a:t>
            </a:r>
            <a:r>
              <a:rPr dirty="0" err="1"/>
              <a:t>وعمق</a:t>
            </a:r>
            <a:r>
              <a:rPr dirty="0"/>
              <a:t> </a:t>
            </a:r>
            <a:r>
              <a:rPr dirty="0" err="1"/>
              <a:t>التغطية</a:t>
            </a:r>
            <a:r>
              <a:rPr dirty="0"/>
              <a:t>.</a:t>
            </a:r>
          </a:p>
          <a:p>
            <a:pPr algn="r" rtl="1"/>
            <a:r>
              <a:rPr dirty="0" err="1"/>
              <a:t>العملاء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شرائح</a:t>
            </a:r>
            <a:r>
              <a:rPr dirty="0"/>
              <a:t> </a:t>
            </a:r>
            <a:r>
              <a:rPr dirty="0" err="1"/>
              <a:t>المستهلكين</a:t>
            </a:r>
            <a:r>
              <a:rPr dirty="0"/>
              <a:t> </a:t>
            </a:r>
            <a:r>
              <a:rPr dirty="0" err="1"/>
              <a:t>وسلوك</a:t>
            </a:r>
            <a:r>
              <a:rPr dirty="0"/>
              <a:t> </a:t>
            </a:r>
            <a:r>
              <a:rPr dirty="0" err="1"/>
              <a:t>الشراء</a:t>
            </a:r>
            <a:r>
              <a:rPr dirty="0"/>
              <a:t>.</a:t>
            </a:r>
          </a:p>
          <a:p>
            <a:pPr lvl="1" algn="r" rtl="1"/>
            <a:r>
              <a:rPr dirty="0" err="1"/>
              <a:t>قيمة</a:t>
            </a:r>
            <a:r>
              <a:rPr dirty="0"/>
              <a:t> </a:t>
            </a:r>
            <a:r>
              <a:rPr dirty="0" err="1"/>
              <a:t>العميل</a:t>
            </a:r>
            <a:r>
              <a:rPr dirty="0"/>
              <a:t> </a:t>
            </a:r>
            <a:r>
              <a:rPr dirty="0" err="1"/>
              <a:t>مدى</a:t>
            </a:r>
            <a:r>
              <a:rPr dirty="0"/>
              <a:t> </a:t>
            </a:r>
            <a:r>
              <a:rPr dirty="0" err="1"/>
              <a:t>الحياة</a:t>
            </a:r>
            <a:r>
              <a:rPr dirty="0"/>
              <a:t> (CLV) </a:t>
            </a:r>
            <a:r>
              <a:rPr dirty="0" err="1"/>
              <a:t>وإدارة</a:t>
            </a:r>
            <a:r>
              <a:rPr dirty="0"/>
              <a:t> </a:t>
            </a:r>
            <a:r>
              <a:rPr dirty="0" err="1"/>
              <a:t>العلاقات</a:t>
            </a:r>
            <a:r>
              <a:rPr dirty="0"/>
              <a:t> (CRM).</a:t>
            </a:r>
          </a:p>
          <a:p>
            <a:pPr algn="r" rtl="1"/>
            <a:r>
              <a:rPr dirty="0" err="1"/>
              <a:t>المنافسون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تحليل</a:t>
            </a:r>
            <a:r>
              <a:rPr dirty="0"/>
              <a:t> </a:t>
            </a:r>
            <a:r>
              <a:rPr dirty="0" err="1"/>
              <a:t>المزايا</a:t>
            </a:r>
            <a:r>
              <a:rPr dirty="0"/>
              <a:t> </a:t>
            </a:r>
            <a:r>
              <a:rPr dirty="0" err="1"/>
              <a:t>النسبية</a:t>
            </a:r>
            <a:r>
              <a:rPr dirty="0"/>
              <a:t> </a:t>
            </a:r>
            <a:r>
              <a:rPr dirty="0" err="1"/>
              <a:t>وفجوات</a:t>
            </a:r>
            <a:r>
              <a:rPr dirty="0"/>
              <a:t> </a:t>
            </a:r>
            <a:r>
              <a:rPr dirty="0" err="1"/>
              <a:t>القيمة</a:t>
            </a:r>
            <a:r>
              <a:rPr dirty="0"/>
              <a:t>.</a:t>
            </a:r>
          </a:p>
          <a:p>
            <a:pPr lvl="1" algn="r" rtl="1"/>
            <a:r>
              <a:rPr dirty="0" err="1"/>
              <a:t>خرائط</a:t>
            </a:r>
            <a:r>
              <a:rPr dirty="0"/>
              <a:t> </a:t>
            </a:r>
            <a:r>
              <a:rPr dirty="0" err="1"/>
              <a:t>الإدراك</a:t>
            </a:r>
            <a:r>
              <a:rPr dirty="0"/>
              <a:t> </a:t>
            </a:r>
            <a:r>
              <a:rPr dirty="0" err="1"/>
              <a:t>وتموضع</a:t>
            </a:r>
            <a:r>
              <a:rPr dirty="0"/>
              <a:t> </a:t>
            </a:r>
            <a:r>
              <a:rPr dirty="0" err="1"/>
              <a:t>العلامة</a:t>
            </a:r>
            <a:r>
              <a:rPr dirty="0"/>
              <a:t>.</a:t>
            </a:r>
          </a:p>
          <a:p>
            <a:pPr algn="r" rtl="1"/>
            <a:r>
              <a:rPr dirty="0" err="1"/>
              <a:t>الجماهير</a:t>
            </a:r>
            <a:r>
              <a:rPr dirty="0"/>
              <a:t> </a:t>
            </a:r>
            <a:r>
              <a:rPr dirty="0" err="1"/>
              <a:t>العامة</a:t>
            </a:r>
            <a:r>
              <a:rPr dirty="0"/>
              <a:t> (Publics):</a:t>
            </a:r>
          </a:p>
          <a:p>
            <a:pPr lvl="1" algn="r" rtl="1"/>
            <a:r>
              <a:rPr dirty="0" err="1"/>
              <a:t>الهيئات</a:t>
            </a:r>
            <a:r>
              <a:rPr dirty="0"/>
              <a:t> </a:t>
            </a:r>
            <a:r>
              <a:rPr dirty="0" err="1"/>
              <a:t>المنظمة</a:t>
            </a:r>
            <a:r>
              <a:rPr dirty="0"/>
              <a:t>، </a:t>
            </a:r>
            <a:r>
              <a:rPr dirty="0" err="1"/>
              <a:t>الإعلام</a:t>
            </a:r>
            <a:r>
              <a:rPr dirty="0"/>
              <a:t>، </a:t>
            </a:r>
            <a:r>
              <a:rPr dirty="0" err="1"/>
              <a:t>المجتمع</a:t>
            </a:r>
            <a:r>
              <a:rPr dirty="0"/>
              <a:t> </a:t>
            </a:r>
            <a:r>
              <a:rPr dirty="0" err="1"/>
              <a:t>المحلي</a:t>
            </a:r>
            <a:r>
              <a:rPr dirty="0"/>
              <a:t>.</a:t>
            </a:r>
          </a:p>
          <a:p>
            <a:pPr lvl="1" algn="r" rtl="1"/>
            <a:r>
              <a:rPr dirty="0" err="1"/>
              <a:t>تأثير</a:t>
            </a:r>
            <a:r>
              <a:rPr dirty="0"/>
              <a:t> </a:t>
            </a:r>
            <a:r>
              <a:rPr dirty="0" err="1"/>
              <a:t>السمعة</a:t>
            </a:r>
            <a:r>
              <a:rPr dirty="0"/>
              <a:t> </a:t>
            </a:r>
            <a:r>
              <a:rPr dirty="0" err="1"/>
              <a:t>والمسؤولية</a:t>
            </a:r>
            <a:r>
              <a:rPr dirty="0"/>
              <a:t> </a:t>
            </a:r>
            <a:r>
              <a:rPr dirty="0" err="1"/>
              <a:t>الاجتماعية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البيئة الكلية (Macro / PESTLE)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r" rtl="1">
              <a:buNone/>
            </a:pPr>
            <a:endParaRPr dirty="0"/>
          </a:p>
          <a:p>
            <a:pPr algn="r" rtl="1"/>
            <a:r>
              <a:rPr dirty="0" err="1"/>
              <a:t>سياسية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استقرار</a:t>
            </a:r>
            <a:r>
              <a:rPr dirty="0"/>
              <a:t> </a:t>
            </a:r>
            <a:r>
              <a:rPr dirty="0" err="1"/>
              <a:t>السياسات</a:t>
            </a:r>
            <a:r>
              <a:rPr dirty="0"/>
              <a:t>، </a:t>
            </a:r>
            <a:r>
              <a:rPr dirty="0" err="1"/>
              <a:t>الضرائب</a:t>
            </a:r>
            <a:r>
              <a:rPr dirty="0"/>
              <a:t>، </a:t>
            </a:r>
            <a:r>
              <a:rPr dirty="0" err="1"/>
              <a:t>المشتريات</a:t>
            </a:r>
            <a:r>
              <a:rPr dirty="0"/>
              <a:t> </a:t>
            </a:r>
            <a:r>
              <a:rPr dirty="0" err="1"/>
              <a:t>الحكومية</a:t>
            </a:r>
            <a:r>
              <a:rPr dirty="0"/>
              <a:t>.</a:t>
            </a:r>
          </a:p>
          <a:p>
            <a:pPr algn="r" rtl="1"/>
            <a:r>
              <a:rPr dirty="0" err="1"/>
              <a:t>اقتصادية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التضخم</a:t>
            </a:r>
            <a:r>
              <a:rPr dirty="0"/>
              <a:t>، </a:t>
            </a:r>
            <a:r>
              <a:rPr dirty="0" err="1"/>
              <a:t>دخل</a:t>
            </a:r>
            <a:r>
              <a:rPr dirty="0"/>
              <a:t> </a:t>
            </a:r>
            <a:r>
              <a:rPr dirty="0" err="1"/>
              <a:t>المستهلك</a:t>
            </a:r>
            <a:r>
              <a:rPr dirty="0"/>
              <a:t>، </a:t>
            </a:r>
            <a:r>
              <a:rPr dirty="0" err="1"/>
              <a:t>أسعار</a:t>
            </a:r>
            <a:r>
              <a:rPr dirty="0"/>
              <a:t> </a:t>
            </a:r>
            <a:r>
              <a:rPr dirty="0" err="1"/>
              <a:t>الصرف</a:t>
            </a:r>
            <a:r>
              <a:rPr dirty="0"/>
              <a:t>، </a:t>
            </a:r>
            <a:r>
              <a:rPr dirty="0" err="1"/>
              <a:t>دورات</a:t>
            </a:r>
            <a:r>
              <a:rPr dirty="0"/>
              <a:t> </a:t>
            </a:r>
            <a:r>
              <a:rPr dirty="0" err="1"/>
              <a:t>الأعمال</a:t>
            </a:r>
            <a:r>
              <a:rPr dirty="0"/>
              <a:t>.</a:t>
            </a:r>
          </a:p>
          <a:p>
            <a:pPr algn="r" rtl="1"/>
            <a:r>
              <a:rPr dirty="0" err="1"/>
              <a:t>اجتماعية</a:t>
            </a:r>
            <a:r>
              <a:rPr dirty="0"/>
              <a:t>/</a:t>
            </a:r>
            <a:r>
              <a:rPr dirty="0" err="1"/>
              <a:t>ثقافية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الديموغرافيا</a:t>
            </a:r>
            <a:r>
              <a:rPr dirty="0"/>
              <a:t>، </a:t>
            </a:r>
            <a:r>
              <a:rPr dirty="0" err="1"/>
              <a:t>القيم</a:t>
            </a:r>
            <a:r>
              <a:rPr dirty="0"/>
              <a:t>، </a:t>
            </a:r>
            <a:r>
              <a:rPr dirty="0" err="1"/>
              <a:t>أنماط</a:t>
            </a:r>
            <a:r>
              <a:rPr dirty="0"/>
              <a:t> </a:t>
            </a:r>
            <a:r>
              <a:rPr dirty="0" err="1"/>
              <a:t>الاستهلاك</a:t>
            </a:r>
            <a:r>
              <a:rPr dirty="0"/>
              <a:t>، </a:t>
            </a:r>
            <a:r>
              <a:rPr dirty="0" err="1"/>
              <a:t>التعليم</a:t>
            </a:r>
            <a:r>
              <a:rPr dirty="0"/>
              <a:t>.</a:t>
            </a:r>
          </a:p>
          <a:p>
            <a:pPr algn="r" rtl="1"/>
            <a:r>
              <a:rPr dirty="0" err="1"/>
              <a:t>تكنولوجية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التحول</a:t>
            </a:r>
            <a:r>
              <a:rPr dirty="0"/>
              <a:t> </a:t>
            </a:r>
            <a:r>
              <a:rPr dirty="0" err="1"/>
              <a:t>الرقمي</a:t>
            </a:r>
            <a:r>
              <a:rPr dirty="0"/>
              <a:t>، </a:t>
            </a:r>
            <a:r>
              <a:rPr dirty="0" err="1"/>
              <a:t>الأتمتة</a:t>
            </a:r>
            <a:r>
              <a:rPr dirty="0"/>
              <a:t>، </a:t>
            </a:r>
            <a:r>
              <a:rPr dirty="0" err="1"/>
              <a:t>التجارة</a:t>
            </a:r>
            <a:r>
              <a:rPr dirty="0"/>
              <a:t> </a:t>
            </a:r>
            <a:r>
              <a:rPr dirty="0" err="1"/>
              <a:t>الإلكترونية</a:t>
            </a:r>
            <a:r>
              <a:rPr dirty="0"/>
              <a:t>، </a:t>
            </a:r>
            <a:r>
              <a:rPr dirty="0" err="1"/>
              <a:t>تحليلات</a:t>
            </a:r>
            <a:r>
              <a:rPr dirty="0"/>
              <a:t> </a:t>
            </a:r>
            <a:r>
              <a:rPr dirty="0" err="1"/>
              <a:t>البيانات</a:t>
            </a:r>
            <a:r>
              <a:rPr dirty="0"/>
              <a:t>.</a:t>
            </a:r>
          </a:p>
          <a:p>
            <a:pPr algn="r" rtl="1"/>
            <a:r>
              <a:rPr dirty="0" err="1"/>
              <a:t>قانونية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حماية</a:t>
            </a:r>
            <a:r>
              <a:rPr dirty="0"/>
              <a:t> </a:t>
            </a:r>
            <a:r>
              <a:rPr dirty="0" err="1"/>
              <a:t>المستهلك</a:t>
            </a:r>
            <a:r>
              <a:rPr dirty="0"/>
              <a:t>، </a:t>
            </a:r>
            <a:r>
              <a:rPr dirty="0" err="1"/>
              <a:t>الملكية</a:t>
            </a:r>
            <a:r>
              <a:rPr dirty="0"/>
              <a:t> </a:t>
            </a:r>
            <a:r>
              <a:rPr dirty="0" err="1"/>
              <a:t>الفكرية</a:t>
            </a:r>
            <a:r>
              <a:rPr dirty="0"/>
              <a:t>، </a:t>
            </a:r>
            <a:r>
              <a:rPr dirty="0" err="1"/>
              <a:t>قوانين</a:t>
            </a:r>
            <a:r>
              <a:rPr dirty="0"/>
              <a:t> </a:t>
            </a:r>
            <a:r>
              <a:rPr dirty="0" err="1"/>
              <a:t>المنافسة</a:t>
            </a:r>
            <a:r>
              <a:rPr dirty="0"/>
              <a:t>.</a:t>
            </a:r>
          </a:p>
          <a:p>
            <a:pPr algn="r" rtl="1"/>
            <a:r>
              <a:rPr dirty="0" err="1"/>
              <a:t>بيئية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الاستدامة</a:t>
            </a:r>
            <a:r>
              <a:rPr dirty="0"/>
              <a:t>، </a:t>
            </a:r>
            <a:r>
              <a:rPr dirty="0" err="1"/>
              <a:t>تغير</a:t>
            </a:r>
            <a:r>
              <a:rPr dirty="0"/>
              <a:t> </a:t>
            </a:r>
            <a:r>
              <a:rPr dirty="0" err="1"/>
              <a:t>المناخ</a:t>
            </a:r>
            <a:r>
              <a:rPr dirty="0"/>
              <a:t>، </a:t>
            </a:r>
            <a:r>
              <a:rPr dirty="0" err="1"/>
              <a:t>اللوائح</a:t>
            </a:r>
            <a:r>
              <a:rPr dirty="0"/>
              <a:t> </a:t>
            </a:r>
            <a:r>
              <a:rPr dirty="0" err="1"/>
              <a:t>البيئية</a:t>
            </a:r>
            <a:r>
              <a:rPr dirty="0"/>
              <a:t> </a:t>
            </a:r>
            <a:r>
              <a:rPr dirty="0" err="1"/>
              <a:t>وسلسلة</a:t>
            </a:r>
            <a:r>
              <a:rPr dirty="0"/>
              <a:t> </a:t>
            </a:r>
            <a:r>
              <a:rPr dirty="0" err="1"/>
              <a:t>الإمداد</a:t>
            </a:r>
            <a:r>
              <a:rPr dirty="0"/>
              <a:t> </a:t>
            </a:r>
            <a:r>
              <a:rPr dirty="0" err="1"/>
              <a:t>الخضراء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خصائص البيئة التسويقية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 rtl="1"/>
            <a:r>
              <a:rPr dirty="0" err="1"/>
              <a:t>التعقيد</a:t>
            </a:r>
            <a:r>
              <a:rPr dirty="0"/>
              <a:t>: </a:t>
            </a:r>
            <a:r>
              <a:rPr dirty="0" err="1"/>
              <a:t>تعدد</a:t>
            </a:r>
            <a:r>
              <a:rPr dirty="0"/>
              <a:t> </a:t>
            </a:r>
            <a:r>
              <a:rPr dirty="0" err="1"/>
              <a:t>العوامل</a:t>
            </a:r>
            <a:r>
              <a:rPr dirty="0"/>
              <a:t> </a:t>
            </a:r>
            <a:r>
              <a:rPr dirty="0" err="1"/>
              <a:t>وتداخلها</a:t>
            </a:r>
            <a:r>
              <a:rPr dirty="0"/>
              <a:t>.</a:t>
            </a:r>
          </a:p>
          <a:p>
            <a:pPr algn="r" rtl="1"/>
            <a:r>
              <a:rPr dirty="0" err="1"/>
              <a:t>الديناميكية</a:t>
            </a:r>
            <a:r>
              <a:rPr dirty="0"/>
              <a:t>: </a:t>
            </a:r>
            <a:r>
              <a:rPr dirty="0" err="1"/>
              <a:t>سرعة</a:t>
            </a:r>
            <a:r>
              <a:rPr dirty="0"/>
              <a:t> </a:t>
            </a:r>
            <a:r>
              <a:rPr dirty="0" err="1"/>
              <a:t>التغير</a:t>
            </a:r>
            <a:r>
              <a:rPr dirty="0"/>
              <a:t> </a:t>
            </a:r>
            <a:r>
              <a:rPr dirty="0" err="1"/>
              <a:t>وعدم</a:t>
            </a:r>
            <a:r>
              <a:rPr dirty="0"/>
              <a:t> </a:t>
            </a:r>
            <a:r>
              <a:rPr dirty="0" err="1"/>
              <a:t>اليقين</a:t>
            </a:r>
            <a:r>
              <a:rPr dirty="0"/>
              <a:t>.</a:t>
            </a:r>
          </a:p>
          <a:p>
            <a:pPr algn="r" rtl="1"/>
            <a:r>
              <a:rPr dirty="0" err="1"/>
              <a:t>الترابط</a:t>
            </a:r>
            <a:r>
              <a:rPr dirty="0"/>
              <a:t>: </a:t>
            </a:r>
            <a:r>
              <a:rPr dirty="0" err="1"/>
              <a:t>تأثير</a:t>
            </a:r>
            <a:r>
              <a:rPr dirty="0"/>
              <a:t> </a:t>
            </a:r>
            <a:r>
              <a:rPr dirty="0" err="1"/>
              <a:t>متبادل</a:t>
            </a:r>
            <a:r>
              <a:rPr dirty="0"/>
              <a:t> </a:t>
            </a:r>
            <a:r>
              <a:rPr dirty="0" err="1"/>
              <a:t>بين</a:t>
            </a:r>
            <a:r>
              <a:rPr dirty="0"/>
              <a:t> </a:t>
            </a:r>
            <a:r>
              <a:rPr dirty="0" err="1"/>
              <a:t>العوامل</a:t>
            </a:r>
            <a:r>
              <a:rPr dirty="0"/>
              <a:t> </a:t>
            </a:r>
            <a:r>
              <a:rPr dirty="0" err="1"/>
              <a:t>الصغيرة</a:t>
            </a:r>
            <a:r>
              <a:rPr dirty="0"/>
              <a:t> </a:t>
            </a:r>
            <a:r>
              <a:rPr dirty="0" err="1"/>
              <a:t>والكبيرة</a:t>
            </a:r>
            <a:r>
              <a:rPr dirty="0"/>
              <a:t>.</a:t>
            </a:r>
          </a:p>
          <a:p>
            <a:pPr algn="r" rtl="1"/>
            <a:r>
              <a:rPr dirty="0" err="1"/>
              <a:t>العولمة</a:t>
            </a:r>
            <a:r>
              <a:rPr dirty="0"/>
              <a:t> </a:t>
            </a:r>
            <a:r>
              <a:rPr dirty="0" err="1"/>
              <a:t>والرقمنة</a:t>
            </a:r>
            <a:r>
              <a:rPr dirty="0"/>
              <a:t>: </a:t>
            </a:r>
            <a:r>
              <a:rPr dirty="0" err="1"/>
              <a:t>أسواق</a:t>
            </a:r>
            <a:r>
              <a:rPr dirty="0"/>
              <a:t> </a:t>
            </a:r>
            <a:r>
              <a:rPr dirty="0" err="1"/>
              <a:t>مترابطة</a:t>
            </a:r>
            <a:r>
              <a:rPr dirty="0"/>
              <a:t> </a:t>
            </a:r>
            <a:r>
              <a:rPr dirty="0" err="1"/>
              <a:t>وتنافس</a:t>
            </a:r>
            <a:r>
              <a:rPr dirty="0"/>
              <a:t> </a:t>
            </a:r>
            <a:r>
              <a:rPr dirty="0" err="1"/>
              <a:t>عالمي</a:t>
            </a:r>
            <a:r>
              <a:rPr dirty="0"/>
              <a:t> </a:t>
            </a:r>
            <a:r>
              <a:rPr dirty="0" err="1"/>
              <a:t>لحظي</a:t>
            </a:r>
            <a:r>
              <a:rPr dirty="0"/>
              <a:t>.</a:t>
            </a:r>
          </a:p>
          <a:p>
            <a:pPr algn="r" rtl="1"/>
            <a:r>
              <a:rPr dirty="0" err="1"/>
              <a:t>الحساسية</a:t>
            </a:r>
            <a:r>
              <a:rPr dirty="0"/>
              <a:t> </a:t>
            </a:r>
            <a:r>
              <a:rPr dirty="0" err="1"/>
              <a:t>الأخلاقية</a:t>
            </a:r>
            <a:r>
              <a:rPr dirty="0"/>
              <a:t>: </a:t>
            </a:r>
            <a:r>
              <a:rPr dirty="0" err="1"/>
              <a:t>توقعات</a:t>
            </a:r>
            <a:r>
              <a:rPr dirty="0"/>
              <a:t> </a:t>
            </a:r>
            <a:r>
              <a:rPr dirty="0" err="1"/>
              <a:t>عالية</a:t>
            </a:r>
            <a:r>
              <a:rPr dirty="0"/>
              <a:t> </a:t>
            </a:r>
            <a:r>
              <a:rPr dirty="0" err="1"/>
              <a:t>للشفافية</a:t>
            </a:r>
            <a:r>
              <a:rPr dirty="0"/>
              <a:t> </a:t>
            </a:r>
            <a:r>
              <a:rPr dirty="0" err="1"/>
              <a:t>والمسؤولية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تصنيف البيئة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dirty="0"/>
          </a:p>
          <a:p>
            <a:pPr algn="r" rtl="1"/>
            <a:r>
              <a:rPr dirty="0" err="1"/>
              <a:t>حسب</a:t>
            </a:r>
            <a:r>
              <a:rPr dirty="0"/>
              <a:t> </a:t>
            </a:r>
            <a:r>
              <a:rPr dirty="0" err="1"/>
              <a:t>نطاق</a:t>
            </a:r>
            <a:r>
              <a:rPr dirty="0"/>
              <a:t> </a:t>
            </a:r>
            <a:r>
              <a:rPr dirty="0" err="1"/>
              <a:t>التأثير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داخلية</a:t>
            </a:r>
            <a:r>
              <a:rPr dirty="0"/>
              <a:t> </a:t>
            </a:r>
            <a:r>
              <a:rPr dirty="0" err="1"/>
              <a:t>مقابل</a:t>
            </a:r>
            <a:r>
              <a:rPr dirty="0"/>
              <a:t> </a:t>
            </a:r>
            <a:r>
              <a:rPr dirty="0" err="1"/>
              <a:t>خارجية</a:t>
            </a:r>
            <a:r>
              <a:rPr dirty="0"/>
              <a:t>.</a:t>
            </a:r>
          </a:p>
          <a:p>
            <a:pPr lvl="1" algn="r" rtl="1"/>
            <a:r>
              <a:rPr dirty="0" err="1"/>
              <a:t>مباشرة</a:t>
            </a:r>
            <a:r>
              <a:rPr dirty="0"/>
              <a:t> </a:t>
            </a:r>
            <a:r>
              <a:rPr dirty="0" err="1"/>
              <a:t>مقابل</a:t>
            </a:r>
            <a:r>
              <a:rPr dirty="0"/>
              <a:t> </a:t>
            </a:r>
            <a:r>
              <a:rPr dirty="0" err="1"/>
              <a:t>غير</a:t>
            </a:r>
            <a:r>
              <a:rPr dirty="0"/>
              <a:t> </a:t>
            </a:r>
            <a:r>
              <a:rPr dirty="0" err="1"/>
              <a:t>مباشرة</a:t>
            </a:r>
            <a:r>
              <a:rPr dirty="0"/>
              <a:t>.</a:t>
            </a:r>
          </a:p>
          <a:p>
            <a:pPr algn="r" rtl="1"/>
            <a:r>
              <a:rPr dirty="0" err="1"/>
              <a:t>حسب</a:t>
            </a:r>
            <a:r>
              <a:rPr dirty="0"/>
              <a:t> </a:t>
            </a:r>
            <a:r>
              <a:rPr dirty="0" err="1"/>
              <a:t>السيطرة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قابلة</a:t>
            </a:r>
            <a:r>
              <a:rPr dirty="0"/>
              <a:t> </a:t>
            </a:r>
            <a:r>
              <a:rPr dirty="0" err="1"/>
              <a:t>للسيطرة</a:t>
            </a:r>
            <a:r>
              <a:rPr dirty="0"/>
              <a:t> (</a:t>
            </a:r>
            <a:r>
              <a:rPr dirty="0" err="1"/>
              <a:t>عمليات</a:t>
            </a:r>
            <a:r>
              <a:rPr dirty="0"/>
              <a:t>، </a:t>
            </a:r>
            <a:r>
              <a:rPr dirty="0" err="1"/>
              <a:t>موارد</a:t>
            </a:r>
            <a:r>
              <a:rPr dirty="0"/>
              <a:t>).</a:t>
            </a:r>
          </a:p>
          <a:p>
            <a:pPr lvl="1" algn="r" rtl="1"/>
            <a:r>
              <a:rPr dirty="0" err="1"/>
              <a:t>غير</a:t>
            </a:r>
            <a:r>
              <a:rPr dirty="0"/>
              <a:t> </a:t>
            </a:r>
            <a:r>
              <a:rPr dirty="0" err="1"/>
              <a:t>قابلة</a:t>
            </a:r>
            <a:r>
              <a:rPr dirty="0"/>
              <a:t> </a:t>
            </a:r>
            <a:r>
              <a:rPr dirty="0" err="1"/>
              <a:t>للسيطرة</a:t>
            </a:r>
            <a:r>
              <a:rPr dirty="0"/>
              <a:t> (</a:t>
            </a:r>
            <a:r>
              <a:rPr dirty="0" err="1"/>
              <a:t>سياسات</a:t>
            </a:r>
            <a:r>
              <a:rPr dirty="0"/>
              <a:t>، </a:t>
            </a:r>
            <a:r>
              <a:rPr dirty="0" err="1"/>
              <a:t>تشريعات</a:t>
            </a:r>
            <a:r>
              <a:rPr dirty="0"/>
              <a:t>، </a:t>
            </a:r>
            <a:r>
              <a:rPr dirty="0" err="1"/>
              <a:t>كوارث</a:t>
            </a:r>
            <a:r>
              <a:rPr dirty="0"/>
              <a:t>).</a:t>
            </a:r>
          </a:p>
          <a:p>
            <a:pPr algn="r" rtl="1"/>
            <a:r>
              <a:rPr dirty="0" err="1"/>
              <a:t>حسب</a:t>
            </a:r>
            <a:r>
              <a:rPr dirty="0"/>
              <a:t> </a:t>
            </a:r>
            <a:r>
              <a:rPr dirty="0" err="1"/>
              <a:t>الاستقرار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ثابتة</a:t>
            </a:r>
            <a:r>
              <a:rPr dirty="0"/>
              <a:t>/</a:t>
            </a:r>
            <a:r>
              <a:rPr dirty="0" err="1"/>
              <a:t>بطيئة</a:t>
            </a:r>
            <a:r>
              <a:rPr dirty="0"/>
              <a:t> </a:t>
            </a:r>
            <a:r>
              <a:rPr dirty="0" err="1"/>
              <a:t>التغير</a:t>
            </a:r>
            <a:r>
              <a:rPr dirty="0"/>
              <a:t>.</a:t>
            </a:r>
          </a:p>
          <a:p>
            <a:pPr lvl="1" algn="r" rtl="1"/>
            <a:r>
              <a:rPr dirty="0" err="1"/>
              <a:t>ديناميكية</a:t>
            </a:r>
            <a:r>
              <a:rPr dirty="0"/>
              <a:t>/</a:t>
            </a:r>
            <a:r>
              <a:rPr dirty="0" err="1"/>
              <a:t>عالية</a:t>
            </a:r>
            <a:r>
              <a:rPr dirty="0"/>
              <a:t> </a:t>
            </a:r>
            <a:r>
              <a:rPr dirty="0" err="1"/>
              <a:t>الاضطراب</a:t>
            </a:r>
            <a:r>
              <a:rPr dirty="0"/>
              <a:t>.</a:t>
            </a:r>
          </a:p>
          <a:p>
            <a:pPr algn="r" rtl="1"/>
            <a:r>
              <a:rPr dirty="0" err="1"/>
              <a:t>حسب</a:t>
            </a:r>
            <a:r>
              <a:rPr dirty="0"/>
              <a:t> </a:t>
            </a:r>
            <a:r>
              <a:rPr dirty="0" err="1"/>
              <a:t>الجغرافيا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محلية</a:t>
            </a:r>
            <a:r>
              <a:rPr dirty="0"/>
              <a:t>، </a:t>
            </a:r>
            <a:r>
              <a:rPr dirty="0" err="1"/>
              <a:t>إقليمية</a:t>
            </a:r>
            <a:r>
              <a:rPr dirty="0"/>
              <a:t>، </a:t>
            </a:r>
            <a:r>
              <a:rPr dirty="0" err="1"/>
              <a:t>دولية</a:t>
            </a:r>
            <a:r>
              <a:rPr dirty="0"/>
              <a:t>، </a:t>
            </a:r>
            <a:r>
              <a:rPr dirty="0" err="1"/>
              <a:t>عالمية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dirty="0" err="1"/>
              <a:t>تحليل</a:t>
            </a:r>
            <a:r>
              <a:rPr dirty="0"/>
              <a:t> SWOT — </a:t>
            </a:r>
            <a:r>
              <a:rPr dirty="0" err="1"/>
              <a:t>المفهوم</a:t>
            </a:r>
            <a:r>
              <a:rPr dirty="0"/>
              <a:t> </a:t>
            </a:r>
            <a:r>
              <a:rPr dirty="0" err="1"/>
              <a:t>والربط</a:t>
            </a:r>
            <a:r>
              <a:rPr dirty="0"/>
              <a:t> </a:t>
            </a:r>
            <a:r>
              <a:rPr dirty="0" err="1"/>
              <a:t>بالبيئة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 rtl="1"/>
            <a:r>
              <a:rPr dirty="0" err="1"/>
              <a:t>نقاط</a:t>
            </a:r>
            <a:r>
              <a:rPr dirty="0"/>
              <a:t> </a:t>
            </a:r>
            <a:r>
              <a:rPr dirty="0" err="1"/>
              <a:t>القوة</a:t>
            </a:r>
            <a:r>
              <a:rPr dirty="0"/>
              <a:t> (S) </a:t>
            </a:r>
            <a:r>
              <a:rPr dirty="0" err="1"/>
              <a:t>والضعف</a:t>
            </a:r>
            <a:r>
              <a:rPr dirty="0"/>
              <a:t> (W):</a:t>
            </a:r>
          </a:p>
          <a:p>
            <a:pPr lvl="1" algn="r" rtl="1"/>
            <a:r>
              <a:rPr dirty="0" err="1"/>
              <a:t>عوامل</a:t>
            </a:r>
            <a:r>
              <a:rPr dirty="0"/>
              <a:t> </a:t>
            </a:r>
            <a:r>
              <a:rPr dirty="0" err="1"/>
              <a:t>داخلية</a:t>
            </a:r>
            <a:r>
              <a:rPr dirty="0"/>
              <a:t> </a:t>
            </a:r>
            <a:r>
              <a:rPr dirty="0" err="1"/>
              <a:t>يمكن</a:t>
            </a:r>
            <a:r>
              <a:rPr dirty="0"/>
              <a:t> </a:t>
            </a:r>
            <a:r>
              <a:rPr dirty="0" err="1"/>
              <a:t>إدارتها</a:t>
            </a:r>
            <a:r>
              <a:rPr dirty="0"/>
              <a:t> </a:t>
            </a:r>
            <a:r>
              <a:rPr dirty="0" err="1"/>
              <a:t>أو</a:t>
            </a:r>
            <a:r>
              <a:rPr dirty="0"/>
              <a:t> </a:t>
            </a:r>
            <a:r>
              <a:rPr dirty="0" err="1"/>
              <a:t>تحسينها</a:t>
            </a:r>
            <a:r>
              <a:rPr dirty="0"/>
              <a:t>.</a:t>
            </a:r>
          </a:p>
          <a:p>
            <a:pPr algn="r" rtl="1"/>
            <a:r>
              <a:rPr dirty="0" err="1"/>
              <a:t>الفرص</a:t>
            </a:r>
            <a:r>
              <a:rPr dirty="0"/>
              <a:t> (O) </a:t>
            </a:r>
            <a:r>
              <a:rPr dirty="0" err="1"/>
              <a:t>والتهديدات</a:t>
            </a:r>
            <a:r>
              <a:rPr dirty="0"/>
              <a:t> (T):</a:t>
            </a:r>
          </a:p>
          <a:p>
            <a:pPr lvl="1" algn="r" rtl="1"/>
            <a:r>
              <a:rPr dirty="0" err="1"/>
              <a:t>عوامل</a:t>
            </a:r>
            <a:r>
              <a:rPr dirty="0"/>
              <a:t> </a:t>
            </a:r>
            <a:r>
              <a:rPr dirty="0" err="1"/>
              <a:t>خارجية</a:t>
            </a:r>
            <a:r>
              <a:rPr dirty="0"/>
              <a:t> </a:t>
            </a:r>
            <a:r>
              <a:rPr dirty="0" err="1"/>
              <a:t>تتطلب</a:t>
            </a:r>
            <a:r>
              <a:rPr dirty="0"/>
              <a:t> </a:t>
            </a:r>
            <a:r>
              <a:rPr dirty="0" err="1"/>
              <a:t>رصدًا</a:t>
            </a:r>
            <a:r>
              <a:rPr dirty="0"/>
              <a:t> </a:t>
            </a:r>
            <a:r>
              <a:rPr dirty="0" err="1"/>
              <a:t>واستجابة</a:t>
            </a:r>
            <a:r>
              <a:rPr dirty="0"/>
              <a:t>.</a:t>
            </a:r>
          </a:p>
          <a:p>
            <a:pPr algn="r" rtl="1"/>
            <a:r>
              <a:rPr dirty="0" err="1"/>
              <a:t>الغاية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مواءمة</a:t>
            </a:r>
            <a:r>
              <a:rPr dirty="0"/>
              <a:t> </a:t>
            </a:r>
            <a:r>
              <a:rPr dirty="0" err="1"/>
              <a:t>القدرات</a:t>
            </a:r>
            <a:r>
              <a:rPr dirty="0"/>
              <a:t> </a:t>
            </a:r>
            <a:r>
              <a:rPr dirty="0" err="1"/>
              <a:t>الداخلية</a:t>
            </a:r>
            <a:r>
              <a:rPr dirty="0"/>
              <a:t> </a:t>
            </a:r>
            <a:r>
              <a:rPr dirty="0" err="1"/>
              <a:t>مع</a:t>
            </a:r>
            <a:r>
              <a:rPr dirty="0"/>
              <a:t> </a:t>
            </a:r>
            <a:r>
              <a:rPr dirty="0" err="1"/>
              <a:t>فرص</a:t>
            </a:r>
            <a:r>
              <a:rPr dirty="0"/>
              <a:t> </a:t>
            </a:r>
            <a:r>
              <a:rPr dirty="0" err="1"/>
              <a:t>السوق</a:t>
            </a:r>
            <a:r>
              <a:rPr dirty="0"/>
              <a:t> </a:t>
            </a:r>
            <a:r>
              <a:rPr dirty="0" err="1"/>
              <a:t>وتقليل</a:t>
            </a:r>
            <a:r>
              <a:rPr dirty="0"/>
              <a:t> </a:t>
            </a:r>
            <a:r>
              <a:rPr dirty="0" err="1"/>
              <a:t>التعرض</a:t>
            </a:r>
            <a:r>
              <a:rPr dirty="0"/>
              <a:t> </a:t>
            </a:r>
            <a:r>
              <a:rPr dirty="0" err="1"/>
              <a:t>للتهديدات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dirty="0" err="1"/>
              <a:t>منهجية</a:t>
            </a:r>
            <a:r>
              <a:rPr dirty="0"/>
              <a:t> </a:t>
            </a:r>
            <a:r>
              <a:rPr dirty="0" err="1"/>
              <a:t>تنفيذ</a:t>
            </a:r>
            <a:r>
              <a:rPr dirty="0"/>
              <a:t> SWOT/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dirty="0"/>
          </a:p>
          <a:p>
            <a:pPr algn="r" rtl="1"/>
            <a:r>
              <a:rPr dirty="0" err="1"/>
              <a:t>جمع</a:t>
            </a:r>
            <a:r>
              <a:rPr dirty="0"/>
              <a:t> </a:t>
            </a:r>
            <a:r>
              <a:rPr dirty="0" err="1"/>
              <a:t>البيانات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رصد</a:t>
            </a:r>
            <a:r>
              <a:rPr dirty="0"/>
              <a:t> </a:t>
            </a:r>
            <a:r>
              <a:rPr dirty="0" err="1"/>
              <a:t>بيئي</a:t>
            </a:r>
            <a:r>
              <a:rPr dirty="0"/>
              <a:t>، </a:t>
            </a:r>
            <a:r>
              <a:rPr dirty="0" err="1"/>
              <a:t>أبحاث</a:t>
            </a:r>
            <a:r>
              <a:rPr dirty="0"/>
              <a:t> </a:t>
            </a:r>
            <a:r>
              <a:rPr dirty="0" err="1"/>
              <a:t>سوق</a:t>
            </a:r>
            <a:r>
              <a:rPr dirty="0"/>
              <a:t>، </a:t>
            </a:r>
            <a:r>
              <a:rPr dirty="0" err="1"/>
              <a:t>مقابلات</a:t>
            </a:r>
            <a:r>
              <a:rPr dirty="0"/>
              <a:t> </a:t>
            </a:r>
            <a:r>
              <a:rPr dirty="0" err="1"/>
              <a:t>خبراء</a:t>
            </a:r>
            <a:r>
              <a:rPr dirty="0"/>
              <a:t>، </a:t>
            </a:r>
            <a:r>
              <a:rPr dirty="0" err="1"/>
              <a:t>تحليلات</a:t>
            </a:r>
            <a:r>
              <a:rPr dirty="0"/>
              <a:t> </a:t>
            </a:r>
            <a:r>
              <a:rPr dirty="0" err="1"/>
              <a:t>داخلية</a:t>
            </a:r>
            <a:r>
              <a:rPr dirty="0"/>
              <a:t>.</a:t>
            </a:r>
          </a:p>
          <a:p>
            <a:pPr algn="r" rtl="1"/>
            <a:r>
              <a:rPr dirty="0" err="1"/>
              <a:t>التحليل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استخراج</a:t>
            </a:r>
            <a:r>
              <a:rPr dirty="0"/>
              <a:t> </a:t>
            </a:r>
            <a:r>
              <a:rPr dirty="0" err="1"/>
              <a:t>العوامل</a:t>
            </a:r>
            <a:r>
              <a:rPr dirty="0"/>
              <a:t> </a:t>
            </a:r>
            <a:r>
              <a:rPr dirty="0" err="1"/>
              <a:t>الجوهرية</a:t>
            </a:r>
            <a:r>
              <a:rPr dirty="0"/>
              <a:t> </a:t>
            </a:r>
            <a:r>
              <a:rPr dirty="0" err="1"/>
              <a:t>وترجيحها</a:t>
            </a:r>
            <a:r>
              <a:rPr dirty="0"/>
              <a:t>.</a:t>
            </a:r>
          </a:p>
          <a:p>
            <a:pPr lvl="1" algn="r" rtl="1"/>
            <a:r>
              <a:rPr dirty="0" err="1"/>
              <a:t>تمييز</a:t>
            </a:r>
            <a:r>
              <a:rPr dirty="0"/>
              <a:t> </a:t>
            </a:r>
            <a:r>
              <a:rPr dirty="0" err="1"/>
              <a:t>ما</a:t>
            </a:r>
            <a:r>
              <a:rPr dirty="0"/>
              <a:t> </a:t>
            </a:r>
            <a:r>
              <a:rPr dirty="0" err="1"/>
              <a:t>هو</a:t>
            </a:r>
            <a:r>
              <a:rPr dirty="0"/>
              <a:t> </a:t>
            </a:r>
            <a:r>
              <a:rPr dirty="0" err="1"/>
              <a:t>مؤقت</a:t>
            </a:r>
            <a:r>
              <a:rPr dirty="0"/>
              <a:t> </a:t>
            </a:r>
            <a:r>
              <a:rPr dirty="0" err="1"/>
              <a:t>عن</a:t>
            </a:r>
            <a:r>
              <a:rPr dirty="0"/>
              <a:t> </a:t>
            </a:r>
            <a:r>
              <a:rPr dirty="0" err="1"/>
              <a:t>البنيوي</a:t>
            </a:r>
            <a:r>
              <a:rPr dirty="0"/>
              <a:t>.</a:t>
            </a:r>
          </a:p>
          <a:p>
            <a:pPr algn="r" rtl="1"/>
            <a:r>
              <a:rPr dirty="0" err="1"/>
              <a:t>بناء</a:t>
            </a:r>
            <a:r>
              <a:rPr dirty="0"/>
              <a:t> </a:t>
            </a:r>
            <a:r>
              <a:rPr dirty="0" err="1"/>
              <a:t>المصفوفة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توليد</a:t>
            </a:r>
            <a:r>
              <a:rPr dirty="0"/>
              <a:t> </a:t>
            </a:r>
            <a:r>
              <a:rPr dirty="0" err="1"/>
              <a:t>استراتيجيات</a:t>
            </a:r>
            <a:r>
              <a:rPr dirty="0"/>
              <a:t> SO، ST، WO، WT.</a:t>
            </a:r>
          </a:p>
          <a:p>
            <a:pPr lvl="1" algn="r" rtl="1"/>
            <a:r>
              <a:rPr dirty="0" err="1"/>
              <a:t>تحديد</a:t>
            </a:r>
            <a:r>
              <a:rPr dirty="0"/>
              <a:t> </a:t>
            </a:r>
            <a:r>
              <a:rPr dirty="0" err="1"/>
              <a:t>أولويات</a:t>
            </a:r>
            <a:r>
              <a:rPr dirty="0"/>
              <a:t> </a:t>
            </a:r>
            <a:r>
              <a:rPr dirty="0" err="1"/>
              <a:t>التنفيذ</a:t>
            </a:r>
            <a:r>
              <a:rPr dirty="0"/>
              <a:t> </a:t>
            </a:r>
            <a:r>
              <a:rPr dirty="0" err="1"/>
              <a:t>ومؤشرات</a:t>
            </a:r>
            <a:r>
              <a:rPr dirty="0"/>
              <a:t> </a:t>
            </a:r>
            <a:r>
              <a:rPr dirty="0" err="1"/>
              <a:t>الأداء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848</Words>
  <Application>Microsoft Office PowerPoint</Application>
  <PresentationFormat>On-screen Show (4:3)</PresentationFormat>
  <Paragraphs>149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إدارة التسويق</vt:lpstr>
      <vt:lpstr>ما المقصود بالبيئة التسويقية؟</vt:lpstr>
      <vt:lpstr>البيئة الداخلية (Internal Environment)</vt:lpstr>
      <vt:lpstr>البيئة التنافسية</vt:lpstr>
      <vt:lpstr>البيئة الكلية (Macro / PESTLE)</vt:lpstr>
      <vt:lpstr>خصائص البيئة التسويقية</vt:lpstr>
      <vt:lpstr>تصنيف البيئة</vt:lpstr>
      <vt:lpstr>تحليل SWOT — المفهوم والربط بالبيئة</vt:lpstr>
      <vt:lpstr>منهجية تنفيذ SWOT/</vt:lpstr>
      <vt:lpstr>مصفوفة TOWS توليد الخيارات الاستراتيجية</vt:lpstr>
      <vt:lpstr>قوى بورتر الخمس (Porter’s Five Forces)</vt:lpstr>
      <vt:lpstr>الرصد البيئي والتنبؤ</vt:lpstr>
      <vt:lpstr>إدارة المخاطر والتخطيط للطوارئ</vt:lpstr>
      <vt:lpstr>أثر البيئة على عناصر المزيج التسويقي</vt:lpstr>
      <vt:lpstr>الأخلاقيات والمسؤولية الاجتماعية والاستدامة</vt:lpstr>
      <vt:lpstr>تطبيق وتمرين صفّي</vt:lpstr>
      <vt:lpstr>خلاصة الفصل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alzahraa sabah</cp:lastModifiedBy>
  <cp:revision>2</cp:revision>
  <dcterms:created xsi:type="dcterms:W3CDTF">2013-01-27T09:14:16Z</dcterms:created>
  <dcterms:modified xsi:type="dcterms:W3CDTF">2025-09-29T19:55:50Z</dcterms:modified>
  <cp:category/>
</cp:coreProperties>
</file>