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إدارة التسويق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1"/>
            <a:r>
              <a:rPr dirty="0" err="1"/>
              <a:t>الفصل</a:t>
            </a:r>
            <a:r>
              <a:rPr dirty="0"/>
              <a:t> </a:t>
            </a:r>
            <a:r>
              <a:rPr dirty="0" err="1"/>
              <a:t>الخامس</a:t>
            </a:r>
            <a:r>
              <a:rPr dirty="0"/>
              <a:t>: </a:t>
            </a:r>
            <a:r>
              <a:rPr dirty="0" err="1"/>
              <a:t>التسويق</a:t>
            </a:r>
            <a:r>
              <a:rPr dirty="0"/>
              <a:t> </a:t>
            </a:r>
            <a:r>
              <a:rPr dirty="0" err="1"/>
              <a:t>الإلكتروني</a:t>
            </a:r>
            <a:endParaRPr lang="ar-IQ" dirty="0"/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ar-IQ" sz="3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م.د الزهراء صباح عبد الحسن</a:t>
            </a:r>
            <a:endParaRPr kumimoji="0" lang="ar-IQ" sz="3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rtl="1"/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أمثلة تطبيقية محلية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dirty="0"/>
          </a:p>
          <a:p>
            <a:pPr algn="r" rtl="1"/>
            <a:r>
              <a:rPr dirty="0" err="1"/>
              <a:t>قطاع</a:t>
            </a:r>
            <a:r>
              <a:rPr dirty="0"/>
              <a:t> </a:t>
            </a:r>
            <a:r>
              <a:rPr dirty="0" err="1"/>
              <a:t>التجزئة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المتاجر</a:t>
            </a:r>
            <a:r>
              <a:rPr dirty="0"/>
              <a:t> </a:t>
            </a:r>
            <a:r>
              <a:rPr dirty="0" err="1"/>
              <a:t>العراقية</a:t>
            </a:r>
            <a:r>
              <a:rPr dirty="0"/>
              <a:t> </a:t>
            </a:r>
            <a:r>
              <a:rPr dirty="0" err="1"/>
              <a:t>بدأت</a:t>
            </a:r>
            <a:r>
              <a:rPr dirty="0"/>
              <a:t> </a:t>
            </a:r>
            <a:r>
              <a:rPr dirty="0" err="1"/>
              <a:t>تستخدم</a:t>
            </a:r>
            <a:r>
              <a:rPr dirty="0"/>
              <a:t> </a:t>
            </a:r>
            <a:r>
              <a:rPr dirty="0" err="1"/>
              <a:t>المتاجر</a:t>
            </a:r>
            <a:r>
              <a:rPr dirty="0"/>
              <a:t> </a:t>
            </a:r>
            <a:r>
              <a:rPr dirty="0" err="1"/>
              <a:t>الإلكترونية</a:t>
            </a:r>
            <a:r>
              <a:rPr dirty="0"/>
              <a:t> </a:t>
            </a:r>
            <a:r>
              <a:rPr dirty="0" err="1"/>
              <a:t>لبيع</a:t>
            </a:r>
            <a:r>
              <a:rPr dirty="0"/>
              <a:t> </a:t>
            </a:r>
            <a:r>
              <a:rPr dirty="0" err="1"/>
              <a:t>المنتجات</a:t>
            </a:r>
            <a:r>
              <a:rPr dirty="0"/>
              <a:t> (</a:t>
            </a:r>
            <a:r>
              <a:rPr dirty="0" err="1"/>
              <a:t>مثل</a:t>
            </a:r>
            <a:r>
              <a:rPr dirty="0"/>
              <a:t> </a:t>
            </a:r>
            <a:r>
              <a:rPr dirty="0" err="1"/>
              <a:t>الملابس</a:t>
            </a:r>
            <a:r>
              <a:rPr dirty="0"/>
              <a:t> </a:t>
            </a:r>
            <a:r>
              <a:rPr dirty="0" err="1"/>
              <a:t>والأجهزة</a:t>
            </a:r>
            <a:r>
              <a:rPr dirty="0"/>
              <a:t>).</a:t>
            </a:r>
          </a:p>
          <a:p>
            <a:pPr algn="r" rtl="1"/>
            <a:r>
              <a:rPr dirty="0" err="1"/>
              <a:t>قطاع</a:t>
            </a:r>
            <a:r>
              <a:rPr dirty="0"/>
              <a:t> </a:t>
            </a:r>
            <a:r>
              <a:rPr dirty="0" err="1"/>
              <a:t>الاتصالات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شركات</a:t>
            </a:r>
            <a:r>
              <a:rPr dirty="0"/>
              <a:t> </a:t>
            </a:r>
            <a:r>
              <a:rPr dirty="0" err="1"/>
              <a:t>الاتصالات</a:t>
            </a:r>
            <a:r>
              <a:rPr dirty="0"/>
              <a:t> </a:t>
            </a:r>
            <a:r>
              <a:rPr dirty="0" err="1"/>
              <a:t>تطلق</a:t>
            </a:r>
            <a:r>
              <a:rPr dirty="0"/>
              <a:t> </a:t>
            </a:r>
            <a:r>
              <a:rPr dirty="0" err="1"/>
              <a:t>تطبيقات</a:t>
            </a:r>
            <a:r>
              <a:rPr dirty="0"/>
              <a:t> </a:t>
            </a:r>
            <a:r>
              <a:rPr dirty="0" err="1"/>
              <a:t>لإدارة</a:t>
            </a:r>
            <a:r>
              <a:rPr dirty="0"/>
              <a:t> </a:t>
            </a:r>
            <a:r>
              <a:rPr dirty="0" err="1"/>
              <a:t>الحسابات</a:t>
            </a:r>
            <a:r>
              <a:rPr dirty="0"/>
              <a:t> </a:t>
            </a:r>
            <a:r>
              <a:rPr dirty="0" err="1"/>
              <a:t>وشراء</a:t>
            </a:r>
            <a:r>
              <a:rPr dirty="0"/>
              <a:t> </a:t>
            </a:r>
            <a:r>
              <a:rPr dirty="0" err="1"/>
              <a:t>الباقات</a:t>
            </a:r>
            <a:r>
              <a:rPr dirty="0"/>
              <a:t> </a:t>
            </a:r>
            <a:r>
              <a:rPr dirty="0" err="1"/>
              <a:t>الرقمية</a:t>
            </a:r>
            <a:r>
              <a:rPr dirty="0"/>
              <a:t>.</a:t>
            </a:r>
          </a:p>
          <a:p>
            <a:pPr algn="r" rtl="1"/>
            <a:r>
              <a:rPr dirty="0" err="1"/>
              <a:t>قطاع</a:t>
            </a:r>
            <a:r>
              <a:rPr dirty="0"/>
              <a:t> </a:t>
            </a:r>
            <a:r>
              <a:rPr dirty="0" err="1"/>
              <a:t>المصارف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الخدمات</a:t>
            </a:r>
            <a:r>
              <a:rPr dirty="0"/>
              <a:t> </a:t>
            </a:r>
            <a:r>
              <a:rPr dirty="0" err="1"/>
              <a:t>المصرفية</a:t>
            </a:r>
            <a:r>
              <a:rPr dirty="0"/>
              <a:t> </a:t>
            </a:r>
            <a:r>
              <a:rPr dirty="0" err="1"/>
              <a:t>الإلكترونية</a:t>
            </a:r>
            <a:r>
              <a:rPr dirty="0"/>
              <a:t> (E-Banking) </a:t>
            </a:r>
            <a:r>
              <a:rPr dirty="0" err="1"/>
              <a:t>للتحويلات</a:t>
            </a:r>
            <a:r>
              <a:rPr dirty="0"/>
              <a:t> </a:t>
            </a:r>
            <a:r>
              <a:rPr dirty="0" err="1"/>
              <a:t>والفواتير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خلاصة الفصل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التسويق</a:t>
            </a:r>
            <a:r>
              <a:rPr dirty="0"/>
              <a:t> </a:t>
            </a:r>
            <a:r>
              <a:rPr dirty="0" err="1"/>
              <a:t>الإلكتروني</a:t>
            </a:r>
            <a:r>
              <a:rPr dirty="0"/>
              <a:t> </a:t>
            </a:r>
            <a:r>
              <a:rPr dirty="0" err="1"/>
              <a:t>يمثل</a:t>
            </a:r>
            <a:r>
              <a:rPr dirty="0"/>
              <a:t> </a:t>
            </a:r>
            <a:r>
              <a:rPr dirty="0" err="1"/>
              <a:t>نقلة</a:t>
            </a:r>
            <a:r>
              <a:rPr dirty="0"/>
              <a:t> </a:t>
            </a:r>
            <a:r>
              <a:rPr dirty="0" err="1"/>
              <a:t>نوعية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الأساليب</a:t>
            </a:r>
            <a:r>
              <a:rPr dirty="0"/>
              <a:t> </a:t>
            </a:r>
            <a:r>
              <a:rPr dirty="0" err="1"/>
              <a:t>التقليدية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التفاعلية</a:t>
            </a:r>
            <a:r>
              <a:rPr dirty="0"/>
              <a:t>.</a:t>
            </a:r>
          </a:p>
          <a:p>
            <a:pPr algn="r" rtl="1"/>
            <a:r>
              <a:rPr dirty="0" err="1"/>
              <a:t>يمكّن</a:t>
            </a:r>
            <a:r>
              <a:rPr dirty="0"/>
              <a:t> </a:t>
            </a:r>
            <a:r>
              <a:rPr dirty="0" err="1"/>
              <a:t>المؤسسات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تحقيق</a:t>
            </a:r>
            <a:r>
              <a:rPr dirty="0"/>
              <a:t> </a:t>
            </a:r>
            <a:r>
              <a:rPr dirty="0" err="1"/>
              <a:t>كفاءة</a:t>
            </a:r>
            <a:r>
              <a:rPr dirty="0"/>
              <a:t> </a:t>
            </a:r>
            <a:r>
              <a:rPr dirty="0" err="1"/>
              <a:t>أعلى</a:t>
            </a:r>
            <a:r>
              <a:rPr dirty="0"/>
              <a:t> </a:t>
            </a:r>
            <a:r>
              <a:rPr dirty="0" err="1"/>
              <a:t>ومرونة</a:t>
            </a:r>
            <a:r>
              <a:rPr dirty="0"/>
              <a:t> </a:t>
            </a:r>
            <a:r>
              <a:rPr dirty="0" err="1"/>
              <a:t>أكبر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التعامل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العملاء</a:t>
            </a:r>
            <a:r>
              <a:rPr dirty="0"/>
              <a:t>.</a:t>
            </a:r>
          </a:p>
          <a:p>
            <a:pPr algn="r" rtl="1"/>
            <a:r>
              <a:rPr dirty="0" err="1"/>
              <a:t>يمثل</a:t>
            </a:r>
            <a:r>
              <a:rPr dirty="0"/>
              <a:t> </a:t>
            </a:r>
            <a:r>
              <a:rPr dirty="0" err="1"/>
              <a:t>أداة</a:t>
            </a:r>
            <a:r>
              <a:rPr dirty="0"/>
              <a:t> </a:t>
            </a:r>
            <a:r>
              <a:rPr dirty="0" err="1"/>
              <a:t>استراتيجية</a:t>
            </a:r>
            <a:r>
              <a:rPr dirty="0"/>
              <a:t> </a:t>
            </a:r>
            <a:r>
              <a:rPr dirty="0" err="1"/>
              <a:t>أساسية</a:t>
            </a:r>
            <a:r>
              <a:rPr dirty="0"/>
              <a:t> </a:t>
            </a:r>
            <a:r>
              <a:rPr dirty="0" err="1"/>
              <a:t>للبقاء</a:t>
            </a:r>
            <a:r>
              <a:rPr dirty="0"/>
              <a:t> </a:t>
            </a:r>
            <a:r>
              <a:rPr dirty="0" err="1"/>
              <a:t>والتنافس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السوق</a:t>
            </a:r>
            <a:r>
              <a:rPr dirty="0"/>
              <a:t> </a:t>
            </a:r>
            <a:r>
              <a:rPr dirty="0" err="1"/>
              <a:t>الحديث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مفهوم التسويق الإلكتروني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استخدام</a:t>
            </a:r>
            <a:r>
              <a:rPr dirty="0"/>
              <a:t> </a:t>
            </a:r>
            <a:r>
              <a:rPr dirty="0" err="1"/>
              <a:t>الوسائط</a:t>
            </a:r>
            <a:r>
              <a:rPr dirty="0"/>
              <a:t> </a:t>
            </a:r>
            <a:r>
              <a:rPr dirty="0" err="1"/>
              <a:t>الرقمية</a:t>
            </a:r>
            <a:r>
              <a:rPr dirty="0"/>
              <a:t> </a:t>
            </a:r>
            <a:r>
              <a:rPr dirty="0" err="1"/>
              <a:t>الإنترنت</a:t>
            </a:r>
            <a:r>
              <a:rPr dirty="0"/>
              <a:t>، </a:t>
            </a:r>
            <a:r>
              <a:rPr dirty="0" err="1"/>
              <a:t>الهواتف</a:t>
            </a:r>
            <a:r>
              <a:rPr dirty="0"/>
              <a:t> </a:t>
            </a:r>
            <a:r>
              <a:rPr dirty="0" err="1"/>
              <a:t>الذكية</a:t>
            </a:r>
            <a:r>
              <a:rPr dirty="0"/>
              <a:t>، </a:t>
            </a:r>
            <a:r>
              <a:rPr dirty="0" err="1"/>
              <a:t>البريد</a:t>
            </a:r>
            <a:r>
              <a:rPr dirty="0"/>
              <a:t> </a:t>
            </a:r>
            <a:r>
              <a:rPr dirty="0" err="1"/>
              <a:t>الإلكتروني</a:t>
            </a:r>
            <a:r>
              <a:rPr dirty="0"/>
              <a:t>، </a:t>
            </a:r>
            <a:r>
              <a:rPr dirty="0" err="1"/>
              <a:t>المنصات</a:t>
            </a:r>
            <a:r>
              <a:rPr dirty="0"/>
              <a:t> </a:t>
            </a:r>
            <a:r>
              <a:rPr dirty="0" err="1"/>
              <a:t>الاجتماعية</a:t>
            </a:r>
            <a:endParaRPr lang="ar-IQ" dirty="0"/>
          </a:p>
          <a:p>
            <a:pPr algn="r" rtl="1"/>
            <a:r>
              <a:rPr dirty="0" err="1"/>
              <a:t>التسويق</a:t>
            </a:r>
            <a:r>
              <a:rPr dirty="0"/>
              <a:t> </a:t>
            </a:r>
            <a:r>
              <a:rPr dirty="0" err="1"/>
              <a:t>الإلكتروني</a:t>
            </a:r>
            <a:r>
              <a:rPr dirty="0"/>
              <a:t> </a:t>
            </a:r>
            <a:r>
              <a:rPr dirty="0" err="1"/>
              <a:t>ليس</a:t>
            </a:r>
            <a:r>
              <a:rPr dirty="0"/>
              <a:t> </a:t>
            </a:r>
            <a:r>
              <a:rPr dirty="0" err="1"/>
              <a:t>مجرد</a:t>
            </a:r>
            <a:r>
              <a:rPr dirty="0"/>
              <a:t> </a:t>
            </a:r>
            <a:r>
              <a:rPr dirty="0" err="1"/>
              <a:t>بيع</a:t>
            </a:r>
            <a:r>
              <a:rPr dirty="0"/>
              <a:t> </a:t>
            </a:r>
            <a:r>
              <a:rPr dirty="0" err="1"/>
              <a:t>عبر</a:t>
            </a:r>
            <a:r>
              <a:rPr dirty="0"/>
              <a:t> </a:t>
            </a:r>
            <a:r>
              <a:rPr dirty="0" err="1"/>
              <a:t>الإنترنت</a:t>
            </a:r>
            <a:r>
              <a:rPr dirty="0"/>
              <a:t>، </a:t>
            </a:r>
            <a:r>
              <a:rPr dirty="0" err="1"/>
              <a:t>بل</a:t>
            </a:r>
            <a:r>
              <a:rPr dirty="0"/>
              <a:t> </a:t>
            </a:r>
            <a:r>
              <a:rPr dirty="0" err="1"/>
              <a:t>يشمل</a:t>
            </a:r>
            <a:r>
              <a:rPr dirty="0"/>
              <a:t> </a:t>
            </a:r>
            <a:r>
              <a:rPr dirty="0" err="1"/>
              <a:t>بناء</a:t>
            </a:r>
            <a:r>
              <a:rPr dirty="0"/>
              <a:t> </a:t>
            </a:r>
            <a:r>
              <a:rPr dirty="0" err="1"/>
              <a:t>العلاقات</a:t>
            </a:r>
            <a:r>
              <a:rPr dirty="0"/>
              <a:t> </a:t>
            </a:r>
            <a:r>
              <a:rPr dirty="0" err="1"/>
              <a:t>وخدمات</a:t>
            </a:r>
            <a:r>
              <a:rPr dirty="0"/>
              <a:t> </a:t>
            </a:r>
            <a:r>
              <a:rPr dirty="0" err="1"/>
              <a:t>ما</a:t>
            </a:r>
            <a:r>
              <a:rPr dirty="0"/>
              <a:t> </a:t>
            </a:r>
            <a:r>
              <a:rPr dirty="0" err="1"/>
              <a:t>بعد</a:t>
            </a:r>
            <a:r>
              <a:rPr dirty="0"/>
              <a:t> </a:t>
            </a:r>
            <a:r>
              <a:rPr dirty="0" err="1"/>
              <a:t>البيع</a:t>
            </a:r>
            <a:r>
              <a:rPr dirty="0"/>
              <a:t>.</a:t>
            </a:r>
          </a:p>
          <a:p>
            <a:pPr algn="r" rtl="1"/>
            <a:r>
              <a:rPr dirty="0" err="1"/>
              <a:t>يركز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تقديم</a:t>
            </a:r>
            <a:r>
              <a:rPr dirty="0"/>
              <a:t> </a:t>
            </a:r>
            <a:r>
              <a:rPr dirty="0" err="1"/>
              <a:t>قيمة</a:t>
            </a:r>
            <a:r>
              <a:rPr dirty="0"/>
              <a:t> </a:t>
            </a:r>
            <a:r>
              <a:rPr dirty="0" err="1"/>
              <a:t>مضافة</a:t>
            </a:r>
            <a:r>
              <a:rPr dirty="0"/>
              <a:t> </a:t>
            </a:r>
            <a:r>
              <a:rPr dirty="0" err="1"/>
              <a:t>عبر</a:t>
            </a:r>
            <a:r>
              <a:rPr dirty="0"/>
              <a:t> </a:t>
            </a:r>
            <a:r>
              <a:rPr dirty="0" err="1"/>
              <a:t>قنوات</a:t>
            </a:r>
            <a:r>
              <a:rPr dirty="0"/>
              <a:t> </a:t>
            </a:r>
            <a:r>
              <a:rPr dirty="0" err="1"/>
              <a:t>رقمية</a:t>
            </a:r>
            <a:r>
              <a:rPr dirty="0"/>
              <a:t> </a:t>
            </a:r>
            <a:r>
              <a:rPr dirty="0" err="1"/>
              <a:t>تفاعلية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التسويق الإلكتروني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الوصول</a:t>
            </a:r>
            <a:r>
              <a:rPr dirty="0"/>
              <a:t> </a:t>
            </a:r>
            <a:r>
              <a:rPr dirty="0" err="1"/>
              <a:t>العالمي</a:t>
            </a:r>
            <a:r>
              <a:rPr dirty="0"/>
              <a:t> </a:t>
            </a:r>
            <a:r>
              <a:rPr dirty="0" err="1"/>
              <a:t>للأسواق</a:t>
            </a:r>
            <a:r>
              <a:rPr dirty="0"/>
              <a:t> </a:t>
            </a:r>
            <a:r>
              <a:rPr dirty="0" err="1"/>
              <a:t>عبر</a:t>
            </a:r>
            <a:r>
              <a:rPr dirty="0"/>
              <a:t> </a:t>
            </a:r>
            <a:r>
              <a:rPr dirty="0" err="1"/>
              <a:t>الإنترنت</a:t>
            </a:r>
            <a:r>
              <a:rPr dirty="0"/>
              <a:t>.</a:t>
            </a:r>
          </a:p>
          <a:p>
            <a:pPr algn="r" rtl="1"/>
            <a:r>
              <a:rPr dirty="0" err="1"/>
              <a:t>خفض</a:t>
            </a:r>
            <a:r>
              <a:rPr dirty="0"/>
              <a:t> </a:t>
            </a:r>
            <a:r>
              <a:rPr dirty="0" err="1"/>
              <a:t>تكاليف</a:t>
            </a:r>
            <a:r>
              <a:rPr dirty="0"/>
              <a:t> </a:t>
            </a:r>
            <a:r>
              <a:rPr dirty="0" err="1"/>
              <a:t>التوزيع</a:t>
            </a:r>
            <a:r>
              <a:rPr dirty="0"/>
              <a:t> </a:t>
            </a:r>
            <a:r>
              <a:rPr dirty="0" err="1"/>
              <a:t>والترويج</a:t>
            </a:r>
            <a:r>
              <a:rPr dirty="0"/>
              <a:t> </a:t>
            </a:r>
            <a:r>
              <a:rPr dirty="0" err="1"/>
              <a:t>مقارنة</a:t>
            </a:r>
            <a:r>
              <a:rPr dirty="0"/>
              <a:t> </a:t>
            </a:r>
            <a:r>
              <a:rPr dirty="0" err="1"/>
              <a:t>بالتسويق</a:t>
            </a:r>
            <a:r>
              <a:rPr dirty="0"/>
              <a:t> </a:t>
            </a:r>
            <a:r>
              <a:rPr dirty="0" err="1"/>
              <a:t>التقليدي</a:t>
            </a:r>
            <a:r>
              <a:rPr dirty="0"/>
              <a:t>.</a:t>
            </a:r>
          </a:p>
          <a:p>
            <a:pPr algn="r" rtl="1"/>
            <a:r>
              <a:rPr dirty="0" err="1"/>
              <a:t>التفاعل</a:t>
            </a:r>
            <a:r>
              <a:rPr dirty="0"/>
              <a:t> </a:t>
            </a:r>
            <a:r>
              <a:rPr dirty="0" err="1"/>
              <a:t>الفوري</a:t>
            </a:r>
            <a:r>
              <a:rPr dirty="0"/>
              <a:t> </a:t>
            </a:r>
            <a:r>
              <a:rPr dirty="0" err="1"/>
              <a:t>والمباشر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العملاء</a:t>
            </a:r>
            <a:r>
              <a:rPr dirty="0"/>
              <a:t>.</a:t>
            </a:r>
          </a:p>
          <a:p>
            <a:pPr algn="r" rtl="1"/>
            <a:r>
              <a:rPr dirty="0" err="1"/>
              <a:t>تعزيز</a:t>
            </a:r>
            <a:r>
              <a:rPr dirty="0"/>
              <a:t> </a:t>
            </a:r>
            <a:r>
              <a:rPr dirty="0" err="1"/>
              <a:t>القدرة</a:t>
            </a:r>
            <a:r>
              <a:rPr dirty="0"/>
              <a:t> </a:t>
            </a:r>
            <a:r>
              <a:rPr dirty="0" err="1"/>
              <a:t>التنافسية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بيئة</a:t>
            </a:r>
            <a:r>
              <a:rPr dirty="0"/>
              <a:t> </a:t>
            </a:r>
            <a:r>
              <a:rPr dirty="0" err="1"/>
              <a:t>سريعة</a:t>
            </a:r>
            <a:r>
              <a:rPr dirty="0"/>
              <a:t> </a:t>
            </a:r>
            <a:r>
              <a:rPr dirty="0" err="1"/>
              <a:t>التغير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التسويق الإلكتروني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توسيع</a:t>
            </a:r>
            <a:r>
              <a:rPr dirty="0"/>
              <a:t> </a:t>
            </a:r>
            <a:r>
              <a:rPr dirty="0" err="1"/>
              <a:t>قاعدة</a:t>
            </a:r>
            <a:r>
              <a:rPr dirty="0"/>
              <a:t> </a:t>
            </a:r>
            <a:r>
              <a:rPr dirty="0" err="1"/>
              <a:t>العملاء</a:t>
            </a:r>
            <a:r>
              <a:rPr dirty="0"/>
              <a:t> </a:t>
            </a:r>
            <a:r>
              <a:rPr dirty="0" err="1"/>
              <a:t>محليًا</a:t>
            </a:r>
            <a:r>
              <a:rPr dirty="0"/>
              <a:t> </a:t>
            </a:r>
            <a:r>
              <a:rPr dirty="0" err="1"/>
              <a:t>وعالميًا</a:t>
            </a:r>
            <a:r>
              <a:rPr dirty="0"/>
              <a:t>.</a:t>
            </a:r>
          </a:p>
          <a:p>
            <a:pPr algn="r" rtl="1"/>
            <a:r>
              <a:rPr dirty="0" err="1"/>
              <a:t>زيادة</a:t>
            </a:r>
            <a:r>
              <a:rPr dirty="0"/>
              <a:t> </a:t>
            </a:r>
            <a:r>
              <a:rPr dirty="0" err="1"/>
              <a:t>المبيعات</a:t>
            </a:r>
            <a:r>
              <a:rPr dirty="0"/>
              <a:t> </a:t>
            </a:r>
            <a:r>
              <a:rPr dirty="0" err="1"/>
              <a:t>عبر</a:t>
            </a:r>
            <a:r>
              <a:rPr dirty="0"/>
              <a:t> </a:t>
            </a:r>
            <a:r>
              <a:rPr dirty="0" err="1"/>
              <a:t>المنصات</a:t>
            </a:r>
            <a:r>
              <a:rPr dirty="0"/>
              <a:t> </a:t>
            </a:r>
            <a:r>
              <a:rPr dirty="0" err="1"/>
              <a:t>الرقمية</a:t>
            </a:r>
            <a:r>
              <a:rPr dirty="0"/>
              <a:t>.</a:t>
            </a:r>
          </a:p>
          <a:p>
            <a:pPr algn="r" rtl="1"/>
            <a:r>
              <a:rPr dirty="0" err="1"/>
              <a:t>بناء</a:t>
            </a:r>
            <a:r>
              <a:rPr dirty="0"/>
              <a:t> </a:t>
            </a:r>
            <a:r>
              <a:rPr dirty="0" err="1"/>
              <a:t>علاقات</a:t>
            </a:r>
            <a:r>
              <a:rPr dirty="0"/>
              <a:t> </a:t>
            </a:r>
            <a:r>
              <a:rPr dirty="0" err="1"/>
              <a:t>مستدامة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العملاء</a:t>
            </a:r>
            <a:r>
              <a:rPr dirty="0"/>
              <a:t>.</a:t>
            </a:r>
          </a:p>
          <a:p>
            <a:pPr algn="r" rtl="1"/>
            <a:r>
              <a:rPr dirty="0" err="1"/>
              <a:t>تحقيق</a:t>
            </a:r>
            <a:r>
              <a:rPr dirty="0"/>
              <a:t> </a:t>
            </a:r>
            <a:r>
              <a:rPr dirty="0" err="1"/>
              <a:t>رضا</a:t>
            </a:r>
            <a:r>
              <a:rPr dirty="0"/>
              <a:t> </a:t>
            </a:r>
            <a:r>
              <a:rPr dirty="0" err="1"/>
              <a:t>العملاء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خلال</a:t>
            </a:r>
            <a:r>
              <a:rPr dirty="0"/>
              <a:t> </a:t>
            </a:r>
            <a:r>
              <a:rPr dirty="0" err="1"/>
              <a:t>التخصيص</a:t>
            </a:r>
            <a:r>
              <a:rPr dirty="0"/>
              <a:t> </a:t>
            </a:r>
            <a:r>
              <a:rPr dirty="0" err="1"/>
              <a:t>والتفاعل</a:t>
            </a:r>
            <a:r>
              <a:rPr dirty="0"/>
              <a:t> </a:t>
            </a:r>
            <a:r>
              <a:rPr dirty="0" err="1"/>
              <a:t>المستمر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أنواع التسويق الإلكتروني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البريد</a:t>
            </a:r>
            <a:r>
              <a:rPr dirty="0"/>
              <a:t> </a:t>
            </a:r>
            <a:r>
              <a:rPr dirty="0" err="1"/>
              <a:t>الإلكتروني</a:t>
            </a:r>
            <a:r>
              <a:rPr dirty="0"/>
              <a:t> </a:t>
            </a:r>
            <a:r>
              <a:rPr dirty="0" err="1"/>
              <a:t>التسويقي</a:t>
            </a:r>
            <a:r>
              <a:rPr dirty="0"/>
              <a:t> (Email Marketing).</a:t>
            </a:r>
          </a:p>
          <a:p>
            <a:pPr algn="r" rtl="1"/>
            <a:r>
              <a:rPr dirty="0" err="1"/>
              <a:t>التسويق</a:t>
            </a:r>
            <a:r>
              <a:rPr dirty="0"/>
              <a:t> </a:t>
            </a:r>
            <a:r>
              <a:rPr dirty="0" err="1"/>
              <a:t>عبر</a:t>
            </a:r>
            <a:r>
              <a:rPr dirty="0"/>
              <a:t> </a:t>
            </a:r>
            <a:r>
              <a:rPr dirty="0" err="1"/>
              <a:t>وسائل</a:t>
            </a:r>
            <a:r>
              <a:rPr dirty="0"/>
              <a:t> </a:t>
            </a:r>
            <a:r>
              <a:rPr dirty="0" err="1"/>
              <a:t>التواصل</a:t>
            </a:r>
            <a:r>
              <a:rPr dirty="0"/>
              <a:t> </a:t>
            </a:r>
            <a:r>
              <a:rPr dirty="0" err="1"/>
              <a:t>الاجتماعي</a:t>
            </a:r>
            <a:r>
              <a:rPr dirty="0"/>
              <a:t> (Social Media Marketing).</a:t>
            </a:r>
          </a:p>
          <a:p>
            <a:pPr algn="r" rtl="1"/>
            <a:r>
              <a:rPr dirty="0" err="1"/>
              <a:t>تحسين</a:t>
            </a:r>
            <a:r>
              <a:rPr dirty="0"/>
              <a:t> </a:t>
            </a:r>
            <a:r>
              <a:rPr dirty="0" err="1"/>
              <a:t>محركات</a:t>
            </a:r>
            <a:r>
              <a:rPr dirty="0"/>
              <a:t> </a:t>
            </a:r>
            <a:r>
              <a:rPr dirty="0" err="1"/>
              <a:t>البحث</a:t>
            </a:r>
            <a:r>
              <a:rPr dirty="0"/>
              <a:t> (SEO).</a:t>
            </a:r>
          </a:p>
          <a:p>
            <a:pPr algn="r" rtl="1"/>
            <a:r>
              <a:rPr dirty="0" err="1"/>
              <a:t>الإعلانات</a:t>
            </a:r>
            <a:r>
              <a:rPr dirty="0"/>
              <a:t> </a:t>
            </a:r>
            <a:r>
              <a:rPr dirty="0" err="1"/>
              <a:t>الرقمية</a:t>
            </a:r>
            <a:r>
              <a:rPr dirty="0"/>
              <a:t> (Digital Advertising).</a:t>
            </a:r>
          </a:p>
          <a:p>
            <a:pPr algn="r" rtl="1"/>
            <a:r>
              <a:rPr dirty="0" err="1"/>
              <a:t>التجارة</a:t>
            </a:r>
            <a:r>
              <a:rPr dirty="0"/>
              <a:t> </a:t>
            </a:r>
            <a:r>
              <a:rPr dirty="0" err="1"/>
              <a:t>الإلكترونية</a:t>
            </a:r>
            <a:r>
              <a:rPr dirty="0"/>
              <a:t> (E-Commerce).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خصائص التسويق الإلكتروني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التفاعلية</a:t>
            </a:r>
            <a:r>
              <a:rPr dirty="0"/>
              <a:t> </a:t>
            </a:r>
            <a:r>
              <a:rPr dirty="0" err="1"/>
              <a:t>بين</a:t>
            </a:r>
            <a:r>
              <a:rPr dirty="0"/>
              <a:t> </a:t>
            </a:r>
            <a:r>
              <a:rPr dirty="0" err="1"/>
              <a:t>المؤسسة</a:t>
            </a:r>
            <a:r>
              <a:rPr dirty="0"/>
              <a:t> </a:t>
            </a:r>
            <a:r>
              <a:rPr dirty="0" err="1"/>
              <a:t>والعميل</a:t>
            </a:r>
            <a:r>
              <a:rPr dirty="0"/>
              <a:t>.</a:t>
            </a:r>
          </a:p>
          <a:p>
            <a:pPr algn="r" rtl="1"/>
            <a:r>
              <a:rPr dirty="0" err="1"/>
              <a:t>إمكانية</a:t>
            </a:r>
            <a:r>
              <a:rPr dirty="0"/>
              <a:t> </a:t>
            </a:r>
            <a:r>
              <a:rPr dirty="0" err="1"/>
              <a:t>تخصيص</a:t>
            </a:r>
            <a:r>
              <a:rPr dirty="0"/>
              <a:t> </a:t>
            </a:r>
            <a:r>
              <a:rPr dirty="0" err="1"/>
              <a:t>العروض</a:t>
            </a:r>
            <a:r>
              <a:rPr dirty="0"/>
              <a:t> </a:t>
            </a:r>
            <a:r>
              <a:rPr dirty="0" err="1"/>
              <a:t>حسب</a:t>
            </a:r>
            <a:r>
              <a:rPr dirty="0"/>
              <a:t> </a:t>
            </a:r>
            <a:r>
              <a:rPr dirty="0" err="1"/>
              <a:t>تفضيلات</a:t>
            </a:r>
            <a:r>
              <a:rPr dirty="0"/>
              <a:t> </a:t>
            </a:r>
            <a:r>
              <a:rPr dirty="0" err="1"/>
              <a:t>العميل</a:t>
            </a:r>
            <a:r>
              <a:rPr dirty="0"/>
              <a:t>.</a:t>
            </a:r>
          </a:p>
          <a:p>
            <a:pPr algn="r" rtl="1"/>
            <a:r>
              <a:rPr dirty="0" err="1"/>
              <a:t>القدرة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قياس</a:t>
            </a:r>
            <a:r>
              <a:rPr dirty="0"/>
              <a:t> </a:t>
            </a:r>
            <a:r>
              <a:rPr dirty="0" err="1"/>
              <a:t>الأداء</a:t>
            </a:r>
            <a:r>
              <a:rPr dirty="0"/>
              <a:t> </a:t>
            </a:r>
            <a:r>
              <a:rPr dirty="0" err="1"/>
              <a:t>بدقة</a:t>
            </a:r>
            <a:r>
              <a:rPr dirty="0"/>
              <a:t> (Analytics, KPIs).</a:t>
            </a:r>
          </a:p>
          <a:p>
            <a:pPr algn="r" rtl="1"/>
            <a:r>
              <a:rPr dirty="0" err="1"/>
              <a:t>السرعة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الوصول</a:t>
            </a:r>
            <a:r>
              <a:rPr dirty="0"/>
              <a:t> </a:t>
            </a:r>
            <a:r>
              <a:rPr dirty="0" err="1"/>
              <a:t>ونشر</a:t>
            </a:r>
            <a:r>
              <a:rPr dirty="0"/>
              <a:t> </a:t>
            </a:r>
            <a:r>
              <a:rPr dirty="0" err="1"/>
              <a:t>الرسائل</a:t>
            </a:r>
            <a:r>
              <a:rPr dirty="0"/>
              <a:t> </a:t>
            </a:r>
            <a:r>
              <a:rPr dirty="0" err="1"/>
              <a:t>التسويقية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مقارنة بين التسويق التقليدي والإلكتروني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pPr algn="r" rtl="1"/>
            <a:r>
              <a:rPr dirty="0" err="1"/>
              <a:t>التسويق</a:t>
            </a:r>
            <a:r>
              <a:rPr dirty="0"/>
              <a:t> </a:t>
            </a:r>
            <a:r>
              <a:rPr dirty="0" err="1"/>
              <a:t>التقليدي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يستخدم</a:t>
            </a:r>
            <a:r>
              <a:rPr dirty="0"/>
              <a:t> </a:t>
            </a:r>
            <a:r>
              <a:rPr dirty="0" err="1"/>
              <a:t>وسائل</a:t>
            </a:r>
            <a:r>
              <a:rPr dirty="0"/>
              <a:t> </a:t>
            </a:r>
            <a:r>
              <a:rPr dirty="0" err="1"/>
              <a:t>مثل</a:t>
            </a:r>
            <a:r>
              <a:rPr dirty="0"/>
              <a:t> </a:t>
            </a:r>
            <a:r>
              <a:rPr dirty="0" err="1"/>
              <a:t>التلفاز</a:t>
            </a:r>
            <a:r>
              <a:rPr dirty="0"/>
              <a:t>، </a:t>
            </a:r>
            <a:r>
              <a:rPr dirty="0" err="1"/>
              <a:t>الراديو</a:t>
            </a:r>
            <a:r>
              <a:rPr dirty="0"/>
              <a:t>، </a:t>
            </a:r>
            <a:r>
              <a:rPr dirty="0" err="1"/>
              <a:t>الصحف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تواصل</a:t>
            </a:r>
            <a:r>
              <a:rPr dirty="0"/>
              <a:t> </a:t>
            </a:r>
            <a:r>
              <a:rPr dirty="0" err="1"/>
              <a:t>أحادي</a:t>
            </a:r>
            <a:r>
              <a:rPr dirty="0"/>
              <a:t> </a:t>
            </a:r>
            <a:r>
              <a:rPr dirty="0" err="1"/>
              <a:t>الاتجاه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تكاليف</a:t>
            </a:r>
            <a:r>
              <a:rPr dirty="0"/>
              <a:t> </a:t>
            </a:r>
            <a:r>
              <a:rPr dirty="0" err="1"/>
              <a:t>مرتفعة</a:t>
            </a:r>
            <a:r>
              <a:rPr dirty="0"/>
              <a:t> </a:t>
            </a:r>
            <a:r>
              <a:rPr dirty="0" err="1"/>
              <a:t>وصعوبة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قياس</a:t>
            </a:r>
            <a:r>
              <a:rPr dirty="0"/>
              <a:t> </a:t>
            </a:r>
            <a:r>
              <a:rPr dirty="0" err="1"/>
              <a:t>النتائج</a:t>
            </a:r>
            <a:r>
              <a:rPr dirty="0"/>
              <a:t>.</a:t>
            </a:r>
          </a:p>
          <a:p>
            <a:pPr algn="r" rtl="1"/>
            <a:r>
              <a:rPr dirty="0" err="1"/>
              <a:t>التسويق</a:t>
            </a:r>
            <a:r>
              <a:rPr dirty="0"/>
              <a:t> </a:t>
            </a:r>
            <a:r>
              <a:rPr dirty="0" err="1"/>
              <a:t>الإلكتروني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يستخدم</a:t>
            </a:r>
            <a:r>
              <a:rPr dirty="0"/>
              <a:t> </a:t>
            </a:r>
            <a:r>
              <a:rPr dirty="0" err="1"/>
              <a:t>الإنترنت</a:t>
            </a:r>
            <a:r>
              <a:rPr dirty="0"/>
              <a:t> </a:t>
            </a:r>
            <a:r>
              <a:rPr dirty="0" err="1"/>
              <a:t>ووسائل</a:t>
            </a:r>
            <a:r>
              <a:rPr dirty="0"/>
              <a:t> </a:t>
            </a:r>
            <a:r>
              <a:rPr dirty="0" err="1"/>
              <a:t>رقمية</a:t>
            </a:r>
            <a:r>
              <a:rPr dirty="0"/>
              <a:t> </a:t>
            </a:r>
            <a:r>
              <a:rPr dirty="0" err="1"/>
              <a:t>متعددة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تواصل</a:t>
            </a:r>
            <a:r>
              <a:rPr dirty="0"/>
              <a:t> </a:t>
            </a:r>
            <a:r>
              <a:rPr dirty="0" err="1"/>
              <a:t>ثنائي</a:t>
            </a:r>
            <a:r>
              <a:rPr dirty="0"/>
              <a:t> </a:t>
            </a:r>
            <a:r>
              <a:rPr dirty="0" err="1"/>
              <a:t>الاتجاه</a:t>
            </a:r>
            <a:r>
              <a:rPr dirty="0"/>
              <a:t> </a:t>
            </a:r>
            <a:r>
              <a:rPr dirty="0" err="1"/>
              <a:t>وتفاعلي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تكاليف</a:t>
            </a:r>
            <a:r>
              <a:rPr dirty="0"/>
              <a:t> </a:t>
            </a:r>
            <a:r>
              <a:rPr dirty="0" err="1"/>
              <a:t>أقل</a:t>
            </a:r>
            <a:r>
              <a:rPr dirty="0"/>
              <a:t> </a:t>
            </a:r>
            <a:r>
              <a:rPr dirty="0" err="1"/>
              <a:t>وإمكانية</a:t>
            </a:r>
            <a:r>
              <a:rPr dirty="0"/>
              <a:t> </a:t>
            </a:r>
            <a:r>
              <a:rPr dirty="0" err="1"/>
              <a:t>قياس</a:t>
            </a:r>
            <a:r>
              <a:rPr dirty="0"/>
              <a:t> </a:t>
            </a:r>
            <a:r>
              <a:rPr dirty="0" err="1"/>
              <a:t>دقيقة</a:t>
            </a:r>
            <a:r>
              <a:rPr dirty="0"/>
              <a:t> </a:t>
            </a:r>
            <a:r>
              <a:rPr dirty="0" err="1"/>
              <a:t>للأداء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دورة حياة العميل الرقمي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مرحلة</a:t>
            </a:r>
            <a:r>
              <a:rPr dirty="0"/>
              <a:t> </a:t>
            </a:r>
            <a:r>
              <a:rPr dirty="0" err="1"/>
              <a:t>الوعي</a:t>
            </a:r>
            <a:r>
              <a:rPr dirty="0"/>
              <a:t>: </a:t>
            </a:r>
            <a:r>
              <a:rPr dirty="0" err="1"/>
              <a:t>يتعرف</a:t>
            </a:r>
            <a:r>
              <a:rPr dirty="0"/>
              <a:t> </a:t>
            </a:r>
            <a:r>
              <a:rPr dirty="0" err="1"/>
              <a:t>العميل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العلامة</a:t>
            </a:r>
            <a:r>
              <a:rPr dirty="0"/>
              <a:t> </a:t>
            </a:r>
            <a:r>
              <a:rPr dirty="0" err="1"/>
              <a:t>عبر</a:t>
            </a:r>
            <a:r>
              <a:rPr dirty="0"/>
              <a:t> </a:t>
            </a:r>
            <a:r>
              <a:rPr dirty="0" err="1"/>
              <a:t>إعلان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محتوى</a:t>
            </a:r>
            <a:r>
              <a:rPr dirty="0"/>
              <a:t>.</a:t>
            </a:r>
          </a:p>
          <a:p>
            <a:pPr algn="r" rtl="1"/>
            <a:r>
              <a:rPr dirty="0" err="1"/>
              <a:t>مرحلة</a:t>
            </a:r>
            <a:r>
              <a:rPr dirty="0"/>
              <a:t> </a:t>
            </a:r>
            <a:r>
              <a:rPr dirty="0" err="1"/>
              <a:t>الاهتمام</a:t>
            </a:r>
            <a:r>
              <a:rPr dirty="0"/>
              <a:t>: </a:t>
            </a:r>
            <a:r>
              <a:rPr dirty="0" err="1"/>
              <a:t>يتفاعل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المحتوى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يزور</a:t>
            </a:r>
            <a:r>
              <a:rPr dirty="0"/>
              <a:t> </a:t>
            </a:r>
            <a:r>
              <a:rPr dirty="0" err="1"/>
              <a:t>الموقع</a:t>
            </a:r>
            <a:r>
              <a:rPr dirty="0"/>
              <a:t>.</a:t>
            </a:r>
          </a:p>
          <a:p>
            <a:pPr algn="r" rtl="1"/>
            <a:r>
              <a:rPr dirty="0" err="1"/>
              <a:t>مرحلة</a:t>
            </a:r>
            <a:r>
              <a:rPr dirty="0"/>
              <a:t> </a:t>
            </a:r>
            <a:r>
              <a:rPr dirty="0" err="1"/>
              <a:t>القرار</a:t>
            </a:r>
            <a:r>
              <a:rPr dirty="0"/>
              <a:t>: </a:t>
            </a:r>
            <a:r>
              <a:rPr dirty="0" err="1"/>
              <a:t>يقارن</a:t>
            </a:r>
            <a:r>
              <a:rPr dirty="0"/>
              <a:t> </a:t>
            </a:r>
            <a:r>
              <a:rPr dirty="0" err="1"/>
              <a:t>العروض</a:t>
            </a:r>
            <a:r>
              <a:rPr dirty="0"/>
              <a:t> </a:t>
            </a:r>
            <a:r>
              <a:rPr dirty="0" err="1"/>
              <a:t>ويختار</a:t>
            </a:r>
            <a:r>
              <a:rPr dirty="0"/>
              <a:t> </a:t>
            </a:r>
            <a:r>
              <a:rPr dirty="0" err="1"/>
              <a:t>المنتج</a:t>
            </a:r>
            <a:r>
              <a:rPr dirty="0"/>
              <a:t>.</a:t>
            </a:r>
          </a:p>
          <a:p>
            <a:pPr algn="r" rtl="1"/>
            <a:r>
              <a:rPr dirty="0" err="1"/>
              <a:t>مرحلة</a:t>
            </a:r>
            <a:r>
              <a:rPr dirty="0"/>
              <a:t> </a:t>
            </a:r>
            <a:r>
              <a:rPr dirty="0" err="1"/>
              <a:t>الشراء</a:t>
            </a:r>
            <a:r>
              <a:rPr dirty="0"/>
              <a:t>: </a:t>
            </a:r>
            <a:r>
              <a:rPr dirty="0" err="1"/>
              <a:t>تنفيذ</a:t>
            </a:r>
            <a:r>
              <a:rPr dirty="0"/>
              <a:t> </a:t>
            </a:r>
            <a:r>
              <a:rPr dirty="0" err="1"/>
              <a:t>عملية</a:t>
            </a:r>
            <a:r>
              <a:rPr dirty="0"/>
              <a:t> </a:t>
            </a:r>
            <a:r>
              <a:rPr dirty="0" err="1"/>
              <a:t>الشراء</a:t>
            </a:r>
            <a:r>
              <a:rPr dirty="0"/>
              <a:t> </a:t>
            </a:r>
            <a:r>
              <a:rPr dirty="0" err="1"/>
              <a:t>عبر</a:t>
            </a:r>
            <a:r>
              <a:rPr dirty="0"/>
              <a:t> </a:t>
            </a:r>
            <a:r>
              <a:rPr dirty="0" err="1"/>
              <a:t>المنصات</a:t>
            </a:r>
            <a:r>
              <a:rPr dirty="0"/>
              <a:t> </a:t>
            </a:r>
            <a:r>
              <a:rPr dirty="0" err="1"/>
              <a:t>الرقمية</a:t>
            </a:r>
            <a:r>
              <a:rPr dirty="0"/>
              <a:t>.</a:t>
            </a:r>
          </a:p>
          <a:p>
            <a:pPr algn="r" rtl="1"/>
            <a:r>
              <a:rPr dirty="0" err="1"/>
              <a:t>مرحلة</a:t>
            </a:r>
            <a:r>
              <a:rPr dirty="0"/>
              <a:t> </a:t>
            </a:r>
            <a:r>
              <a:rPr dirty="0" err="1"/>
              <a:t>الولاء</a:t>
            </a:r>
            <a:r>
              <a:rPr dirty="0"/>
              <a:t>: </a:t>
            </a:r>
            <a:r>
              <a:rPr dirty="0" err="1"/>
              <a:t>تفاعل</a:t>
            </a:r>
            <a:r>
              <a:rPr dirty="0"/>
              <a:t> </a:t>
            </a:r>
            <a:r>
              <a:rPr dirty="0" err="1"/>
              <a:t>مستمر</a:t>
            </a:r>
            <a:r>
              <a:rPr dirty="0"/>
              <a:t> </a:t>
            </a:r>
            <a:r>
              <a:rPr dirty="0" err="1"/>
              <a:t>وخدمات</a:t>
            </a:r>
            <a:r>
              <a:rPr dirty="0"/>
              <a:t> </a:t>
            </a:r>
            <a:r>
              <a:rPr dirty="0" err="1"/>
              <a:t>ما</a:t>
            </a:r>
            <a:r>
              <a:rPr dirty="0"/>
              <a:t> </a:t>
            </a:r>
            <a:r>
              <a:rPr dirty="0" err="1"/>
              <a:t>بعد</a:t>
            </a:r>
            <a:r>
              <a:rPr dirty="0"/>
              <a:t> </a:t>
            </a:r>
            <a:r>
              <a:rPr dirty="0" err="1"/>
              <a:t>البيع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تحديات التسويق الإلكتروني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زيادة</a:t>
            </a:r>
            <a:r>
              <a:rPr dirty="0"/>
              <a:t> </a:t>
            </a:r>
            <a:r>
              <a:rPr dirty="0" err="1"/>
              <a:t>المنافسة</a:t>
            </a:r>
            <a:r>
              <a:rPr dirty="0"/>
              <a:t> </a:t>
            </a:r>
            <a:r>
              <a:rPr dirty="0" err="1"/>
              <a:t>الرقمية</a:t>
            </a:r>
            <a:r>
              <a:rPr dirty="0"/>
              <a:t> </a:t>
            </a:r>
            <a:r>
              <a:rPr dirty="0" err="1"/>
              <a:t>وتعدد</a:t>
            </a:r>
            <a:r>
              <a:rPr dirty="0"/>
              <a:t> </a:t>
            </a:r>
            <a:r>
              <a:rPr dirty="0" err="1"/>
              <a:t>الخيارات</a:t>
            </a:r>
            <a:r>
              <a:rPr dirty="0"/>
              <a:t> </a:t>
            </a:r>
            <a:r>
              <a:rPr dirty="0" err="1"/>
              <a:t>أمام</a:t>
            </a:r>
            <a:r>
              <a:rPr dirty="0"/>
              <a:t> </a:t>
            </a:r>
            <a:r>
              <a:rPr dirty="0" err="1"/>
              <a:t>العملاء</a:t>
            </a:r>
            <a:r>
              <a:rPr dirty="0"/>
              <a:t>.</a:t>
            </a:r>
          </a:p>
          <a:p>
            <a:pPr algn="r" rtl="1"/>
            <a:r>
              <a:rPr dirty="0" err="1"/>
              <a:t>حماية</a:t>
            </a:r>
            <a:r>
              <a:rPr dirty="0"/>
              <a:t> </a:t>
            </a:r>
            <a:r>
              <a:rPr dirty="0" err="1"/>
              <a:t>البيانات</a:t>
            </a:r>
            <a:r>
              <a:rPr dirty="0"/>
              <a:t> </a:t>
            </a:r>
            <a:r>
              <a:rPr dirty="0" err="1"/>
              <a:t>والخصوصية</a:t>
            </a:r>
            <a:r>
              <a:rPr dirty="0"/>
              <a:t>.</a:t>
            </a:r>
          </a:p>
          <a:p>
            <a:pPr algn="r" rtl="1"/>
            <a:r>
              <a:rPr dirty="0" err="1"/>
              <a:t>الحاجة</a:t>
            </a:r>
            <a:r>
              <a:rPr dirty="0"/>
              <a:t> </a:t>
            </a:r>
            <a:r>
              <a:rPr dirty="0" err="1"/>
              <a:t>لتطوير</a:t>
            </a:r>
            <a:r>
              <a:rPr dirty="0"/>
              <a:t> </a:t>
            </a:r>
            <a:r>
              <a:rPr dirty="0" err="1"/>
              <a:t>البنية</a:t>
            </a:r>
            <a:r>
              <a:rPr dirty="0"/>
              <a:t> </a:t>
            </a:r>
            <a:r>
              <a:rPr dirty="0" err="1"/>
              <a:t>التحتية</a:t>
            </a:r>
            <a:r>
              <a:rPr dirty="0"/>
              <a:t> </a:t>
            </a:r>
            <a:r>
              <a:rPr dirty="0" err="1"/>
              <a:t>الرقمية</a:t>
            </a:r>
            <a:r>
              <a:rPr dirty="0"/>
              <a:t> </a:t>
            </a:r>
            <a:r>
              <a:rPr dirty="0" err="1"/>
              <a:t>باستمرار</a:t>
            </a:r>
            <a:r>
              <a:rPr dirty="0"/>
              <a:t>.</a:t>
            </a:r>
          </a:p>
          <a:p>
            <a:pPr algn="r" rtl="1"/>
            <a:r>
              <a:rPr dirty="0" err="1"/>
              <a:t>تجنب</a:t>
            </a:r>
            <a:r>
              <a:rPr dirty="0"/>
              <a:t> </a:t>
            </a:r>
            <a:r>
              <a:rPr dirty="0" err="1"/>
              <a:t>التضليل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الممارسات</a:t>
            </a:r>
            <a:r>
              <a:rPr dirty="0"/>
              <a:t> </a:t>
            </a:r>
            <a:r>
              <a:rPr dirty="0" err="1"/>
              <a:t>غير</a:t>
            </a:r>
            <a:r>
              <a:rPr dirty="0"/>
              <a:t> </a:t>
            </a:r>
            <a:r>
              <a:rPr dirty="0" err="1"/>
              <a:t>الأخلاقية</a:t>
            </a:r>
            <a:r>
              <a:rPr dirty="0"/>
              <a:t> (Clickbait, Spam).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403</Words>
  <Application>Microsoft Office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إدارة التسويق</vt:lpstr>
      <vt:lpstr>مفهوم التسويق الإلكتروني</vt:lpstr>
      <vt:lpstr>أهمية التسويق الإلكتروني</vt:lpstr>
      <vt:lpstr>أهداف التسويق الإلكتروني</vt:lpstr>
      <vt:lpstr>أنواع التسويق الإلكتروني</vt:lpstr>
      <vt:lpstr>خصائص التسويق الإلكتروني</vt:lpstr>
      <vt:lpstr>مقارنة بين التسويق التقليدي والإلكتروني</vt:lpstr>
      <vt:lpstr>دورة حياة العميل الرقمي</vt:lpstr>
      <vt:lpstr>تحديات التسويق الإلكتروني</vt:lpstr>
      <vt:lpstr>أمثلة تطبيقية محلية</vt:lpstr>
      <vt:lpstr>خلاصة الفصل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alzahraa sabah</cp:lastModifiedBy>
  <cp:revision>3</cp:revision>
  <dcterms:created xsi:type="dcterms:W3CDTF">2013-01-27T09:14:16Z</dcterms:created>
  <dcterms:modified xsi:type="dcterms:W3CDTF">2025-09-29T20:07:37Z</dcterms:modified>
  <cp:category/>
</cp:coreProperties>
</file>