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7" d="100"/>
          <a:sy n="57" d="100"/>
        </p:scale>
        <p:origin x="15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dirty="0" err="1"/>
              <a:t>الفصل</a:t>
            </a:r>
            <a:r>
              <a:rPr dirty="0"/>
              <a:t> </a:t>
            </a:r>
            <a:r>
              <a:rPr dirty="0" err="1"/>
              <a:t>الرابع</a:t>
            </a:r>
            <a:r>
              <a:rPr dirty="0"/>
              <a:t>: </a:t>
            </a:r>
            <a:r>
              <a:rPr dirty="0" err="1"/>
              <a:t>تجزئة</a:t>
            </a:r>
            <a:r>
              <a:rPr dirty="0"/>
              <a:t> </a:t>
            </a:r>
            <a:r>
              <a:rPr dirty="0" err="1"/>
              <a:t>السوق</a:t>
            </a:r>
            <a:endParaRPr lang="ar-IQ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م.د الزهراء صباح عبد الحسن</a:t>
            </a:r>
            <a:endParaRPr kumimoji="0" lang="ar-IQ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rtl="1"/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تطبيقية محلية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dirty="0"/>
          </a:p>
          <a:p>
            <a:pPr algn="r" rtl="1"/>
            <a:r>
              <a:rPr dirty="0" err="1"/>
              <a:t>قطاع</a:t>
            </a:r>
            <a:r>
              <a:rPr dirty="0"/>
              <a:t> </a:t>
            </a:r>
            <a:r>
              <a:rPr dirty="0" err="1"/>
              <a:t>الاتصالات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العراق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شركات</a:t>
            </a:r>
            <a:r>
              <a:rPr dirty="0"/>
              <a:t> </a:t>
            </a:r>
            <a:r>
              <a:rPr dirty="0" err="1"/>
              <a:t>الهاتف</a:t>
            </a:r>
            <a:r>
              <a:rPr dirty="0"/>
              <a:t> </a:t>
            </a:r>
            <a:r>
              <a:rPr dirty="0" err="1"/>
              <a:t>النقال</a:t>
            </a:r>
            <a:r>
              <a:rPr dirty="0"/>
              <a:t> </a:t>
            </a:r>
            <a:r>
              <a:rPr dirty="0" err="1"/>
              <a:t>تجزئ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الدخل</a:t>
            </a:r>
            <a:r>
              <a:rPr dirty="0"/>
              <a:t> </a:t>
            </a:r>
            <a:r>
              <a:rPr dirty="0" err="1"/>
              <a:t>والعمرباقات</a:t>
            </a:r>
            <a:r>
              <a:rPr dirty="0"/>
              <a:t> </a:t>
            </a:r>
            <a:r>
              <a:rPr dirty="0" err="1"/>
              <a:t>شبابية</a:t>
            </a:r>
            <a:r>
              <a:rPr dirty="0"/>
              <a:t>، </a:t>
            </a:r>
            <a:r>
              <a:rPr dirty="0" err="1"/>
              <a:t>باقات</a:t>
            </a:r>
            <a:r>
              <a:rPr dirty="0"/>
              <a:t> </a:t>
            </a:r>
            <a:r>
              <a:rPr dirty="0" err="1"/>
              <a:t>عائلية</a:t>
            </a:r>
            <a:endParaRPr lang="ar-IQ" dirty="0"/>
          </a:p>
          <a:p>
            <a:pPr lvl="1" algn="r" rtl="1"/>
            <a:r>
              <a:rPr dirty="0" err="1"/>
              <a:t>قطاع</a:t>
            </a:r>
            <a:r>
              <a:rPr dirty="0"/>
              <a:t> </a:t>
            </a:r>
            <a:r>
              <a:rPr dirty="0" err="1"/>
              <a:t>الأغذية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الشركات</a:t>
            </a:r>
            <a:r>
              <a:rPr dirty="0"/>
              <a:t> </a:t>
            </a:r>
            <a:r>
              <a:rPr dirty="0" err="1"/>
              <a:t>تطرح</a:t>
            </a:r>
            <a:r>
              <a:rPr dirty="0"/>
              <a:t>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موجهة</a:t>
            </a:r>
            <a:r>
              <a:rPr dirty="0"/>
              <a:t> </a:t>
            </a:r>
            <a:r>
              <a:rPr dirty="0" err="1"/>
              <a:t>لشرائح</a:t>
            </a:r>
            <a:r>
              <a:rPr dirty="0"/>
              <a:t> </a:t>
            </a:r>
            <a:r>
              <a:rPr dirty="0" err="1"/>
              <a:t>مختلفة</a:t>
            </a:r>
            <a:r>
              <a:rPr dirty="0"/>
              <a:t>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دايت</a:t>
            </a:r>
            <a:r>
              <a:rPr dirty="0"/>
              <a:t>،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اقتصادية</a:t>
            </a:r>
            <a:endParaRPr lang="ar-IQ" dirty="0"/>
          </a:p>
          <a:p>
            <a:pPr lvl="1" algn="r" rtl="1"/>
            <a:r>
              <a:rPr dirty="0" err="1"/>
              <a:t>القطاع</a:t>
            </a:r>
            <a:r>
              <a:rPr dirty="0"/>
              <a:t> </a:t>
            </a:r>
            <a:r>
              <a:rPr dirty="0" err="1"/>
              <a:t>التعليمي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المعاهد</a:t>
            </a:r>
            <a:r>
              <a:rPr dirty="0"/>
              <a:t> </a:t>
            </a:r>
            <a:r>
              <a:rPr dirty="0" err="1"/>
              <a:t>والجامعات</a:t>
            </a:r>
            <a:r>
              <a:rPr dirty="0"/>
              <a:t> </a:t>
            </a:r>
            <a:r>
              <a:rPr dirty="0" err="1"/>
              <a:t>تستهدف</a:t>
            </a:r>
            <a:r>
              <a:rPr dirty="0"/>
              <a:t> </a:t>
            </a:r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مختلفة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برامج</a:t>
            </a:r>
            <a:r>
              <a:rPr dirty="0"/>
              <a:t> </a:t>
            </a:r>
            <a:r>
              <a:rPr dirty="0" err="1"/>
              <a:t>مهنية</a:t>
            </a:r>
            <a:r>
              <a:rPr dirty="0"/>
              <a:t> </a:t>
            </a:r>
            <a:r>
              <a:rPr dirty="0" err="1"/>
              <a:t>وأكاديمية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 الفصل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تجزئة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أداة</a:t>
            </a:r>
            <a:r>
              <a:rPr dirty="0"/>
              <a:t> </a:t>
            </a:r>
            <a:r>
              <a:rPr dirty="0" err="1"/>
              <a:t>استراتيجية</a:t>
            </a:r>
            <a:r>
              <a:rPr dirty="0"/>
              <a:t> </a:t>
            </a:r>
            <a:r>
              <a:rPr dirty="0" err="1"/>
              <a:t>تمكن</a:t>
            </a:r>
            <a:r>
              <a:rPr dirty="0"/>
              <a:t> </a:t>
            </a:r>
            <a:r>
              <a:rPr dirty="0" err="1"/>
              <a:t>المؤسسات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استغلال</a:t>
            </a:r>
            <a:r>
              <a:rPr dirty="0"/>
              <a:t> </a:t>
            </a:r>
            <a:r>
              <a:rPr dirty="0" err="1"/>
              <a:t>مواردها</a:t>
            </a:r>
            <a:r>
              <a:rPr dirty="0"/>
              <a:t> </a:t>
            </a:r>
            <a:r>
              <a:rPr dirty="0" err="1"/>
              <a:t>بكفاءة</a:t>
            </a:r>
            <a:r>
              <a:rPr dirty="0"/>
              <a:t>.</a:t>
            </a:r>
          </a:p>
          <a:p>
            <a:pPr algn="r" rtl="1"/>
            <a:r>
              <a:rPr dirty="0" err="1"/>
              <a:t>يساعد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تكييف</a:t>
            </a:r>
            <a:r>
              <a:rPr dirty="0"/>
              <a:t> </a:t>
            </a:r>
            <a:r>
              <a:rPr dirty="0" err="1"/>
              <a:t>المزيج</a:t>
            </a:r>
            <a:r>
              <a:rPr dirty="0"/>
              <a:t> </a:t>
            </a:r>
            <a:r>
              <a:rPr dirty="0" err="1"/>
              <a:t>التسويقي</a:t>
            </a:r>
            <a:r>
              <a:rPr dirty="0"/>
              <a:t> </a:t>
            </a:r>
            <a:r>
              <a:rPr dirty="0" err="1"/>
              <a:t>وفق</a:t>
            </a:r>
            <a:r>
              <a:rPr dirty="0"/>
              <a:t> </a:t>
            </a:r>
            <a:r>
              <a:rPr dirty="0" err="1"/>
              <a:t>احتياجات</a:t>
            </a:r>
            <a:r>
              <a:rPr dirty="0"/>
              <a:t> </a:t>
            </a:r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مختلفة</a:t>
            </a:r>
            <a:r>
              <a:rPr dirty="0"/>
              <a:t>.</a:t>
            </a:r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المستهدف</a:t>
            </a:r>
            <a:r>
              <a:rPr dirty="0"/>
              <a:t> </a:t>
            </a:r>
            <a:r>
              <a:rPr dirty="0" err="1"/>
              <a:t>يجب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يبنى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دقيق</a:t>
            </a:r>
            <a:r>
              <a:rPr dirty="0"/>
              <a:t> </a:t>
            </a:r>
            <a:r>
              <a:rPr dirty="0" err="1"/>
              <a:t>لضمان</a:t>
            </a:r>
            <a:r>
              <a:rPr dirty="0"/>
              <a:t> </a:t>
            </a:r>
            <a:r>
              <a:rPr dirty="0" err="1"/>
              <a:t>النجاح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تجزئة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تقسيم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الكلي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مجموعات</a:t>
            </a:r>
            <a:r>
              <a:rPr dirty="0"/>
              <a:t> </a:t>
            </a:r>
            <a:r>
              <a:rPr dirty="0" err="1"/>
              <a:t>متجانسة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المستهلكين</a:t>
            </a:r>
            <a:r>
              <a:rPr dirty="0"/>
              <a:t>.</a:t>
            </a:r>
          </a:p>
          <a:p>
            <a:pPr algn="r" rtl="1"/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شريحة</a:t>
            </a:r>
            <a:r>
              <a:rPr dirty="0"/>
              <a:t> </a:t>
            </a:r>
            <a:r>
              <a:rPr dirty="0" err="1"/>
              <a:t>تضم</a:t>
            </a:r>
            <a:r>
              <a:rPr dirty="0"/>
              <a:t> </a:t>
            </a:r>
            <a:r>
              <a:rPr dirty="0" err="1"/>
              <a:t>مستهلكين</a:t>
            </a:r>
            <a:r>
              <a:rPr dirty="0"/>
              <a:t> </a:t>
            </a:r>
            <a:r>
              <a:rPr dirty="0" err="1"/>
              <a:t>لهم</a:t>
            </a:r>
            <a:r>
              <a:rPr dirty="0"/>
              <a:t> </a:t>
            </a:r>
            <a:r>
              <a:rPr dirty="0" err="1"/>
              <a:t>احتياجات</a:t>
            </a:r>
            <a:r>
              <a:rPr dirty="0"/>
              <a:t> </a:t>
            </a:r>
            <a:r>
              <a:rPr dirty="0" err="1"/>
              <a:t>وسلوكيات</a:t>
            </a:r>
            <a:r>
              <a:rPr dirty="0"/>
              <a:t> </a:t>
            </a:r>
            <a:r>
              <a:rPr dirty="0" err="1"/>
              <a:t>شراء</a:t>
            </a:r>
            <a:r>
              <a:rPr dirty="0"/>
              <a:t> </a:t>
            </a:r>
            <a:r>
              <a:rPr dirty="0" err="1"/>
              <a:t>متقاربة</a:t>
            </a:r>
            <a:r>
              <a:rPr dirty="0"/>
              <a:t>.</a:t>
            </a:r>
          </a:p>
          <a:p>
            <a:pPr algn="r" rtl="1"/>
            <a:r>
              <a:rPr dirty="0" err="1"/>
              <a:t>الهدف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استراتيجيات</a:t>
            </a:r>
            <a:r>
              <a:rPr dirty="0"/>
              <a:t> </a:t>
            </a:r>
            <a:r>
              <a:rPr dirty="0" err="1"/>
              <a:t>تسويقية</a:t>
            </a:r>
            <a:r>
              <a:rPr dirty="0"/>
              <a:t> </a:t>
            </a:r>
            <a:r>
              <a:rPr dirty="0" err="1"/>
              <a:t>أكثر</a:t>
            </a:r>
            <a:r>
              <a:rPr dirty="0"/>
              <a:t> </a:t>
            </a:r>
            <a:r>
              <a:rPr dirty="0" err="1"/>
              <a:t>فاعلية</a:t>
            </a:r>
            <a:r>
              <a:rPr dirty="0"/>
              <a:t> </a:t>
            </a:r>
            <a:r>
              <a:rPr dirty="0" err="1"/>
              <a:t>ودقة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تجزئة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فهم</a:t>
            </a:r>
            <a:r>
              <a:rPr dirty="0"/>
              <a:t> </a:t>
            </a:r>
            <a:r>
              <a:rPr dirty="0" err="1"/>
              <a:t>أعمق</a:t>
            </a:r>
            <a:r>
              <a:rPr dirty="0"/>
              <a:t> </a:t>
            </a:r>
            <a:r>
              <a:rPr dirty="0" err="1"/>
              <a:t>لاحتياجات</a:t>
            </a:r>
            <a:r>
              <a:rPr dirty="0"/>
              <a:t> </a:t>
            </a:r>
            <a:r>
              <a:rPr dirty="0" err="1"/>
              <a:t>ورغبات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.</a:t>
            </a:r>
          </a:p>
          <a:p>
            <a:pPr algn="r" rtl="1"/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وخدمات</a:t>
            </a:r>
            <a:r>
              <a:rPr dirty="0"/>
              <a:t> </a:t>
            </a:r>
            <a:r>
              <a:rPr dirty="0" err="1"/>
              <a:t>موجهة</a:t>
            </a:r>
            <a:r>
              <a:rPr dirty="0"/>
              <a:t> </a:t>
            </a:r>
            <a:r>
              <a:rPr dirty="0" err="1"/>
              <a:t>بدقة</a:t>
            </a:r>
            <a:r>
              <a:rPr dirty="0"/>
              <a:t> </a:t>
            </a:r>
            <a:r>
              <a:rPr dirty="0" err="1"/>
              <a:t>لكل</a:t>
            </a:r>
            <a:r>
              <a:rPr dirty="0"/>
              <a:t> </a:t>
            </a:r>
            <a:r>
              <a:rPr dirty="0" err="1"/>
              <a:t>شريحة</a:t>
            </a:r>
            <a:r>
              <a:rPr dirty="0"/>
              <a:t>.</a:t>
            </a:r>
          </a:p>
          <a:p>
            <a:pPr algn="r" rtl="1"/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كفاءة</a:t>
            </a:r>
            <a:r>
              <a:rPr dirty="0"/>
              <a:t> </a:t>
            </a:r>
            <a:r>
              <a:rPr dirty="0" err="1"/>
              <a:t>أكبر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تخصيص</a:t>
            </a:r>
            <a:r>
              <a:rPr dirty="0"/>
              <a:t> </a:t>
            </a:r>
            <a:r>
              <a:rPr dirty="0" err="1"/>
              <a:t>الموارد</a:t>
            </a:r>
            <a:r>
              <a:rPr dirty="0"/>
              <a:t> </a:t>
            </a:r>
            <a:r>
              <a:rPr dirty="0" err="1"/>
              <a:t>التسويقية</a:t>
            </a:r>
            <a:r>
              <a:rPr dirty="0"/>
              <a:t>.</a:t>
            </a:r>
          </a:p>
          <a:p>
            <a:pPr algn="r" rtl="1"/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الميزة</a:t>
            </a:r>
            <a:r>
              <a:rPr dirty="0"/>
              <a:t> </a:t>
            </a:r>
            <a:r>
              <a:rPr dirty="0" err="1"/>
              <a:t>التنافسية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استهداف</a:t>
            </a:r>
            <a:r>
              <a:rPr dirty="0"/>
              <a:t> </a:t>
            </a:r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محددة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تجزئة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رضا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تلبية</a:t>
            </a:r>
            <a:r>
              <a:rPr dirty="0"/>
              <a:t> </a:t>
            </a:r>
            <a:r>
              <a:rPr dirty="0" err="1"/>
              <a:t>احتياجاتهم</a:t>
            </a:r>
            <a:r>
              <a:rPr dirty="0"/>
              <a:t> </a:t>
            </a:r>
            <a:r>
              <a:rPr dirty="0" err="1"/>
              <a:t>بدقة</a:t>
            </a:r>
            <a:r>
              <a:rPr dirty="0"/>
              <a:t>.</a:t>
            </a:r>
          </a:p>
          <a:p>
            <a:pPr algn="r" rtl="1"/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ولاء</a:t>
            </a:r>
            <a:r>
              <a:rPr dirty="0"/>
              <a:t> </a:t>
            </a:r>
            <a:r>
              <a:rPr dirty="0" err="1"/>
              <a:t>طويل</a:t>
            </a:r>
            <a:r>
              <a:rPr dirty="0"/>
              <a:t> </a:t>
            </a:r>
            <a:r>
              <a:rPr dirty="0" err="1"/>
              <a:t>الأمد</a:t>
            </a:r>
            <a:r>
              <a:rPr dirty="0"/>
              <a:t> </a:t>
            </a:r>
            <a:r>
              <a:rPr dirty="0" err="1"/>
              <a:t>للعلامة</a:t>
            </a:r>
            <a:r>
              <a:rPr dirty="0"/>
              <a:t> </a:t>
            </a:r>
            <a:r>
              <a:rPr dirty="0" err="1"/>
              <a:t>التجارية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التعرف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الفرص</a:t>
            </a:r>
            <a:r>
              <a:rPr dirty="0"/>
              <a:t> </a:t>
            </a:r>
            <a:r>
              <a:rPr dirty="0" err="1"/>
              <a:t>السوقية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المستغلة</a:t>
            </a:r>
            <a:r>
              <a:rPr dirty="0"/>
              <a:t>.</a:t>
            </a:r>
          </a:p>
          <a:p>
            <a:pPr algn="r" rtl="1"/>
            <a:r>
              <a:rPr dirty="0" err="1"/>
              <a:t>تحسين</a:t>
            </a:r>
            <a:r>
              <a:rPr dirty="0"/>
              <a:t> </a:t>
            </a:r>
            <a:r>
              <a:rPr dirty="0" err="1"/>
              <a:t>المزيج</a:t>
            </a:r>
            <a:r>
              <a:rPr dirty="0"/>
              <a:t> </a:t>
            </a:r>
            <a:r>
              <a:rPr dirty="0" err="1"/>
              <a:t>التسويقي</a:t>
            </a:r>
            <a:r>
              <a:rPr dirty="0"/>
              <a:t> </a:t>
            </a:r>
            <a:r>
              <a:rPr dirty="0" err="1"/>
              <a:t>لتحقيق</a:t>
            </a:r>
            <a:r>
              <a:rPr dirty="0"/>
              <a:t> </a:t>
            </a:r>
            <a:r>
              <a:rPr dirty="0" err="1"/>
              <a:t>أقصى</a:t>
            </a:r>
            <a:r>
              <a:rPr dirty="0"/>
              <a:t> </a:t>
            </a:r>
            <a:r>
              <a:rPr dirty="0" err="1"/>
              <a:t>تأثير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معايير تجزئة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algn="r" rtl="1"/>
            <a:r>
              <a:rPr dirty="0" err="1"/>
              <a:t>المعايير</a:t>
            </a:r>
            <a:r>
              <a:rPr dirty="0"/>
              <a:t> </a:t>
            </a:r>
            <a:r>
              <a:rPr dirty="0" err="1"/>
              <a:t>الجغرافية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الموقع</a:t>
            </a:r>
            <a:r>
              <a:rPr dirty="0"/>
              <a:t>، </a:t>
            </a:r>
            <a:r>
              <a:rPr dirty="0" err="1"/>
              <a:t>المناخ</a:t>
            </a:r>
            <a:r>
              <a:rPr dirty="0"/>
              <a:t>، </a:t>
            </a:r>
            <a:r>
              <a:rPr dirty="0" err="1"/>
              <a:t>الكثافة</a:t>
            </a:r>
            <a:r>
              <a:rPr dirty="0"/>
              <a:t> </a:t>
            </a:r>
            <a:r>
              <a:rPr dirty="0" err="1"/>
              <a:t>السكانية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المعايير</a:t>
            </a:r>
            <a:r>
              <a:rPr dirty="0"/>
              <a:t> </a:t>
            </a:r>
            <a:r>
              <a:rPr dirty="0" err="1"/>
              <a:t>الديموغرافية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العمر</a:t>
            </a:r>
            <a:r>
              <a:rPr dirty="0"/>
              <a:t>، </a:t>
            </a:r>
            <a:r>
              <a:rPr dirty="0" err="1"/>
              <a:t>الجنس</a:t>
            </a:r>
            <a:r>
              <a:rPr dirty="0"/>
              <a:t>، </a:t>
            </a:r>
            <a:r>
              <a:rPr dirty="0" err="1"/>
              <a:t>الدخل</a:t>
            </a:r>
            <a:r>
              <a:rPr dirty="0"/>
              <a:t>، </a:t>
            </a:r>
            <a:r>
              <a:rPr dirty="0" err="1"/>
              <a:t>التعليم</a:t>
            </a:r>
            <a:r>
              <a:rPr dirty="0"/>
              <a:t>، </a:t>
            </a:r>
            <a:r>
              <a:rPr dirty="0" err="1"/>
              <a:t>الحالة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المعايير</a:t>
            </a:r>
            <a:r>
              <a:rPr dirty="0"/>
              <a:t> </a:t>
            </a:r>
            <a:r>
              <a:rPr dirty="0" err="1"/>
              <a:t>النفسية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نمط</a:t>
            </a:r>
            <a:r>
              <a:rPr dirty="0"/>
              <a:t> </a:t>
            </a:r>
            <a:r>
              <a:rPr dirty="0" err="1"/>
              <a:t>الحياة</a:t>
            </a:r>
            <a:r>
              <a:rPr dirty="0"/>
              <a:t>، </a:t>
            </a:r>
            <a:r>
              <a:rPr dirty="0" err="1"/>
              <a:t>القيم</a:t>
            </a:r>
            <a:r>
              <a:rPr dirty="0"/>
              <a:t>، </a:t>
            </a:r>
            <a:r>
              <a:rPr dirty="0" err="1"/>
              <a:t>الشخصية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المعايير</a:t>
            </a:r>
            <a:r>
              <a:rPr dirty="0"/>
              <a:t> </a:t>
            </a:r>
            <a:r>
              <a:rPr dirty="0" err="1"/>
              <a:t>السلوكية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ولاء</a:t>
            </a:r>
            <a:r>
              <a:rPr dirty="0"/>
              <a:t> </a:t>
            </a:r>
            <a:r>
              <a:rPr dirty="0" err="1"/>
              <a:t>العلامة</a:t>
            </a:r>
            <a:r>
              <a:rPr dirty="0"/>
              <a:t> </a:t>
            </a:r>
            <a:r>
              <a:rPr dirty="0" err="1"/>
              <a:t>التجارية</a:t>
            </a:r>
            <a:r>
              <a:rPr dirty="0"/>
              <a:t>، </a:t>
            </a:r>
            <a:r>
              <a:rPr dirty="0" err="1"/>
              <a:t>معدل</a:t>
            </a:r>
            <a:r>
              <a:rPr dirty="0"/>
              <a:t> </a:t>
            </a:r>
            <a:r>
              <a:rPr dirty="0" err="1"/>
              <a:t>الاستخدام</a:t>
            </a:r>
            <a:r>
              <a:rPr dirty="0"/>
              <a:t>، </a:t>
            </a:r>
            <a:r>
              <a:rPr dirty="0" err="1"/>
              <a:t>فوائد</a:t>
            </a:r>
            <a:r>
              <a:rPr dirty="0"/>
              <a:t> </a:t>
            </a:r>
            <a:r>
              <a:rPr dirty="0" err="1"/>
              <a:t>المنتج</a:t>
            </a:r>
            <a:r>
              <a:rPr dirty="0"/>
              <a:t> </a:t>
            </a:r>
            <a:r>
              <a:rPr dirty="0" err="1"/>
              <a:t>المتصورة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تجزئة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الكلي</a:t>
            </a:r>
            <a:r>
              <a:rPr dirty="0"/>
              <a:t>.</a:t>
            </a:r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معايير</a:t>
            </a:r>
            <a:r>
              <a:rPr dirty="0"/>
              <a:t> </a:t>
            </a:r>
            <a:r>
              <a:rPr dirty="0" err="1"/>
              <a:t>التجزئة</a:t>
            </a:r>
            <a:r>
              <a:rPr dirty="0"/>
              <a:t> </a:t>
            </a:r>
            <a:r>
              <a:rPr dirty="0" err="1"/>
              <a:t>المناسبة</a:t>
            </a:r>
            <a:r>
              <a:rPr dirty="0"/>
              <a:t>.</a:t>
            </a:r>
          </a:p>
          <a:p>
            <a:pPr algn="r" rtl="1"/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الشرائح</a:t>
            </a:r>
            <a:r>
              <a:rPr dirty="0"/>
              <a:t> </a:t>
            </a:r>
            <a:r>
              <a:rPr dirty="0" err="1"/>
              <a:t>وتقدير</a:t>
            </a:r>
            <a:r>
              <a:rPr dirty="0"/>
              <a:t> </a:t>
            </a:r>
            <a:r>
              <a:rPr dirty="0" err="1"/>
              <a:t>حجمها</a:t>
            </a:r>
            <a:r>
              <a:rPr dirty="0"/>
              <a:t> </a:t>
            </a:r>
            <a:r>
              <a:rPr dirty="0" err="1"/>
              <a:t>وإمكاناتها</a:t>
            </a:r>
            <a:r>
              <a:rPr dirty="0"/>
              <a:t>.</a:t>
            </a:r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الشرائح</a:t>
            </a:r>
            <a:r>
              <a:rPr dirty="0"/>
              <a:t> </a:t>
            </a:r>
            <a:r>
              <a:rPr dirty="0" err="1"/>
              <a:t>الأكثر</a:t>
            </a:r>
            <a:r>
              <a:rPr dirty="0"/>
              <a:t> </a:t>
            </a:r>
            <a:r>
              <a:rPr dirty="0" err="1"/>
              <a:t>جاذبية</a:t>
            </a:r>
            <a:r>
              <a:rPr dirty="0"/>
              <a:t>.</a:t>
            </a:r>
          </a:p>
          <a:p>
            <a:pPr algn="r" rtl="1"/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استراتيجيات</a:t>
            </a:r>
            <a:r>
              <a:rPr dirty="0"/>
              <a:t> </a:t>
            </a:r>
            <a:r>
              <a:rPr dirty="0" err="1"/>
              <a:t>تسويقية</a:t>
            </a:r>
            <a:r>
              <a:rPr dirty="0"/>
              <a:t> </a:t>
            </a:r>
            <a:r>
              <a:rPr dirty="0" err="1"/>
              <a:t>خاصة</a:t>
            </a:r>
            <a:r>
              <a:rPr dirty="0"/>
              <a:t> </a:t>
            </a:r>
            <a:r>
              <a:rPr dirty="0" err="1"/>
              <a:t>بكل</a:t>
            </a:r>
            <a:r>
              <a:rPr dirty="0"/>
              <a:t> </a:t>
            </a:r>
            <a:r>
              <a:rPr dirty="0" err="1"/>
              <a:t>شريحة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استراتيجيات استهداف السوق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lang="ar-IQ" dirty="0"/>
              <a:t>المتمايزة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منتج</a:t>
            </a:r>
            <a:r>
              <a:rPr dirty="0"/>
              <a:t> </a:t>
            </a:r>
            <a:r>
              <a:rPr dirty="0" err="1"/>
              <a:t>واحد</a:t>
            </a:r>
            <a:r>
              <a:rPr dirty="0"/>
              <a:t> </a:t>
            </a:r>
            <a:r>
              <a:rPr dirty="0" err="1"/>
              <a:t>للسوق</a:t>
            </a:r>
            <a:r>
              <a:rPr dirty="0"/>
              <a:t> </a:t>
            </a:r>
            <a:r>
              <a:rPr dirty="0" err="1"/>
              <a:t>بأكمله</a:t>
            </a:r>
            <a:r>
              <a:rPr dirty="0"/>
              <a:t> (Mass Marketing).</a:t>
            </a:r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lang="ar-IQ" dirty="0"/>
              <a:t>المتمايز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عروض</a:t>
            </a:r>
            <a:r>
              <a:rPr dirty="0"/>
              <a:t> </a:t>
            </a:r>
            <a:r>
              <a:rPr dirty="0" err="1"/>
              <a:t>متعددة</a:t>
            </a:r>
            <a:r>
              <a:rPr dirty="0"/>
              <a:t> </a:t>
            </a:r>
            <a:r>
              <a:rPr dirty="0" err="1"/>
              <a:t>لشرائح</a:t>
            </a:r>
            <a:r>
              <a:rPr dirty="0"/>
              <a:t> </a:t>
            </a:r>
            <a:r>
              <a:rPr dirty="0" err="1"/>
              <a:t>مختلفة</a:t>
            </a:r>
            <a:r>
              <a:rPr dirty="0"/>
              <a:t> (Differentiated Marketing).</a:t>
            </a:r>
          </a:p>
          <a:p>
            <a:pPr algn="r" rtl="1"/>
            <a:r>
              <a:rPr dirty="0" err="1"/>
              <a:t>تسويق</a:t>
            </a:r>
            <a:r>
              <a:rPr dirty="0"/>
              <a:t> </a:t>
            </a:r>
            <a:r>
              <a:rPr dirty="0" err="1"/>
              <a:t>المركز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التركيز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شريحة</a:t>
            </a:r>
            <a:r>
              <a:rPr dirty="0"/>
              <a:t> </a:t>
            </a:r>
            <a:r>
              <a:rPr dirty="0" err="1"/>
              <a:t>محددة</a:t>
            </a:r>
            <a:r>
              <a:rPr dirty="0"/>
              <a:t> (Niche Marketing).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العوامل المؤثرة في اختيار السوق المستهدف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حجم</a:t>
            </a:r>
            <a:r>
              <a:rPr dirty="0"/>
              <a:t> </a:t>
            </a:r>
            <a:r>
              <a:rPr dirty="0" err="1"/>
              <a:t>الشريحة</a:t>
            </a:r>
            <a:r>
              <a:rPr dirty="0"/>
              <a:t> </a:t>
            </a:r>
            <a:r>
              <a:rPr dirty="0" err="1"/>
              <a:t>وإمكاناتها</a:t>
            </a:r>
            <a:r>
              <a:rPr dirty="0"/>
              <a:t> </a:t>
            </a:r>
            <a:r>
              <a:rPr dirty="0" err="1"/>
              <a:t>السوقية</a:t>
            </a:r>
            <a:r>
              <a:rPr dirty="0"/>
              <a:t>.</a:t>
            </a:r>
          </a:p>
          <a:p>
            <a:pPr algn="r" rtl="1"/>
            <a:r>
              <a:rPr dirty="0" err="1"/>
              <a:t>معدل</a:t>
            </a:r>
            <a:r>
              <a:rPr dirty="0"/>
              <a:t> </a:t>
            </a:r>
            <a:r>
              <a:rPr dirty="0" err="1"/>
              <a:t>النمو</a:t>
            </a:r>
            <a:r>
              <a:rPr dirty="0"/>
              <a:t> </a:t>
            </a:r>
            <a:r>
              <a:rPr dirty="0" err="1"/>
              <a:t>المتوقع</a:t>
            </a:r>
            <a:r>
              <a:rPr dirty="0"/>
              <a:t> </a:t>
            </a:r>
            <a:r>
              <a:rPr dirty="0" err="1"/>
              <a:t>للشريحة</a:t>
            </a:r>
            <a:r>
              <a:rPr dirty="0"/>
              <a:t>.</a:t>
            </a:r>
          </a:p>
          <a:p>
            <a:pPr algn="r" rtl="1"/>
            <a:r>
              <a:rPr dirty="0" err="1"/>
              <a:t>درجة</a:t>
            </a:r>
            <a:r>
              <a:rPr dirty="0"/>
              <a:t> </a:t>
            </a:r>
            <a:r>
              <a:rPr dirty="0" err="1"/>
              <a:t>التنافسية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الشريحة</a:t>
            </a:r>
            <a:r>
              <a:rPr dirty="0"/>
              <a:t>.</a:t>
            </a:r>
          </a:p>
          <a:p>
            <a:pPr algn="r" rtl="1"/>
            <a:r>
              <a:rPr dirty="0" err="1"/>
              <a:t>مدى</a:t>
            </a:r>
            <a:r>
              <a:rPr dirty="0"/>
              <a:t> </a:t>
            </a:r>
            <a:r>
              <a:rPr dirty="0" err="1"/>
              <a:t>انسجام</a:t>
            </a:r>
            <a:r>
              <a:rPr dirty="0"/>
              <a:t> </a:t>
            </a:r>
            <a:r>
              <a:rPr dirty="0" err="1"/>
              <a:t>الشريحة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قدرات</a:t>
            </a:r>
            <a:r>
              <a:rPr dirty="0"/>
              <a:t> </a:t>
            </a:r>
            <a:r>
              <a:rPr dirty="0" err="1"/>
              <a:t>وإمكانات</a:t>
            </a:r>
            <a:r>
              <a:rPr dirty="0"/>
              <a:t> </a:t>
            </a:r>
            <a:r>
              <a:rPr dirty="0" err="1"/>
              <a:t>المؤسسة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استراتيجيات السوق المستهدف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شريحة</a:t>
            </a:r>
            <a:r>
              <a:rPr dirty="0"/>
              <a:t> </a:t>
            </a:r>
            <a:r>
              <a:rPr dirty="0" err="1"/>
              <a:t>واحدة</a:t>
            </a:r>
            <a:r>
              <a:rPr dirty="0"/>
              <a:t> </a:t>
            </a:r>
            <a:r>
              <a:rPr dirty="0" err="1"/>
              <a:t>والتركيز</a:t>
            </a:r>
            <a:r>
              <a:rPr dirty="0"/>
              <a:t> </a:t>
            </a:r>
            <a:r>
              <a:rPr dirty="0" err="1"/>
              <a:t>عليها</a:t>
            </a:r>
            <a:r>
              <a:rPr dirty="0"/>
              <a:t> </a:t>
            </a:r>
            <a:r>
              <a:rPr dirty="0" err="1"/>
              <a:t>لتحقيق</a:t>
            </a:r>
            <a:r>
              <a:rPr dirty="0"/>
              <a:t> </a:t>
            </a:r>
            <a:r>
              <a:rPr dirty="0" err="1"/>
              <a:t>التميز</a:t>
            </a:r>
            <a:r>
              <a:rPr dirty="0"/>
              <a:t>.</a:t>
            </a:r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عدة</a:t>
            </a:r>
            <a:r>
              <a:rPr dirty="0"/>
              <a:t> </a:t>
            </a:r>
            <a:r>
              <a:rPr dirty="0" err="1"/>
              <a:t>شرائح</a:t>
            </a:r>
            <a:r>
              <a:rPr dirty="0"/>
              <a:t> </a:t>
            </a:r>
            <a:r>
              <a:rPr dirty="0" err="1"/>
              <a:t>وتطوير</a:t>
            </a:r>
            <a:r>
              <a:rPr dirty="0"/>
              <a:t> </a:t>
            </a:r>
            <a:r>
              <a:rPr dirty="0" err="1"/>
              <a:t>عروض</a:t>
            </a:r>
            <a:r>
              <a:rPr dirty="0"/>
              <a:t> </a:t>
            </a:r>
            <a:r>
              <a:rPr dirty="0" err="1"/>
              <a:t>مختلفة</a:t>
            </a:r>
            <a:r>
              <a:rPr dirty="0"/>
              <a:t> </a:t>
            </a:r>
            <a:r>
              <a:rPr dirty="0" err="1"/>
              <a:t>لكل</a:t>
            </a:r>
            <a:r>
              <a:rPr dirty="0"/>
              <a:t> </a:t>
            </a:r>
            <a:r>
              <a:rPr dirty="0" err="1"/>
              <a:t>منها</a:t>
            </a:r>
            <a:r>
              <a:rPr dirty="0"/>
              <a:t>.</a:t>
            </a:r>
          </a:p>
          <a:p>
            <a:pPr algn="r" rtl="1"/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مزيج</a:t>
            </a:r>
            <a:r>
              <a:rPr dirty="0"/>
              <a:t> </a:t>
            </a:r>
            <a:r>
              <a:rPr dirty="0" err="1"/>
              <a:t>تسويقي</a:t>
            </a:r>
            <a:r>
              <a:rPr dirty="0"/>
              <a:t> </a:t>
            </a:r>
            <a:r>
              <a:rPr dirty="0" err="1"/>
              <a:t>مخصص</a:t>
            </a:r>
            <a:r>
              <a:rPr dirty="0"/>
              <a:t> </a:t>
            </a:r>
            <a:r>
              <a:rPr dirty="0" err="1"/>
              <a:t>يتماشى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خصائص</a:t>
            </a:r>
            <a:r>
              <a:rPr dirty="0"/>
              <a:t> </a:t>
            </a:r>
            <a:r>
              <a:rPr dirty="0" err="1"/>
              <a:t>الشريحة</a:t>
            </a:r>
            <a:r>
              <a:rPr dirty="0"/>
              <a:t> </a:t>
            </a:r>
            <a:r>
              <a:rPr dirty="0" err="1"/>
              <a:t>المستهدفة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374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إدارة التسويق</vt:lpstr>
      <vt:lpstr>مفهوم تجزئة السوق</vt:lpstr>
      <vt:lpstr>أهمية تجزئة السوق</vt:lpstr>
      <vt:lpstr>أهداف تجزئة السوق</vt:lpstr>
      <vt:lpstr>معايير تجزئة السوق</vt:lpstr>
      <vt:lpstr>خطوات تجزئة السوق</vt:lpstr>
      <vt:lpstr>استراتيجيات استهداف السوق</vt:lpstr>
      <vt:lpstr>العوامل المؤثرة في اختيار السوق المستهدف</vt:lpstr>
      <vt:lpstr>استراتيجيات السوق المستهدف</vt:lpstr>
      <vt:lpstr>أمثلة تطبيقية محلية</vt:lpstr>
      <vt:lpstr>خلاصة الفصل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alzahraa sabah</cp:lastModifiedBy>
  <cp:revision>2</cp:revision>
  <dcterms:created xsi:type="dcterms:W3CDTF">2013-01-27T09:14:16Z</dcterms:created>
  <dcterms:modified xsi:type="dcterms:W3CDTF">2025-09-29T20:05:07Z</dcterms:modified>
  <cp:category/>
</cp:coreProperties>
</file>