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0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762000"/>
            <a:ext cx="7772400" cy="1851025"/>
          </a:xfrm>
        </p:spPr>
        <p:txBody>
          <a:bodyPr>
            <a:normAutofit fontScale="90000"/>
          </a:bodyPr>
          <a:lstStyle/>
          <a:p>
            <a:r>
              <a:rPr lang="ar-IQ" b="1" dirty="0" smtClean="0">
                <a:solidFill>
                  <a:srgbClr val="FF0000"/>
                </a:solidFill>
              </a:rPr>
              <a:t>الفصل الثاني</a:t>
            </a:r>
            <a:br>
              <a:rPr lang="ar-IQ" b="1" dirty="0" smtClean="0">
                <a:solidFill>
                  <a:srgbClr val="FF0000"/>
                </a:solidFill>
              </a:rPr>
            </a:br>
            <a:r>
              <a:rPr lang="ar-IQ" b="1" dirty="0" smtClean="0">
                <a:solidFill>
                  <a:srgbClr val="FF0000"/>
                </a:solidFill>
              </a:rPr>
              <a:t>اختبار الفرضيات</a:t>
            </a:r>
            <a:br>
              <a:rPr lang="ar-IQ" b="1" dirty="0" smtClean="0">
                <a:solidFill>
                  <a:srgbClr val="FF0000"/>
                </a:solidFill>
              </a:rPr>
            </a:br>
            <a:r>
              <a:rPr lang="en-US" b="1" dirty="0" smtClean="0">
                <a:solidFill>
                  <a:srgbClr val="FF0000"/>
                </a:solidFill>
              </a:rPr>
              <a:t>Test of Hypothesis</a:t>
            </a:r>
            <a:endParaRPr lang="en-US" b="1" dirty="0">
              <a:solidFill>
                <a:srgbClr val="FF0000"/>
              </a:solidFill>
            </a:endParaRPr>
          </a:p>
        </p:txBody>
      </p:sp>
      <p:sp>
        <p:nvSpPr>
          <p:cNvPr id="3" name="Subtitle 2"/>
          <p:cNvSpPr>
            <a:spLocks noGrp="1"/>
          </p:cNvSpPr>
          <p:nvPr>
            <p:ph type="subTitle" idx="1"/>
          </p:nvPr>
        </p:nvSpPr>
        <p:spPr>
          <a:xfrm>
            <a:off x="609600" y="2743200"/>
            <a:ext cx="7543800" cy="3505200"/>
          </a:xfrm>
        </p:spPr>
        <p:txBody>
          <a:bodyPr>
            <a:normAutofit fontScale="77500" lnSpcReduction="20000"/>
          </a:bodyPr>
          <a:lstStyle/>
          <a:p>
            <a:r>
              <a:rPr lang="ar-IQ" b="1" dirty="0" smtClean="0">
                <a:solidFill>
                  <a:srgbClr val="7030A0"/>
                </a:solidFill>
              </a:rPr>
              <a:t>اهم المفردات</a:t>
            </a:r>
          </a:p>
          <a:p>
            <a:pPr marL="457200" indent="-457200" algn="just" rtl="1">
              <a:buFont typeface="Arial" charset="0"/>
              <a:buChar char="•"/>
            </a:pPr>
            <a:r>
              <a:rPr lang="ar-IQ" b="1" dirty="0" smtClean="0">
                <a:solidFill>
                  <a:srgbClr val="7030A0"/>
                </a:solidFill>
              </a:rPr>
              <a:t>بعض المفاهيم والتعريفات الاساسية.</a:t>
            </a:r>
          </a:p>
          <a:p>
            <a:pPr marL="457200" indent="-457200" algn="just" rtl="1">
              <a:buFont typeface="Arial" charset="0"/>
              <a:buChar char="•"/>
            </a:pPr>
            <a:r>
              <a:rPr lang="ar-IQ" b="1" dirty="0" smtClean="0">
                <a:solidFill>
                  <a:srgbClr val="7030A0"/>
                </a:solidFill>
              </a:rPr>
              <a:t>فرضية العدم.</a:t>
            </a:r>
          </a:p>
          <a:p>
            <a:pPr marL="457200" indent="-457200" algn="just" rtl="1">
              <a:buFont typeface="Arial" charset="0"/>
              <a:buChar char="•"/>
            </a:pPr>
            <a:r>
              <a:rPr lang="ar-IQ" b="1" dirty="0" smtClean="0">
                <a:solidFill>
                  <a:srgbClr val="7030A0"/>
                </a:solidFill>
              </a:rPr>
              <a:t>الفرضية البديلة.</a:t>
            </a:r>
          </a:p>
          <a:p>
            <a:pPr marL="457200" indent="-457200" algn="just" rtl="1">
              <a:buFont typeface="Arial" charset="0"/>
              <a:buChar char="•"/>
            </a:pPr>
            <a:r>
              <a:rPr lang="ar-IQ" b="1" dirty="0" smtClean="0">
                <a:solidFill>
                  <a:srgbClr val="7030A0"/>
                </a:solidFill>
              </a:rPr>
              <a:t>الخطأ باتخاذ القرار.</a:t>
            </a:r>
          </a:p>
          <a:p>
            <a:pPr algn="just" rtl="1"/>
            <a:r>
              <a:rPr lang="ar-IQ" b="1" dirty="0">
                <a:solidFill>
                  <a:srgbClr val="7030A0"/>
                </a:solidFill>
              </a:rPr>
              <a:t> </a:t>
            </a:r>
            <a:r>
              <a:rPr lang="ar-IQ" b="1" dirty="0" smtClean="0">
                <a:solidFill>
                  <a:srgbClr val="7030A0"/>
                </a:solidFill>
              </a:rPr>
              <a:t>  - الخطأ من النوع الاول.</a:t>
            </a:r>
          </a:p>
          <a:p>
            <a:pPr algn="just" rtl="1"/>
            <a:r>
              <a:rPr lang="ar-IQ" b="1" dirty="0">
                <a:solidFill>
                  <a:srgbClr val="7030A0"/>
                </a:solidFill>
              </a:rPr>
              <a:t> </a:t>
            </a:r>
            <a:r>
              <a:rPr lang="ar-IQ" b="1" dirty="0" smtClean="0">
                <a:solidFill>
                  <a:srgbClr val="7030A0"/>
                </a:solidFill>
              </a:rPr>
              <a:t>  - الخطأ من النوع الثاني.</a:t>
            </a:r>
          </a:p>
          <a:p>
            <a:pPr algn="just" rtl="1"/>
            <a:r>
              <a:rPr lang="ar-IQ" b="1" dirty="0">
                <a:solidFill>
                  <a:srgbClr val="7030A0"/>
                </a:solidFill>
              </a:rPr>
              <a:t> </a:t>
            </a:r>
            <a:r>
              <a:rPr lang="ar-IQ" b="1" dirty="0" smtClean="0">
                <a:solidFill>
                  <a:srgbClr val="7030A0"/>
                </a:solidFill>
              </a:rPr>
              <a:t>  - مستوى المعنوية.</a:t>
            </a:r>
          </a:p>
          <a:p>
            <a:pPr algn="just" rtl="1"/>
            <a:r>
              <a:rPr lang="ar-IQ" b="1" dirty="0">
                <a:solidFill>
                  <a:srgbClr val="7030A0"/>
                </a:solidFill>
              </a:rPr>
              <a:t> </a:t>
            </a:r>
            <a:r>
              <a:rPr lang="ar-IQ" b="1" dirty="0" smtClean="0">
                <a:solidFill>
                  <a:srgbClr val="7030A0"/>
                </a:solidFill>
              </a:rPr>
              <a:t>  - خطوات الاختبار الاحصائي.</a:t>
            </a:r>
            <a:endParaRPr lang="en-US" b="1" dirty="0">
              <a:solidFill>
                <a:srgbClr val="7030A0"/>
              </a:solidFill>
            </a:endParaRPr>
          </a:p>
        </p:txBody>
      </p:sp>
    </p:spTree>
    <p:extLst>
      <p:ext uri="{BB962C8B-B14F-4D97-AF65-F5344CB8AC3E}">
        <p14:creationId xmlns:p14="http://schemas.microsoft.com/office/powerpoint/2010/main" val="19909463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553200"/>
          </a:xfrm>
        </p:spPr>
        <p:txBody>
          <a:bodyPr/>
          <a:lstStyle/>
          <a:p>
            <a:pPr algn="just" rtl="1"/>
            <a:r>
              <a:rPr lang="ar-IQ" b="1" dirty="0" smtClean="0">
                <a:solidFill>
                  <a:srgbClr val="002060"/>
                </a:solidFill>
              </a:rPr>
              <a:t>لعل من اهم الملاحظات هنا هو استخدام تعبير </a:t>
            </a:r>
            <a:r>
              <a:rPr lang="en-US" b="1" dirty="0" smtClean="0">
                <a:solidFill>
                  <a:srgbClr val="002060"/>
                </a:solidFill>
              </a:rPr>
              <a:t>“</a:t>
            </a:r>
            <a:r>
              <a:rPr lang="ar-IQ" b="1" dirty="0" smtClean="0">
                <a:solidFill>
                  <a:srgbClr val="002060"/>
                </a:solidFill>
              </a:rPr>
              <a:t>مستوى المعنوية</a:t>
            </a:r>
            <a:r>
              <a:rPr lang="en-US" b="1" dirty="0" smtClean="0">
                <a:solidFill>
                  <a:srgbClr val="002060"/>
                </a:solidFill>
              </a:rPr>
              <a:t>”</a:t>
            </a:r>
            <a:r>
              <a:rPr lang="ar-IQ" b="1" dirty="0" smtClean="0">
                <a:solidFill>
                  <a:srgbClr val="002060"/>
                </a:solidFill>
              </a:rPr>
              <a:t> في حالات اختبارات الفرضيات، بينما يستخدم مصطلح </a:t>
            </a:r>
            <a:r>
              <a:rPr lang="en-US" b="1" dirty="0" smtClean="0">
                <a:solidFill>
                  <a:srgbClr val="002060"/>
                </a:solidFill>
              </a:rPr>
              <a:t>“</a:t>
            </a:r>
            <a:r>
              <a:rPr lang="ar-IQ" b="1" dirty="0" smtClean="0">
                <a:solidFill>
                  <a:srgbClr val="002060"/>
                </a:solidFill>
              </a:rPr>
              <a:t>درجة او مستوى الثقة</a:t>
            </a:r>
            <a:r>
              <a:rPr lang="en-US" b="1" dirty="0" smtClean="0">
                <a:solidFill>
                  <a:srgbClr val="002060"/>
                </a:solidFill>
              </a:rPr>
              <a:t>”</a:t>
            </a:r>
            <a:r>
              <a:rPr lang="ar-IQ" b="1" dirty="0" smtClean="0">
                <a:solidFill>
                  <a:srgbClr val="002060"/>
                </a:solidFill>
              </a:rPr>
              <a:t> في حالات التقدير.</a:t>
            </a:r>
          </a:p>
          <a:p>
            <a:pPr algn="just" rtl="1"/>
            <a:r>
              <a:rPr lang="ar-IQ" b="1" dirty="0" smtClean="0">
                <a:solidFill>
                  <a:srgbClr val="FF0000"/>
                </a:solidFill>
              </a:rPr>
              <a:t>الفكرة الأساسية في اختبار الفرضية هي تقسيم المساحة تحت المنحنى الى منطقتين: احداهما تسمى </a:t>
            </a:r>
            <a:r>
              <a:rPr lang="en-US" b="1" dirty="0" smtClean="0">
                <a:solidFill>
                  <a:srgbClr val="FF0000"/>
                </a:solidFill>
              </a:rPr>
              <a:t>“</a:t>
            </a:r>
            <a:r>
              <a:rPr lang="ar-IQ" b="1" dirty="0" smtClean="0">
                <a:solidFill>
                  <a:srgbClr val="FF0000"/>
                </a:solidFill>
              </a:rPr>
              <a:t>منطقة القبول</a:t>
            </a:r>
            <a:r>
              <a:rPr lang="en-US" b="1" dirty="0" smtClean="0">
                <a:solidFill>
                  <a:srgbClr val="FF0000"/>
                </a:solidFill>
              </a:rPr>
              <a:t>”</a:t>
            </a:r>
            <a:r>
              <a:rPr lang="ar-IQ" b="1" dirty="0" smtClean="0">
                <a:solidFill>
                  <a:srgbClr val="FF0000"/>
                </a:solidFill>
              </a:rPr>
              <a:t> اي منطقة قبول فرضية العدم. والأخرى تسمى </a:t>
            </a:r>
            <a:r>
              <a:rPr lang="en-US" b="1" dirty="0" smtClean="0">
                <a:solidFill>
                  <a:srgbClr val="FF0000"/>
                </a:solidFill>
              </a:rPr>
              <a:t>“</a:t>
            </a:r>
            <a:r>
              <a:rPr lang="ar-IQ" b="1" dirty="0" smtClean="0">
                <a:solidFill>
                  <a:srgbClr val="FF0000"/>
                </a:solidFill>
              </a:rPr>
              <a:t>منطقة الرفض</a:t>
            </a:r>
            <a:r>
              <a:rPr lang="en-US" b="1" dirty="0" smtClean="0">
                <a:solidFill>
                  <a:srgbClr val="FF0000"/>
                </a:solidFill>
              </a:rPr>
              <a:t>”</a:t>
            </a:r>
            <a:r>
              <a:rPr lang="ar-IQ" b="1" dirty="0" smtClean="0">
                <a:solidFill>
                  <a:srgbClr val="FF0000"/>
                </a:solidFill>
              </a:rPr>
              <a:t>، اي رفض فرضية العدم والتي تسمى احياناً </a:t>
            </a:r>
            <a:r>
              <a:rPr lang="en-US" b="1" dirty="0" smtClean="0">
                <a:solidFill>
                  <a:srgbClr val="FF0000"/>
                </a:solidFill>
              </a:rPr>
              <a:t>“</a:t>
            </a:r>
            <a:r>
              <a:rPr lang="ar-IQ" b="1" dirty="0" smtClean="0">
                <a:solidFill>
                  <a:srgbClr val="FF0000"/>
                </a:solidFill>
              </a:rPr>
              <a:t>بالمنطقة الحرجة </a:t>
            </a:r>
            <a:r>
              <a:rPr lang="en-US" b="1" dirty="0" smtClean="0">
                <a:solidFill>
                  <a:srgbClr val="FF0000"/>
                </a:solidFill>
              </a:rPr>
              <a:t>Critical Region”</a:t>
            </a:r>
            <a:r>
              <a:rPr lang="ar-IQ" b="1" dirty="0" smtClean="0">
                <a:solidFill>
                  <a:srgbClr val="FF0000"/>
                </a:solidFill>
              </a:rPr>
              <a:t>.</a:t>
            </a:r>
          </a:p>
          <a:p>
            <a:pPr algn="just" rtl="1"/>
            <a:r>
              <a:rPr lang="ar-IQ" b="1" dirty="0" smtClean="0">
                <a:solidFill>
                  <a:srgbClr val="0070C0"/>
                </a:solidFill>
              </a:rPr>
              <a:t>النقطة الجديرة بالملاحظة هنا هي ان منطقة القبول تمثل درجة الثقة، بينما تمثل منطقة الرفض مستوى المعنوية. وهناك ثلاث حالات مختلفة لمنطقتي القبول والرفض هي:</a:t>
            </a:r>
            <a:endParaRPr lang="en-US" b="1" dirty="0">
              <a:solidFill>
                <a:srgbClr val="0070C0"/>
              </a:solidFill>
            </a:endParaRPr>
          </a:p>
        </p:txBody>
      </p:sp>
    </p:spTree>
    <p:extLst>
      <p:ext uri="{BB962C8B-B14F-4D97-AF65-F5344CB8AC3E}">
        <p14:creationId xmlns:p14="http://schemas.microsoft.com/office/powerpoint/2010/main" val="14690512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76200" y="152400"/>
                <a:ext cx="8991600" cy="6553200"/>
              </a:xfrm>
            </p:spPr>
            <p:txBody>
              <a:bodyPr/>
              <a:lstStyle/>
              <a:p>
                <a:pPr algn="just" rtl="1"/>
                <a:r>
                  <a:rPr lang="ar-IQ" dirty="0" smtClean="0"/>
                  <a:t>الأولى: اذا كانت الفرضية البديلة تأخذ شكل </a:t>
                </a:r>
                <a:r>
                  <a:rPr lang="en-US" dirty="0" smtClean="0"/>
                  <a:t>“</a:t>
                </a:r>
                <a:r>
                  <a:rPr lang="ar-IQ" dirty="0" smtClean="0"/>
                  <a:t>لايساوي</a:t>
                </a:r>
                <a:r>
                  <a:rPr lang="en-US" dirty="0" smtClean="0"/>
                  <a:t>”</a:t>
                </a:r>
                <a:r>
                  <a:rPr lang="ar-IQ" dirty="0" smtClean="0"/>
                  <a:t> كأن يكون الفرض في هذه الحالة هو ان متوسط دخل الفرد لايساوي 200 دولار فإن منطقة الرفض تكون موزعة على طرفي المنحنى بالتساوي، ويسمى الإختبار في هذه الحالة </a:t>
                </a:r>
                <a:r>
                  <a:rPr lang="en-US" dirty="0" smtClean="0"/>
                  <a:t>“</a:t>
                </a:r>
                <a:r>
                  <a:rPr lang="ar-IQ" dirty="0" smtClean="0"/>
                  <a:t>اختبار الطرفين</a:t>
                </a:r>
                <a:r>
                  <a:rPr lang="en-US" dirty="0" smtClean="0"/>
                  <a:t>”</a:t>
                </a:r>
                <a:r>
                  <a:rPr lang="ar-IQ" dirty="0" smtClean="0"/>
                  <a:t> والذي يأخذ الشكل التالي (بافتراض ان 5%=</a:t>
                </a:r>
                <a14:m>
                  <m:oMath xmlns:m="http://schemas.openxmlformats.org/officeDocument/2006/math">
                    <m:r>
                      <a:rPr lang="ar-IQ" i="1" smtClean="0">
                        <a:latin typeface="Cambria Math"/>
                        <a:ea typeface="Cambria Math"/>
                      </a:rPr>
                      <m:t>∝</m:t>
                    </m:r>
                  </m:oMath>
                </a14:m>
                <a:r>
                  <a:rPr lang="ar-IQ" dirty="0" smtClean="0"/>
                  <a:t>):</a:t>
                </a:r>
              </a:p>
              <a:p>
                <a:pPr algn="just" rtl="1"/>
                <a:endParaRPr lang="ar-IQ" dirty="0"/>
              </a:p>
              <a:p>
                <a:pPr marL="0" indent="0" algn="r" rtl="1">
                  <a:buNone/>
                </a:pPr>
                <a:r>
                  <a:rPr lang="ar-IQ" dirty="0" smtClean="0"/>
                  <a:t>                           </a:t>
                </a:r>
              </a:p>
              <a:p>
                <a:pPr marL="0" indent="0" algn="r" rtl="1">
                  <a:buNone/>
                </a:pPr>
                <a:r>
                  <a:rPr lang="ar-IQ" sz="1400" dirty="0"/>
                  <a:t> </a:t>
                </a:r>
                <a:r>
                  <a:rPr lang="ar-IQ" sz="1400" dirty="0" smtClean="0"/>
                  <a:t>                                                             منطقة الرفض                                      منطقة الرفض</a:t>
                </a:r>
              </a:p>
              <a:p>
                <a:pPr marL="0" indent="0" algn="ctr" rtl="1">
                  <a:buNone/>
                </a:pPr>
                <a:r>
                  <a:rPr lang="ar-IQ" sz="1400" dirty="0" smtClean="0"/>
                  <a:t>                                                                  </a:t>
                </a:r>
              </a:p>
              <a:p>
                <a:pPr marL="0" indent="0" algn="ctr" rtl="1">
                  <a:buNone/>
                </a:pPr>
                <a:r>
                  <a:rPr lang="ar-IQ" sz="1400" dirty="0"/>
                  <a:t> </a:t>
                </a:r>
                <a:r>
                  <a:rPr lang="ar-IQ" sz="1400" dirty="0" smtClean="0"/>
                  <a:t>             منطقة </a:t>
                </a:r>
                <a:r>
                  <a:rPr lang="ar-IQ" sz="1400" dirty="0"/>
                  <a:t>القبول</a:t>
                </a:r>
              </a:p>
              <a:p>
                <a:pPr marL="0" indent="0" algn="ctr" rtl="1">
                  <a:buNone/>
                </a:pPr>
                <a:r>
                  <a:rPr lang="ar-IQ" sz="1400" dirty="0" smtClean="0"/>
                  <a:t>             </a:t>
                </a:r>
                <a:r>
                  <a:rPr lang="en-US" sz="1400" dirty="0" smtClean="0"/>
                  <a:t>95</a:t>
                </a:r>
                <a:r>
                  <a:rPr lang="ar-IQ" sz="1400" dirty="0" smtClean="0"/>
                  <a:t>%</a:t>
                </a:r>
                <a:endParaRPr lang="ar-IQ" dirty="0"/>
              </a:p>
              <a:p>
                <a:pPr marL="0" indent="0" algn="ctr" rtl="1">
                  <a:buNone/>
                </a:pPr>
                <a:r>
                  <a:rPr lang="ar-IQ" dirty="0" smtClean="0"/>
                  <a:t>اختبار الطرفين</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76200" y="152400"/>
                <a:ext cx="8991600" cy="6553200"/>
              </a:xfrm>
              <a:blipFill rotWithShape="1">
                <a:blip r:embed="rId2"/>
                <a:stretch>
                  <a:fillRect l="-3051" t="-1395" r="-1695"/>
                </a:stretch>
              </a:blipFill>
            </p:spPr>
            <p:txBody>
              <a:bodyPr/>
              <a:lstStyle/>
              <a:p>
                <a:r>
                  <a:rPr lang="en-US">
                    <a:noFill/>
                  </a:rPr>
                  <a:t> </a:t>
                </a:r>
              </a:p>
            </p:txBody>
          </p:sp>
        </mc:Fallback>
      </mc:AlternateContent>
      <p:cxnSp>
        <p:nvCxnSpPr>
          <p:cNvPr id="15" name="Straight Connector 14"/>
          <p:cNvCxnSpPr/>
          <p:nvPr/>
        </p:nvCxnSpPr>
        <p:spPr>
          <a:xfrm>
            <a:off x="2819400" y="4876800"/>
            <a:ext cx="2781300" cy="0"/>
          </a:xfrm>
          <a:prstGeom prst="line">
            <a:avLst/>
          </a:prstGeom>
        </p:spPr>
        <p:style>
          <a:lnRef idx="2">
            <a:schemeClr val="accent5"/>
          </a:lnRef>
          <a:fillRef idx="0">
            <a:schemeClr val="accent5"/>
          </a:fillRef>
          <a:effectRef idx="1">
            <a:schemeClr val="accent5"/>
          </a:effectRef>
          <a:fontRef idx="minor">
            <a:schemeClr val="tx1"/>
          </a:fontRef>
        </p:style>
      </p:cxnSp>
      <p:sp>
        <p:nvSpPr>
          <p:cNvPr id="23" name="Freeform 22"/>
          <p:cNvSpPr/>
          <p:nvPr/>
        </p:nvSpPr>
        <p:spPr>
          <a:xfrm>
            <a:off x="2819400" y="3581400"/>
            <a:ext cx="2859959" cy="1155230"/>
          </a:xfrm>
          <a:custGeom>
            <a:avLst/>
            <a:gdLst>
              <a:gd name="connsiteX0" fmla="*/ 0 w 2625263"/>
              <a:gd name="connsiteY0" fmla="*/ 1197880 h 1289358"/>
              <a:gd name="connsiteX1" fmla="*/ 475488 w 2625263"/>
              <a:gd name="connsiteY1" fmla="*/ 1161304 h 1289358"/>
              <a:gd name="connsiteX2" fmla="*/ 1252728 w 2625263"/>
              <a:gd name="connsiteY2" fmla="*/ 16 h 1289358"/>
              <a:gd name="connsiteX3" fmla="*/ 2075688 w 2625263"/>
              <a:gd name="connsiteY3" fmla="*/ 1188736 h 1289358"/>
              <a:gd name="connsiteX4" fmla="*/ 2615184 w 2625263"/>
              <a:gd name="connsiteY4" fmla="*/ 1207024 h 1289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25263" h="1289358">
                <a:moveTo>
                  <a:pt x="0" y="1197880"/>
                </a:moveTo>
                <a:cubicBezTo>
                  <a:pt x="133350" y="1279414"/>
                  <a:pt x="266700" y="1360948"/>
                  <a:pt x="475488" y="1161304"/>
                </a:cubicBezTo>
                <a:cubicBezTo>
                  <a:pt x="684276" y="961660"/>
                  <a:pt x="986028" y="-4556"/>
                  <a:pt x="1252728" y="16"/>
                </a:cubicBezTo>
                <a:cubicBezTo>
                  <a:pt x="1519428" y="4588"/>
                  <a:pt x="1848612" y="987568"/>
                  <a:pt x="2075688" y="1188736"/>
                </a:cubicBezTo>
                <a:cubicBezTo>
                  <a:pt x="2302764" y="1389904"/>
                  <a:pt x="2692908" y="1231408"/>
                  <a:pt x="2615184" y="1207024"/>
                </a:cubicBezTo>
              </a:path>
            </a:pathLst>
          </a:cu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
        <p:nvSpPr>
          <p:cNvPr id="24" name="Rectangle 23"/>
          <p:cNvSpPr/>
          <p:nvPr/>
        </p:nvSpPr>
        <p:spPr>
          <a:xfrm>
            <a:off x="2590800" y="4572000"/>
            <a:ext cx="533400" cy="16463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p:cNvCxnSpPr/>
          <p:nvPr/>
        </p:nvCxnSpPr>
        <p:spPr>
          <a:xfrm flipH="1">
            <a:off x="2877820" y="4723460"/>
            <a:ext cx="266700" cy="0"/>
          </a:xfrm>
          <a:prstGeom prst="line">
            <a:avLst/>
          </a:prstGeom>
        </p:spPr>
        <p:style>
          <a:lnRef idx="2">
            <a:schemeClr val="accent5"/>
          </a:lnRef>
          <a:fillRef idx="0">
            <a:schemeClr val="accent5"/>
          </a:fillRef>
          <a:effectRef idx="1">
            <a:schemeClr val="accent5"/>
          </a:effectRef>
          <a:fontRef idx="minor">
            <a:schemeClr val="tx1"/>
          </a:fontRef>
        </p:style>
      </p:cxnSp>
      <p:cxnSp>
        <p:nvCxnSpPr>
          <p:cNvPr id="28" name="Straight Connector 27"/>
          <p:cNvCxnSpPr/>
          <p:nvPr/>
        </p:nvCxnSpPr>
        <p:spPr>
          <a:xfrm flipH="1">
            <a:off x="5257800" y="4716347"/>
            <a:ext cx="2095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3276599" y="4693357"/>
            <a:ext cx="0" cy="153340"/>
          </a:xfrm>
          <a:prstGeom prst="line">
            <a:avLst/>
          </a:prstGeom>
        </p:spPr>
        <p:style>
          <a:lnRef idx="3">
            <a:schemeClr val="accent4"/>
          </a:lnRef>
          <a:fillRef idx="0">
            <a:schemeClr val="accent4"/>
          </a:fillRef>
          <a:effectRef idx="2">
            <a:schemeClr val="accent4"/>
          </a:effectRef>
          <a:fontRef idx="minor">
            <a:schemeClr val="tx1"/>
          </a:fontRef>
        </p:style>
      </p:cxnSp>
      <p:cxnSp>
        <p:nvCxnSpPr>
          <p:cNvPr id="45" name="Straight Connector 44"/>
          <p:cNvCxnSpPr/>
          <p:nvPr/>
        </p:nvCxnSpPr>
        <p:spPr>
          <a:xfrm>
            <a:off x="5029200" y="4583290"/>
            <a:ext cx="0" cy="263407"/>
          </a:xfrm>
          <a:prstGeom prst="line">
            <a:avLst/>
          </a:prstGeom>
        </p:spPr>
        <p:style>
          <a:lnRef idx="3">
            <a:schemeClr val="accent4"/>
          </a:lnRef>
          <a:fillRef idx="0">
            <a:schemeClr val="accent4"/>
          </a:fillRef>
          <a:effectRef idx="2">
            <a:schemeClr val="accent4"/>
          </a:effectRef>
          <a:fontRef idx="minor">
            <a:schemeClr val="tx1"/>
          </a:fontRef>
        </p:style>
      </p:cxnSp>
      <p:cxnSp>
        <p:nvCxnSpPr>
          <p:cNvPr id="48" name="Straight Arrow Connector 47"/>
          <p:cNvCxnSpPr/>
          <p:nvPr/>
        </p:nvCxnSpPr>
        <p:spPr>
          <a:xfrm>
            <a:off x="5362575" y="4159015"/>
            <a:ext cx="0" cy="4953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49" name="Straight Arrow Connector 48"/>
          <p:cNvCxnSpPr/>
          <p:nvPr/>
        </p:nvCxnSpPr>
        <p:spPr>
          <a:xfrm>
            <a:off x="2906395" y="4110097"/>
            <a:ext cx="0" cy="495300"/>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13630125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76200" y="76200"/>
                <a:ext cx="8991600" cy="6553200"/>
              </a:xfrm>
            </p:spPr>
            <p:txBody>
              <a:bodyPr>
                <a:noAutofit/>
              </a:bodyPr>
              <a:lstStyle/>
              <a:p>
                <a:pPr algn="just" rtl="1"/>
                <a:r>
                  <a:rPr lang="ar-IQ" sz="3400" b="1" dirty="0" smtClean="0">
                    <a:solidFill>
                      <a:srgbClr val="0070C0"/>
                    </a:solidFill>
                  </a:rPr>
                  <a:t>ان فرضية العدم هنا </a:t>
                </a:r>
                <a:r>
                  <a:rPr lang="en-US" sz="3400" b="1" dirty="0" smtClean="0">
                    <a:solidFill>
                      <a:srgbClr val="0070C0"/>
                    </a:solidFill>
                  </a:rPr>
                  <a:t> </a:t>
                </a:r>
                <a14:m>
                  <m:oMath xmlns:m="http://schemas.openxmlformats.org/officeDocument/2006/math">
                    <m:r>
                      <a:rPr lang="en-US" sz="3400" b="1" i="1">
                        <a:solidFill>
                          <a:srgbClr val="0070C0"/>
                        </a:solidFill>
                        <a:latin typeface="Cambria Math"/>
                        <a:ea typeface="Cambria Math"/>
                      </a:rPr>
                      <m:t>𝝁</m:t>
                    </m:r>
                  </m:oMath>
                </a14:m>
                <a:r>
                  <a:rPr lang="en-US" sz="3400" b="1" dirty="0">
                    <a:solidFill>
                      <a:srgbClr val="0070C0"/>
                    </a:solidFill>
                  </a:rPr>
                  <a:t> = 200</a:t>
                </a:r>
                <a:r>
                  <a:rPr lang="ar-IQ" sz="3400" b="1" dirty="0">
                    <a:solidFill>
                      <a:srgbClr val="0070C0"/>
                    </a:solidFill>
                  </a:rPr>
                  <a:t>:</a:t>
                </a:r>
                <a:r>
                  <a:rPr lang="en-US" sz="3400" b="1" dirty="0">
                    <a:solidFill>
                      <a:srgbClr val="0070C0"/>
                    </a:solidFill>
                  </a:rPr>
                  <a:t>  </a:t>
                </a:r>
                <a:r>
                  <a:rPr lang="en-US" sz="3400" b="1" dirty="0" smtClean="0">
                    <a:solidFill>
                      <a:srgbClr val="0070C0"/>
                    </a:solidFill>
                  </a:rPr>
                  <a:t>H0</a:t>
                </a:r>
                <a:r>
                  <a:rPr lang="ar-IQ" sz="3400" b="1" dirty="0" smtClean="0">
                    <a:solidFill>
                      <a:srgbClr val="0070C0"/>
                    </a:solidFill>
                  </a:rPr>
                  <a:t>تعني ان متوسط دخل الفرد يساوي 200 دولار شهرياً، والفرضية البديلة في هذه الحالة هو </a:t>
                </a:r>
              </a:p>
              <a:p>
                <a:pPr marL="0" indent="0" algn="just" rtl="1">
                  <a:buNone/>
                </a:pPr>
                <a14:m>
                  <m:oMath xmlns:m="http://schemas.openxmlformats.org/officeDocument/2006/math">
                    <m:r>
                      <a:rPr lang="en-US" sz="3400" b="1" i="1">
                        <a:latin typeface="Cambria Math"/>
                        <a:ea typeface="Cambria Math"/>
                      </a:rPr>
                      <m:t>𝝁</m:t>
                    </m:r>
                  </m:oMath>
                </a14:m>
                <a:r>
                  <a:rPr lang="en-US" sz="3400" b="1" dirty="0"/>
                  <a:t> </a:t>
                </a:r>
                <a14:m>
                  <m:oMath xmlns:m="http://schemas.openxmlformats.org/officeDocument/2006/math">
                    <m:r>
                      <a:rPr lang="en-US" sz="3400" b="1" i="1" dirty="0">
                        <a:latin typeface="Cambria Math"/>
                        <a:ea typeface="Cambria Math"/>
                      </a:rPr>
                      <m:t>≠</m:t>
                    </m:r>
                  </m:oMath>
                </a14:m>
                <a:r>
                  <a:rPr lang="en-US" sz="3400" b="1" dirty="0"/>
                  <a:t> </a:t>
                </a:r>
                <a:r>
                  <a:rPr lang="en-US" sz="3400" b="1" dirty="0" smtClean="0"/>
                  <a:t>200 </a:t>
                </a:r>
                <a:r>
                  <a:rPr lang="ar-IQ" sz="3400" b="1" dirty="0" smtClean="0"/>
                  <a:t>  </a:t>
                </a:r>
                <a:r>
                  <a:rPr lang="ar-IQ" sz="3400" b="1" dirty="0"/>
                  <a:t>: </a:t>
                </a:r>
                <a:r>
                  <a:rPr lang="en-US" sz="3400" b="1" dirty="0" smtClean="0"/>
                  <a:t>H1</a:t>
                </a:r>
                <a:r>
                  <a:rPr lang="ar-IQ" sz="3400" b="1" dirty="0" smtClean="0"/>
                  <a:t> بمعنى ان متوسط دخل الفرد لا يساوي 200 دولارشهرياً. حيث تمثل المنطقة البيضاء غير المظلله منطقة القبول والتي قد تساوي </a:t>
                </a:r>
                <a:r>
                  <a:rPr lang="en-US" sz="3400" b="1" dirty="0" smtClean="0"/>
                  <a:t>95</a:t>
                </a:r>
                <a:r>
                  <a:rPr lang="ar-IQ" sz="3400" b="1" dirty="0" smtClean="0"/>
                  <a:t>% وبالتالي فمنطقة الرفض مقسمة بالتساوي على طرفي المنحنى في هذه الحالة تكون قيمة كل منهما 2.5%.</a:t>
                </a:r>
              </a:p>
              <a:p>
                <a:pPr marL="0" indent="0" algn="just" rtl="1">
                  <a:buNone/>
                </a:pPr>
                <a:r>
                  <a:rPr lang="ar-IQ" sz="3400" b="1" dirty="0" smtClean="0">
                    <a:solidFill>
                      <a:srgbClr val="FF0000"/>
                    </a:solidFill>
                  </a:rPr>
                  <a:t>والنتيجة هي ان القرار مهما كان نوعه سيكون بمستوى معنوية 5% بمعنى ان احتمال او نسبة الخطأ فيه من النوع الأول تساوي 5%.</a:t>
                </a:r>
              </a:p>
              <a:p>
                <a:pPr marL="0" indent="0" algn="ctr" rtl="1">
                  <a:buNone/>
                </a:pPr>
                <a:endParaRPr lang="en-US" sz="3400" b="1"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76200" y="76200"/>
                <a:ext cx="8991600" cy="6553200"/>
              </a:xfrm>
              <a:blipFill rotWithShape="1">
                <a:blip r:embed="rId2"/>
                <a:stretch>
                  <a:fillRect l="-3322" t="-1488" r="-1966"/>
                </a:stretch>
              </a:blipFill>
            </p:spPr>
            <p:txBody>
              <a:bodyPr/>
              <a:lstStyle/>
              <a:p>
                <a:r>
                  <a:rPr lang="en-US">
                    <a:noFill/>
                  </a:rPr>
                  <a:t> </a:t>
                </a:r>
              </a:p>
            </p:txBody>
          </p:sp>
        </mc:Fallback>
      </mc:AlternateContent>
    </p:spTree>
    <p:extLst>
      <p:ext uri="{BB962C8B-B14F-4D97-AF65-F5344CB8AC3E}">
        <p14:creationId xmlns:p14="http://schemas.microsoft.com/office/powerpoint/2010/main" val="15407130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52400" y="152400"/>
                <a:ext cx="8839200" cy="6553200"/>
              </a:xfrm>
            </p:spPr>
            <p:txBody>
              <a:bodyPr>
                <a:normAutofit lnSpcReduction="10000"/>
              </a:bodyPr>
              <a:lstStyle/>
              <a:p>
                <a:pPr algn="just" rtl="1"/>
                <a:r>
                  <a:rPr lang="ar-IQ" dirty="0" smtClean="0"/>
                  <a:t>الثانية: اذا كانت الفرضية البديلة تأخذ شكل </a:t>
                </a:r>
                <a:r>
                  <a:rPr lang="en-US" dirty="0" smtClean="0"/>
                  <a:t>“</a:t>
                </a:r>
                <a:r>
                  <a:rPr lang="ar-IQ" dirty="0" smtClean="0"/>
                  <a:t>اكبر من</a:t>
                </a:r>
                <a:r>
                  <a:rPr lang="en-US" dirty="0" smtClean="0"/>
                  <a:t>”</a:t>
                </a:r>
                <a:r>
                  <a:rPr lang="ar-IQ" dirty="0" smtClean="0"/>
                  <a:t> فان منطقة الرفض تكون مركزة بالكامل في الطرف الأيمن للمنحنى، ويسمى الإختبار في هذه الحالة اختبار الطرف الأيمن، والذي يأخذ الشكل التالي ادناه:</a:t>
                </a:r>
              </a:p>
              <a:p>
                <a:pPr marL="0" indent="0" algn="just" rtl="1">
                  <a:buNone/>
                </a:pPr>
                <a:r>
                  <a:rPr lang="ar-IQ" dirty="0" smtClean="0"/>
                  <a:t>                           </a:t>
                </a:r>
                <a:r>
                  <a:rPr lang="ar-IQ" sz="1400" dirty="0" smtClean="0"/>
                  <a:t>منطقة الرفض     </a:t>
                </a:r>
                <a:endParaRPr lang="en-US" sz="1400" dirty="0" smtClean="0"/>
              </a:p>
              <a:p>
                <a:pPr marL="0" indent="0" algn="just" rtl="1">
                  <a:buNone/>
                </a:pPr>
                <a:r>
                  <a:rPr lang="en-US" sz="1400" dirty="0"/>
                  <a:t> </a:t>
                </a:r>
                <a:r>
                  <a:rPr lang="en-US" sz="1400" dirty="0" smtClean="0"/>
                  <a:t>                                                                                                    </a:t>
                </a:r>
                <a:r>
                  <a:rPr lang="ar-IQ" sz="1400" dirty="0" smtClean="0"/>
                  <a:t>         منطقة القبول</a:t>
                </a:r>
              </a:p>
              <a:p>
                <a:pPr marL="0" indent="0" algn="just" rtl="1">
                  <a:buNone/>
                </a:pPr>
                <a:r>
                  <a:rPr lang="ar-IQ" sz="1400" dirty="0" smtClean="0"/>
                  <a:t>                                                           </a:t>
                </a:r>
                <a:r>
                  <a:rPr lang="en-US" sz="1400" dirty="0" smtClean="0"/>
                  <a:t>=0.05</a:t>
                </a:r>
                <a:r>
                  <a:rPr lang="ar-IQ" sz="1400" dirty="0" smtClean="0"/>
                  <a:t>  </a:t>
                </a:r>
                <a14:m>
                  <m:oMath xmlns:m="http://schemas.openxmlformats.org/officeDocument/2006/math">
                    <m:r>
                      <a:rPr lang="ar-IQ" sz="1400" i="1" smtClean="0">
                        <a:latin typeface="Cambria Math"/>
                        <a:ea typeface="Cambria Math"/>
                      </a:rPr>
                      <m:t>∝</m:t>
                    </m:r>
                  </m:oMath>
                </a14:m>
                <a:r>
                  <a:rPr lang="ar-IQ" sz="1400" dirty="0" smtClean="0">
                    <a:ea typeface="Cambria Math"/>
                  </a:rPr>
                  <a:t>                   </a:t>
                </a:r>
                <a:r>
                  <a:rPr lang="en-US" sz="1400" dirty="0" smtClean="0"/>
                  <a:t> </a:t>
                </a:r>
                <a:r>
                  <a:rPr lang="en-US" sz="1400" dirty="0"/>
                  <a:t>95%</a:t>
                </a:r>
                <a:r>
                  <a:rPr lang="ar-IQ" sz="1400" dirty="0"/>
                  <a:t> </a:t>
                </a:r>
                <a:r>
                  <a:rPr lang="en-US" sz="1400" dirty="0"/>
                  <a:t>1-</a:t>
                </a:r>
                <a14:m>
                  <m:oMath xmlns:m="http://schemas.openxmlformats.org/officeDocument/2006/math">
                    <m:r>
                      <a:rPr lang="en-US" sz="1400" i="1">
                        <a:latin typeface="Cambria Math"/>
                        <a:ea typeface="Cambria Math"/>
                      </a:rPr>
                      <m:t>∝</m:t>
                    </m:r>
                  </m:oMath>
                </a14:m>
                <a:endParaRPr lang="en-US" sz="1400" dirty="0">
                  <a:ea typeface="Cambria Math"/>
                </a:endParaRPr>
              </a:p>
              <a:p>
                <a:pPr algn="just" rtl="1"/>
                <a:r>
                  <a:rPr lang="en-US" sz="1400" dirty="0"/>
                  <a:t>                    </a:t>
                </a:r>
                <a:r>
                  <a:rPr lang="ar-IQ" sz="1400" dirty="0" smtClean="0"/>
                  <a:t>                                  </a:t>
                </a:r>
                <a:endParaRPr lang="ar-IQ" dirty="0"/>
              </a:p>
              <a:p>
                <a:pPr marL="0" indent="0" algn="ctr" rtl="1">
                  <a:buNone/>
                </a:pPr>
                <a:r>
                  <a:rPr lang="ar-IQ" sz="2800" b="1" dirty="0" smtClean="0">
                    <a:solidFill>
                      <a:srgbClr val="FF0000"/>
                    </a:solidFill>
                  </a:rPr>
                  <a:t>      </a:t>
                </a:r>
                <a:endParaRPr lang="en-US" sz="2800" b="1" dirty="0" smtClean="0">
                  <a:solidFill>
                    <a:srgbClr val="FF0000"/>
                  </a:solidFill>
                </a:endParaRPr>
              </a:p>
              <a:p>
                <a:pPr marL="0" indent="0" algn="ctr" rtl="1">
                  <a:buNone/>
                </a:pPr>
                <a:r>
                  <a:rPr lang="ar-IQ" sz="2800" b="1" dirty="0" smtClean="0">
                    <a:solidFill>
                      <a:srgbClr val="FF0000"/>
                    </a:solidFill>
                  </a:rPr>
                  <a:t> اختبار الطرف الأيمن</a:t>
                </a:r>
              </a:p>
              <a:p>
                <a:pPr marL="0" indent="0" algn="just" rtl="1">
                  <a:buNone/>
                </a:pPr>
                <a:r>
                  <a:rPr lang="ar-IQ" b="1" dirty="0" smtClean="0">
                    <a:solidFill>
                      <a:srgbClr val="002060"/>
                    </a:solidFill>
                  </a:rPr>
                  <a:t>فرضية العدم هنا نفس فرضية المثال السابق، بينما الفرضية البديلة هي </a:t>
                </a:r>
                <a14:m>
                  <m:oMath xmlns:m="http://schemas.openxmlformats.org/officeDocument/2006/math">
                    <m:r>
                      <a:rPr lang="en-US" i="1">
                        <a:latin typeface="Cambria Math"/>
                        <a:ea typeface="Cambria Math"/>
                      </a:rPr>
                      <m:t>𝜇</m:t>
                    </m:r>
                  </m:oMath>
                </a14:m>
                <a:r>
                  <a:rPr lang="en-US" dirty="0"/>
                  <a:t> </a:t>
                </a:r>
                <a14:m>
                  <m:oMath xmlns:m="http://schemas.openxmlformats.org/officeDocument/2006/math">
                    <m:r>
                      <a:rPr lang="en-US" i="1" dirty="0">
                        <a:latin typeface="Cambria Math"/>
                        <a:ea typeface="Cambria Math"/>
                      </a:rPr>
                      <m:t>&gt;</m:t>
                    </m:r>
                  </m:oMath>
                </a14:m>
                <a:r>
                  <a:rPr lang="en-US" dirty="0"/>
                  <a:t> 200 </a:t>
                </a:r>
                <a:r>
                  <a:rPr lang="ar-IQ" dirty="0"/>
                  <a:t>  : </a:t>
                </a:r>
                <a:r>
                  <a:rPr lang="en-US" dirty="0"/>
                  <a:t>H</a:t>
                </a:r>
                <a:r>
                  <a:rPr lang="en-US" sz="1200" dirty="0"/>
                  <a:t>1</a:t>
                </a:r>
                <a:endParaRPr lang="ar-IQ" sz="1200" dirty="0"/>
              </a:p>
              <a:p>
                <a:pPr marL="0" indent="0" algn="just" rtl="1">
                  <a:buNone/>
                </a:pPr>
                <a:r>
                  <a:rPr lang="ar-IQ" b="1" dirty="0" smtClean="0">
                    <a:solidFill>
                      <a:srgbClr val="002060"/>
                    </a:solidFill>
                  </a:rPr>
                  <a:t>بمعنى ان متوسط دخل الفرد اكبر من 200 دولار شهرياً، وبالتالي فإن مستوى المعنوية والذي يساوي مثلاً 5% يرتكز في الطرف الأيمن من المنحنى.</a:t>
                </a:r>
              </a:p>
              <a:p>
                <a:pPr marL="0" indent="0" algn="just" rtl="1">
                  <a:buNone/>
                </a:pPr>
                <a:endParaRPr lang="ar-IQ" sz="2800" b="1" dirty="0" smtClean="0">
                  <a:solidFill>
                    <a:srgbClr val="FF0000"/>
                  </a:solidFill>
                </a:endParaRPr>
              </a:p>
              <a:p>
                <a:pPr algn="ctr" rtl="1"/>
                <a:endParaRPr lang="ar-IQ" dirty="0"/>
              </a:p>
              <a:p>
                <a:pPr algn="ctr" rtl="1"/>
                <a:endParaRPr lang="ar-IQ" dirty="0" smtClean="0"/>
              </a:p>
              <a:p>
                <a:pPr marL="0" indent="0" algn="ctr" rtl="1">
                  <a:buNone/>
                </a:pPr>
                <a:endParaRPr lang="ar-IQ" dirty="0"/>
              </a:p>
              <a:p>
                <a:pPr algn="just" rtl="1"/>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52400" y="152400"/>
                <a:ext cx="8839200" cy="6553200"/>
              </a:xfrm>
              <a:blipFill rotWithShape="1">
                <a:blip r:embed="rId2"/>
                <a:stretch>
                  <a:fillRect l="-3034" t="-2140" r="-1724" b="-930"/>
                </a:stretch>
              </a:blipFill>
            </p:spPr>
            <p:txBody>
              <a:bodyPr/>
              <a:lstStyle/>
              <a:p>
                <a:r>
                  <a:rPr lang="en-US">
                    <a:noFill/>
                  </a:rPr>
                  <a:t> </a:t>
                </a:r>
              </a:p>
            </p:txBody>
          </p:sp>
        </mc:Fallback>
      </mc:AlternateContent>
      <p:sp>
        <p:nvSpPr>
          <p:cNvPr id="5" name="Freeform 4"/>
          <p:cNvSpPr/>
          <p:nvPr/>
        </p:nvSpPr>
        <p:spPr>
          <a:xfrm>
            <a:off x="2667000" y="2133600"/>
            <a:ext cx="2859959" cy="1155230"/>
          </a:xfrm>
          <a:custGeom>
            <a:avLst/>
            <a:gdLst>
              <a:gd name="connsiteX0" fmla="*/ 0 w 2625263"/>
              <a:gd name="connsiteY0" fmla="*/ 1197880 h 1289358"/>
              <a:gd name="connsiteX1" fmla="*/ 475488 w 2625263"/>
              <a:gd name="connsiteY1" fmla="*/ 1161304 h 1289358"/>
              <a:gd name="connsiteX2" fmla="*/ 1252728 w 2625263"/>
              <a:gd name="connsiteY2" fmla="*/ 16 h 1289358"/>
              <a:gd name="connsiteX3" fmla="*/ 2075688 w 2625263"/>
              <a:gd name="connsiteY3" fmla="*/ 1188736 h 1289358"/>
              <a:gd name="connsiteX4" fmla="*/ 2615184 w 2625263"/>
              <a:gd name="connsiteY4" fmla="*/ 1207024 h 1289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25263" h="1289358">
                <a:moveTo>
                  <a:pt x="0" y="1197880"/>
                </a:moveTo>
                <a:cubicBezTo>
                  <a:pt x="133350" y="1279414"/>
                  <a:pt x="266700" y="1360948"/>
                  <a:pt x="475488" y="1161304"/>
                </a:cubicBezTo>
                <a:cubicBezTo>
                  <a:pt x="684276" y="961660"/>
                  <a:pt x="986028" y="-4556"/>
                  <a:pt x="1252728" y="16"/>
                </a:cubicBezTo>
                <a:cubicBezTo>
                  <a:pt x="1519428" y="4588"/>
                  <a:pt x="1848612" y="987568"/>
                  <a:pt x="2075688" y="1188736"/>
                </a:cubicBezTo>
                <a:cubicBezTo>
                  <a:pt x="2302764" y="1389904"/>
                  <a:pt x="2692908" y="1231408"/>
                  <a:pt x="2615184" y="1207024"/>
                </a:cubicBezTo>
              </a:path>
            </a:pathLst>
          </a:cu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cxnSp>
        <p:nvCxnSpPr>
          <p:cNvPr id="6" name="Straight Connector 5"/>
          <p:cNvCxnSpPr/>
          <p:nvPr/>
        </p:nvCxnSpPr>
        <p:spPr>
          <a:xfrm>
            <a:off x="2706329" y="3505200"/>
            <a:ext cx="2781300" cy="0"/>
          </a:xfrm>
          <a:prstGeom prst="line">
            <a:avLst/>
          </a:prstGeom>
        </p:spPr>
        <p:style>
          <a:lnRef idx="2">
            <a:schemeClr val="accent5"/>
          </a:lnRef>
          <a:fillRef idx="0">
            <a:schemeClr val="accent5"/>
          </a:fillRef>
          <a:effectRef idx="1">
            <a:schemeClr val="accent5"/>
          </a:effectRef>
          <a:fontRef idx="minor">
            <a:schemeClr val="tx1"/>
          </a:fontRef>
        </p:style>
      </p:cxnSp>
      <p:cxnSp>
        <p:nvCxnSpPr>
          <p:cNvPr id="7" name="Straight Connector 6"/>
          <p:cNvCxnSpPr/>
          <p:nvPr/>
        </p:nvCxnSpPr>
        <p:spPr>
          <a:xfrm>
            <a:off x="4876800" y="3200400"/>
            <a:ext cx="0" cy="304800"/>
          </a:xfrm>
          <a:prstGeom prst="line">
            <a:avLst/>
          </a:prstGeom>
        </p:spPr>
        <p:style>
          <a:lnRef idx="3">
            <a:schemeClr val="accent4"/>
          </a:lnRef>
          <a:fillRef idx="0">
            <a:schemeClr val="accent4"/>
          </a:fillRef>
          <a:effectRef idx="2">
            <a:schemeClr val="accent4"/>
          </a:effectRef>
          <a:fontRef idx="minor">
            <a:schemeClr val="tx1"/>
          </a:fontRef>
        </p:style>
      </p:cxnSp>
      <p:cxnSp>
        <p:nvCxnSpPr>
          <p:cNvPr id="8" name="Straight Arrow Connector 7"/>
          <p:cNvCxnSpPr/>
          <p:nvPr/>
        </p:nvCxnSpPr>
        <p:spPr>
          <a:xfrm>
            <a:off x="5012267" y="2584450"/>
            <a:ext cx="0" cy="4953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5473145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52400" y="76200"/>
                <a:ext cx="8763000" cy="6705600"/>
              </a:xfrm>
            </p:spPr>
            <p:txBody>
              <a:bodyPr>
                <a:normAutofit/>
              </a:bodyPr>
              <a:lstStyle/>
              <a:p>
                <a:pPr algn="just" rtl="1"/>
                <a:r>
                  <a:rPr lang="ar-IQ" dirty="0" smtClean="0"/>
                  <a:t>الثالثة: اذا كانت الفرضية البديلة تاخذ شكل </a:t>
                </a:r>
                <a:r>
                  <a:rPr lang="en-US" dirty="0" smtClean="0"/>
                  <a:t>“</a:t>
                </a:r>
                <a:r>
                  <a:rPr lang="ar-IQ" dirty="0" smtClean="0"/>
                  <a:t>اقل من</a:t>
                </a:r>
                <a:r>
                  <a:rPr lang="en-US" dirty="0" smtClean="0"/>
                  <a:t>”</a:t>
                </a:r>
                <a:r>
                  <a:rPr lang="ar-IQ" dirty="0" smtClean="0"/>
                  <a:t> فان منطقة الرفض تكون مركزة بالكامل في الطرف الأيسر للمنحنى، ويسمى الإختبار في هذه الحالة اختبار الطرف الأيسر، والشكل التالي يوضح ذلك:                       </a:t>
                </a:r>
                <a:r>
                  <a:rPr lang="en-US" dirty="0" smtClean="0"/>
                  <a:t> </a:t>
                </a:r>
              </a:p>
              <a:p>
                <a:pPr marL="0" indent="0" algn="just" rtl="1">
                  <a:buNone/>
                </a:pPr>
                <a:r>
                  <a:rPr lang="en-US" dirty="0" smtClean="0"/>
                  <a:t>                                                             </a:t>
                </a:r>
                <a:r>
                  <a:rPr lang="ar-IQ" sz="1400" dirty="0" smtClean="0"/>
                  <a:t>منطقة الرفض</a:t>
                </a:r>
              </a:p>
              <a:p>
                <a:pPr marL="0" indent="0" algn="just" rtl="1">
                  <a:buNone/>
                </a:pPr>
                <a:r>
                  <a:rPr lang="ar-IQ" sz="1400" dirty="0" smtClean="0"/>
                  <a:t>                                                                                            منطقة القبول             </a:t>
                </a:r>
                <a:r>
                  <a:rPr lang="en-US" sz="1400" dirty="0" smtClean="0"/>
                  <a:t>0.05</a:t>
                </a:r>
                <a:r>
                  <a:rPr lang="ar-IQ" sz="1400" dirty="0" smtClean="0"/>
                  <a:t>=  </a:t>
                </a:r>
                <a14:m>
                  <m:oMath xmlns:m="http://schemas.openxmlformats.org/officeDocument/2006/math">
                    <m:r>
                      <a:rPr lang="ar-IQ" sz="1400" i="1" smtClean="0">
                        <a:latin typeface="Cambria Math"/>
                        <a:ea typeface="Cambria Math"/>
                      </a:rPr>
                      <m:t>∝</m:t>
                    </m:r>
                  </m:oMath>
                </a14:m>
                <a:endParaRPr lang="ar-IQ" sz="1400" dirty="0" smtClean="0"/>
              </a:p>
              <a:p>
                <a:pPr marL="0" indent="0" algn="just" rtl="1">
                  <a:buNone/>
                </a:pPr>
                <a:r>
                  <a:rPr lang="ar-IQ" sz="1400" smtClean="0"/>
                  <a:t>         </a:t>
                </a:r>
                <a:r>
                  <a:rPr lang="ar-IQ" sz="1400" smtClean="0">
                    <a:ea typeface="Cambria Math"/>
                  </a:rPr>
                  <a:t>                                                                                  </a:t>
                </a:r>
                <a:r>
                  <a:rPr lang="en-US" sz="1400" dirty="0" smtClean="0"/>
                  <a:t> </a:t>
                </a:r>
                <a:r>
                  <a:rPr lang="en-US" sz="1400" dirty="0"/>
                  <a:t>95%</a:t>
                </a:r>
                <a:r>
                  <a:rPr lang="ar-IQ" sz="1400" dirty="0"/>
                  <a:t> </a:t>
                </a:r>
                <a:r>
                  <a:rPr lang="en-US" sz="1400" dirty="0"/>
                  <a:t>1-</a:t>
                </a:r>
                <a14:m>
                  <m:oMath xmlns:m="http://schemas.openxmlformats.org/officeDocument/2006/math">
                    <m:r>
                      <a:rPr lang="en-US" sz="1400" i="1">
                        <a:latin typeface="Cambria Math"/>
                        <a:ea typeface="Cambria Math"/>
                      </a:rPr>
                      <m:t>∝</m:t>
                    </m:r>
                  </m:oMath>
                </a14:m>
                <a:endParaRPr lang="en-US" sz="1400" dirty="0">
                  <a:ea typeface="Cambria Math"/>
                </a:endParaRPr>
              </a:p>
              <a:p>
                <a:pPr marL="0" indent="0" algn="just" rtl="1">
                  <a:buNone/>
                </a:pPr>
                <a:endParaRPr lang="ar-IQ" dirty="0"/>
              </a:p>
              <a:p>
                <a:pPr marL="0" indent="0" algn="just" rtl="1">
                  <a:buNone/>
                </a:pPr>
                <a:r>
                  <a:rPr lang="ar-IQ" dirty="0" smtClean="0"/>
                  <a:t>                          </a:t>
                </a:r>
                <a:r>
                  <a:rPr lang="ar-IQ" sz="2800" b="1" dirty="0" smtClean="0">
                    <a:solidFill>
                      <a:srgbClr val="FF0000"/>
                    </a:solidFill>
                  </a:rPr>
                  <a:t>اختبار من الطرف الأيسر</a:t>
                </a:r>
                <a:r>
                  <a:rPr lang="en-US" dirty="0" smtClean="0"/>
                  <a:t>                      </a:t>
                </a:r>
                <a:endParaRPr lang="ar-IQ" dirty="0"/>
              </a:p>
              <a:p>
                <a:pPr marL="0" indent="0" algn="just" rtl="1">
                  <a:buNone/>
                </a:pPr>
                <a:r>
                  <a:rPr lang="ar-IQ" dirty="0" smtClean="0"/>
                  <a:t>مع افتراض ثبات فرضية العدم كما في المثال السابق، بينما الفرضية البديلة هي </a:t>
                </a:r>
                <a:r>
                  <a:rPr lang="en-US" dirty="0" smtClean="0"/>
                  <a:t>     </a:t>
                </a:r>
                <a:r>
                  <a:rPr lang="ar-IQ" dirty="0" smtClean="0"/>
                  <a:t>  </a:t>
                </a:r>
                <a14:m>
                  <m:oMath xmlns:m="http://schemas.openxmlformats.org/officeDocument/2006/math">
                    <m:r>
                      <a:rPr lang="en-US" i="1">
                        <a:latin typeface="Cambria Math"/>
                        <a:ea typeface="Cambria Math"/>
                      </a:rPr>
                      <m:t>𝜇</m:t>
                    </m:r>
                  </m:oMath>
                </a14:m>
                <a:r>
                  <a:rPr lang="en-US" dirty="0"/>
                  <a:t> </a:t>
                </a:r>
                <a14:m>
                  <m:oMath xmlns:m="http://schemas.openxmlformats.org/officeDocument/2006/math">
                    <m:r>
                      <a:rPr lang="en-US" i="1" dirty="0" smtClean="0">
                        <a:latin typeface="Cambria Math"/>
                        <a:ea typeface="Cambria Math"/>
                      </a:rPr>
                      <m:t>&lt;</m:t>
                    </m:r>
                  </m:oMath>
                </a14:m>
                <a:r>
                  <a:rPr lang="en-US" dirty="0" smtClean="0"/>
                  <a:t> </a:t>
                </a:r>
                <a:r>
                  <a:rPr lang="en-US" dirty="0"/>
                  <a:t>200 </a:t>
                </a:r>
                <a:r>
                  <a:rPr lang="ar-IQ" dirty="0"/>
                  <a:t>  : </a:t>
                </a:r>
                <a:r>
                  <a:rPr lang="en-US" dirty="0" smtClean="0"/>
                  <a:t>H</a:t>
                </a:r>
                <a:r>
                  <a:rPr lang="en-US" sz="1200" dirty="0" smtClean="0"/>
                  <a:t>1</a:t>
                </a:r>
                <a:r>
                  <a:rPr lang="ar-IQ" sz="1200" dirty="0" smtClean="0"/>
                  <a:t> </a:t>
                </a:r>
                <a:r>
                  <a:rPr lang="ar-IQ" dirty="0" smtClean="0"/>
                  <a:t>بمعنى ان متوسط دخل الفرد اقل من 200 دولار شهرياً، وبالتالي فان مستوى المعنوية والذي يساوي مثلاً </a:t>
                </a:r>
                <a:r>
                  <a:rPr lang="en-US" dirty="0" smtClean="0"/>
                  <a:t>5%</a:t>
                </a:r>
                <a:r>
                  <a:rPr lang="ar-IQ" dirty="0" smtClean="0"/>
                  <a:t> يرتكز في الطرف الأيسر من المنحنى.</a:t>
                </a:r>
                <a:endParaRPr lang="ar-IQ" dirty="0"/>
              </a:p>
              <a:p>
                <a:pPr marL="0" indent="0" algn="just" rtl="1">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52400" y="76200"/>
                <a:ext cx="8763000" cy="6705600"/>
              </a:xfrm>
              <a:blipFill rotWithShape="1">
                <a:blip r:embed="rId2"/>
                <a:stretch>
                  <a:fillRect l="-3129" t="-1364" r="-1669"/>
                </a:stretch>
              </a:blipFill>
            </p:spPr>
            <p:txBody>
              <a:bodyPr/>
              <a:lstStyle/>
              <a:p>
                <a:r>
                  <a:rPr lang="en-US">
                    <a:noFill/>
                  </a:rPr>
                  <a:t> </a:t>
                </a:r>
              </a:p>
            </p:txBody>
          </p:sp>
        </mc:Fallback>
      </mc:AlternateContent>
      <p:sp>
        <p:nvSpPr>
          <p:cNvPr id="4" name="Freeform 3"/>
          <p:cNvSpPr/>
          <p:nvPr/>
        </p:nvSpPr>
        <p:spPr>
          <a:xfrm>
            <a:off x="2680929" y="2057400"/>
            <a:ext cx="2859959" cy="1155230"/>
          </a:xfrm>
          <a:custGeom>
            <a:avLst/>
            <a:gdLst>
              <a:gd name="connsiteX0" fmla="*/ 0 w 2625263"/>
              <a:gd name="connsiteY0" fmla="*/ 1197880 h 1289358"/>
              <a:gd name="connsiteX1" fmla="*/ 475488 w 2625263"/>
              <a:gd name="connsiteY1" fmla="*/ 1161304 h 1289358"/>
              <a:gd name="connsiteX2" fmla="*/ 1252728 w 2625263"/>
              <a:gd name="connsiteY2" fmla="*/ 16 h 1289358"/>
              <a:gd name="connsiteX3" fmla="*/ 2075688 w 2625263"/>
              <a:gd name="connsiteY3" fmla="*/ 1188736 h 1289358"/>
              <a:gd name="connsiteX4" fmla="*/ 2615184 w 2625263"/>
              <a:gd name="connsiteY4" fmla="*/ 1207024 h 1289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25263" h="1289358">
                <a:moveTo>
                  <a:pt x="0" y="1197880"/>
                </a:moveTo>
                <a:cubicBezTo>
                  <a:pt x="133350" y="1279414"/>
                  <a:pt x="266700" y="1360948"/>
                  <a:pt x="475488" y="1161304"/>
                </a:cubicBezTo>
                <a:cubicBezTo>
                  <a:pt x="684276" y="961660"/>
                  <a:pt x="986028" y="-4556"/>
                  <a:pt x="1252728" y="16"/>
                </a:cubicBezTo>
                <a:cubicBezTo>
                  <a:pt x="1519428" y="4588"/>
                  <a:pt x="1848612" y="987568"/>
                  <a:pt x="2075688" y="1188736"/>
                </a:cubicBezTo>
                <a:cubicBezTo>
                  <a:pt x="2302764" y="1389904"/>
                  <a:pt x="2692908" y="1231408"/>
                  <a:pt x="2615184" y="1207024"/>
                </a:cubicBezTo>
              </a:path>
            </a:pathLst>
          </a:cu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cxnSp>
        <p:nvCxnSpPr>
          <p:cNvPr id="5" name="Straight Connector 4"/>
          <p:cNvCxnSpPr/>
          <p:nvPr/>
        </p:nvCxnSpPr>
        <p:spPr>
          <a:xfrm>
            <a:off x="2706329" y="3505200"/>
            <a:ext cx="2781300" cy="0"/>
          </a:xfrm>
          <a:prstGeom prst="line">
            <a:avLst/>
          </a:prstGeom>
        </p:spPr>
        <p:style>
          <a:lnRef idx="2">
            <a:schemeClr val="accent5"/>
          </a:lnRef>
          <a:fillRef idx="0">
            <a:schemeClr val="accent5"/>
          </a:fillRef>
          <a:effectRef idx="1">
            <a:schemeClr val="accent5"/>
          </a:effectRef>
          <a:fontRef idx="minor">
            <a:schemeClr val="tx1"/>
          </a:fontRef>
        </p:style>
      </p:cxnSp>
      <p:cxnSp>
        <p:nvCxnSpPr>
          <p:cNvPr id="6" name="Straight Arrow Connector 5"/>
          <p:cNvCxnSpPr/>
          <p:nvPr/>
        </p:nvCxnSpPr>
        <p:spPr>
          <a:xfrm>
            <a:off x="2971800" y="2597150"/>
            <a:ext cx="0" cy="4953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7" name="Straight Connector 6"/>
          <p:cNvCxnSpPr/>
          <p:nvPr/>
        </p:nvCxnSpPr>
        <p:spPr>
          <a:xfrm>
            <a:off x="3352800" y="2895600"/>
            <a:ext cx="0" cy="591727"/>
          </a:xfrm>
          <a:prstGeom prst="line">
            <a:avLst/>
          </a:prstGeom>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6597771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b="1" dirty="0" smtClean="0">
                <a:solidFill>
                  <a:srgbClr val="7030A0"/>
                </a:solidFill>
              </a:rPr>
              <a:t>فرضية العدم(او الصفرية)</a:t>
            </a:r>
            <a:br>
              <a:rPr lang="ar-IQ" b="1" dirty="0" smtClean="0">
                <a:solidFill>
                  <a:srgbClr val="7030A0"/>
                </a:solidFill>
              </a:rPr>
            </a:br>
            <a:r>
              <a:rPr lang="en-US" b="1" dirty="0" smtClean="0">
                <a:solidFill>
                  <a:srgbClr val="7030A0"/>
                </a:solidFill>
              </a:rPr>
              <a:t>The Null Hypothesis</a:t>
            </a:r>
            <a:endParaRPr lang="en-US" b="1" dirty="0">
              <a:solidFill>
                <a:srgbClr val="7030A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lnSpcReduction="10000"/>
              </a:bodyPr>
              <a:lstStyle/>
              <a:p>
                <a:pPr algn="just" rtl="1"/>
                <a:r>
                  <a:rPr lang="ar-IQ" dirty="0" smtClean="0"/>
                  <a:t>فرضية العدم هي </a:t>
                </a:r>
                <a:r>
                  <a:rPr lang="en-US" dirty="0" smtClean="0"/>
                  <a:t>“</a:t>
                </a:r>
                <a:r>
                  <a:rPr lang="ar-IQ" dirty="0" smtClean="0"/>
                  <a:t>الفرضية الاساس المراد اختبارها</a:t>
                </a:r>
                <a:r>
                  <a:rPr lang="en-US" dirty="0" smtClean="0"/>
                  <a:t>”</a:t>
                </a:r>
                <a:r>
                  <a:rPr lang="ar-IQ" dirty="0" smtClean="0"/>
                  <a:t>. ويرمز لها عادة بالرمز: </a:t>
                </a:r>
                <a:r>
                  <a:rPr lang="en-US" dirty="0" smtClean="0"/>
                  <a:t>H</a:t>
                </a:r>
                <a:r>
                  <a:rPr lang="en-US" sz="1000" dirty="0" smtClean="0"/>
                  <a:t>0</a:t>
                </a:r>
                <a:r>
                  <a:rPr lang="ar-IQ" sz="1000" dirty="0" smtClean="0"/>
                  <a:t> </a:t>
                </a:r>
                <a:r>
                  <a:rPr lang="en-US" sz="1000" dirty="0" smtClean="0"/>
                  <a:t> </a:t>
                </a:r>
                <a:r>
                  <a:rPr lang="ar-IQ" dirty="0"/>
                  <a:t> </a:t>
                </a:r>
                <a:r>
                  <a:rPr lang="ar-IQ" dirty="0" smtClean="0"/>
                  <a:t>هذه الفرضية تاخذ عادة شكل متراجحة او مساواة. فمثلاً اذا كانت فرضية العدم المراد اختبارها هي ان متوسط دخل الفرد في احدى المناطق هو 200دولار شهرياً فان هذا الفرض يُكتَبْ كما يلي:</a:t>
                </a:r>
                <a:endParaRPr lang="en-US" dirty="0" smtClean="0"/>
              </a:p>
              <a:p>
                <a:pPr marL="0" indent="0" algn="ctr" rtl="1">
                  <a:buNone/>
                </a:pPr>
                <a:r>
                  <a:rPr lang="en-US" dirty="0" smtClean="0"/>
                  <a:t> </a:t>
                </a:r>
                <a14:m>
                  <m:oMath xmlns:m="http://schemas.openxmlformats.org/officeDocument/2006/math">
                    <m:r>
                      <a:rPr lang="en-US" i="1" smtClean="0">
                        <a:latin typeface="Cambria Math"/>
                        <a:ea typeface="Cambria Math"/>
                      </a:rPr>
                      <m:t>𝜇</m:t>
                    </m:r>
                  </m:oMath>
                </a14:m>
                <a:r>
                  <a:rPr lang="en-US" dirty="0" smtClean="0"/>
                  <a:t> = 200</a:t>
                </a:r>
                <a:r>
                  <a:rPr lang="ar-IQ" dirty="0" smtClean="0"/>
                  <a:t>:</a:t>
                </a:r>
                <a:r>
                  <a:rPr lang="en-US" dirty="0" smtClean="0"/>
                  <a:t>  H</a:t>
                </a:r>
                <a:r>
                  <a:rPr lang="en-US" sz="1000" dirty="0" smtClean="0"/>
                  <a:t>0</a:t>
                </a:r>
                <a:r>
                  <a:rPr lang="ar-IQ" sz="1000" dirty="0" smtClean="0"/>
                  <a:t>  :</a:t>
                </a:r>
              </a:p>
              <a:p>
                <a:pPr marL="0" indent="0" algn="just" rtl="1">
                  <a:buNone/>
                </a:pPr>
                <a:r>
                  <a:rPr lang="ar-IQ" dirty="0" smtClean="0"/>
                  <a:t>ويقرأ بالشكل التالي:</a:t>
                </a:r>
              </a:p>
              <a:p>
                <a:pPr marL="0" indent="0" algn="just" rtl="1">
                  <a:buNone/>
                </a:pPr>
                <a:r>
                  <a:rPr lang="ar-IQ" dirty="0" smtClean="0"/>
                  <a:t>فرضية العدم: هي ان متوسط دخل الفرد في المنطقة هو 200 دولار شهريا</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3185" t="-3100" r="-1852"/>
                </a:stretch>
              </a:blipFill>
            </p:spPr>
            <p:txBody>
              <a:bodyPr/>
              <a:lstStyle/>
              <a:p>
                <a:r>
                  <a:rPr lang="en-US">
                    <a:noFill/>
                  </a:rPr>
                  <a:t> </a:t>
                </a:r>
              </a:p>
            </p:txBody>
          </p:sp>
        </mc:Fallback>
      </mc:AlternateContent>
    </p:spTree>
    <p:extLst>
      <p:ext uri="{BB962C8B-B14F-4D97-AF65-F5344CB8AC3E}">
        <p14:creationId xmlns:p14="http://schemas.microsoft.com/office/powerpoint/2010/main" val="37040512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915400" cy="6705600"/>
          </a:xfrm>
        </p:spPr>
        <p:txBody>
          <a:bodyPr>
            <a:normAutofit lnSpcReduction="10000"/>
          </a:bodyPr>
          <a:lstStyle/>
          <a:p>
            <a:pPr marL="0" indent="0" algn="just" rtl="1">
              <a:buNone/>
            </a:pPr>
            <a:r>
              <a:rPr lang="ar-IQ" b="1" dirty="0" smtClean="0">
                <a:solidFill>
                  <a:srgbClr val="FF0000"/>
                </a:solidFill>
              </a:rPr>
              <a:t>مثال اخر: اذا كانت الظاهرة المراد اختبارها هي ان نسبة المؤيدين لبرنامج اقتصادي معين بين عمال احد المصانع هي 30% فان هذه الفرضية تكتب كما يلي:</a:t>
            </a:r>
          </a:p>
          <a:p>
            <a:pPr marL="0" indent="0" algn="ctr" rtl="1">
              <a:buNone/>
            </a:pPr>
            <a:r>
              <a:rPr lang="en-US" b="1" dirty="0" smtClean="0">
                <a:solidFill>
                  <a:srgbClr val="7030A0"/>
                </a:solidFill>
              </a:rPr>
              <a:t>H</a:t>
            </a:r>
            <a:r>
              <a:rPr lang="en-US" sz="1200" b="1" dirty="0" smtClean="0">
                <a:solidFill>
                  <a:srgbClr val="7030A0"/>
                </a:solidFill>
              </a:rPr>
              <a:t>0</a:t>
            </a:r>
            <a:r>
              <a:rPr lang="en-US" b="1" dirty="0" smtClean="0">
                <a:solidFill>
                  <a:srgbClr val="7030A0"/>
                </a:solidFill>
              </a:rPr>
              <a:t> : P= 0.30</a:t>
            </a:r>
            <a:endParaRPr lang="ar-IQ" b="1" dirty="0">
              <a:solidFill>
                <a:srgbClr val="7030A0"/>
              </a:solidFill>
            </a:endParaRPr>
          </a:p>
          <a:p>
            <a:pPr marL="0" indent="0" algn="just" rtl="1">
              <a:buNone/>
            </a:pPr>
            <a:r>
              <a:rPr lang="ar-IQ" dirty="0" smtClean="0"/>
              <a:t>وتقرأ بالشكل التالي:</a:t>
            </a:r>
          </a:p>
          <a:p>
            <a:pPr marL="0" indent="0" algn="just" rtl="1">
              <a:buNone/>
            </a:pPr>
            <a:r>
              <a:rPr lang="ar-IQ" b="1" dirty="0" smtClean="0">
                <a:solidFill>
                  <a:srgbClr val="002060"/>
                </a:solidFill>
              </a:rPr>
              <a:t>فرضية العدم: هي نسبة المؤيدين للبرنامج الاقتصادي بين عمال المصنع هي 0.30.</a:t>
            </a:r>
          </a:p>
          <a:p>
            <a:pPr marL="0" indent="0" algn="just" rtl="1">
              <a:buNone/>
            </a:pPr>
            <a:r>
              <a:rPr lang="ar-IQ" b="1" dirty="0" smtClean="0">
                <a:solidFill>
                  <a:srgbClr val="0070C0"/>
                </a:solidFill>
              </a:rPr>
              <a:t>وليس شرطاً ان تصاغ فرضية العدم بالرموز، فقد يتم التعبير عنها بدون رموز. قد يريد الباحث ان يختبر ما اذا كانت هناك علاقة بين الامية والاستعداد للانحراف، او بين المؤهل العلمي ودرجة الوعي السياسي. فقد يصيغ الباحث فرضية العدم بالشكل التالي: على سبيل المثال الامية والاستعداد للانحراف مستقلان(اي لاتوجد بينهما علاقة، او ان العلاقة بينهما منعدمة).</a:t>
            </a:r>
            <a:endParaRPr lang="en-US" b="1" dirty="0">
              <a:solidFill>
                <a:srgbClr val="0070C0"/>
              </a:solidFill>
            </a:endParaRPr>
          </a:p>
        </p:txBody>
      </p:sp>
    </p:spTree>
    <p:extLst>
      <p:ext uri="{BB962C8B-B14F-4D97-AF65-F5344CB8AC3E}">
        <p14:creationId xmlns:p14="http://schemas.microsoft.com/office/powerpoint/2010/main" val="5133829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65238"/>
          </a:xfrm>
        </p:spPr>
        <p:txBody>
          <a:bodyPr>
            <a:normAutofit fontScale="90000"/>
          </a:bodyPr>
          <a:lstStyle/>
          <a:p>
            <a:r>
              <a:rPr lang="ar-IQ" b="1" dirty="0" smtClean="0">
                <a:solidFill>
                  <a:srgbClr val="0070C0"/>
                </a:solidFill>
              </a:rPr>
              <a:t>الفرضية البديلة</a:t>
            </a:r>
            <a:br>
              <a:rPr lang="ar-IQ" b="1" dirty="0" smtClean="0">
                <a:solidFill>
                  <a:srgbClr val="0070C0"/>
                </a:solidFill>
              </a:rPr>
            </a:br>
            <a:r>
              <a:rPr lang="en-US" b="1" dirty="0" smtClean="0">
                <a:solidFill>
                  <a:srgbClr val="0070C0"/>
                </a:solidFill>
              </a:rPr>
              <a:t>The Alternative Hypothesis</a:t>
            </a:r>
            <a:endParaRPr lang="en-US" b="1" dirty="0">
              <a:solidFill>
                <a:srgbClr val="0070C0"/>
              </a:solidFill>
            </a:endParaRPr>
          </a:p>
        </p:txBody>
      </p:sp>
      <p:sp>
        <p:nvSpPr>
          <p:cNvPr id="3" name="Content Placeholder 2"/>
          <p:cNvSpPr>
            <a:spLocks noGrp="1"/>
          </p:cNvSpPr>
          <p:nvPr>
            <p:ph idx="1"/>
          </p:nvPr>
        </p:nvSpPr>
        <p:spPr>
          <a:xfrm>
            <a:off x="152400" y="1676400"/>
            <a:ext cx="8763000" cy="5029200"/>
          </a:xfrm>
        </p:spPr>
        <p:txBody>
          <a:bodyPr>
            <a:normAutofit/>
          </a:bodyPr>
          <a:lstStyle/>
          <a:p>
            <a:pPr algn="just" rtl="1"/>
            <a:r>
              <a:rPr lang="ar-IQ" b="1" dirty="0" smtClean="0">
                <a:solidFill>
                  <a:srgbClr val="002060"/>
                </a:solidFill>
              </a:rPr>
              <a:t>في اختبارات الفرضيات يتحتم وضع فرضية اخرى غير فرضية العدم المراد اختبارها تسمى الفرضية البديلة. وهذه الفرضية </a:t>
            </a:r>
            <a:r>
              <a:rPr lang="en-US" b="1" dirty="0" smtClean="0">
                <a:solidFill>
                  <a:srgbClr val="002060"/>
                </a:solidFill>
              </a:rPr>
              <a:t>“</a:t>
            </a:r>
            <a:r>
              <a:rPr lang="ar-IQ" b="1" dirty="0" smtClean="0">
                <a:solidFill>
                  <a:srgbClr val="002060"/>
                </a:solidFill>
              </a:rPr>
              <a:t>هي التي ستُقبَل في حالة رفض فرضية العدم</a:t>
            </a:r>
            <a:r>
              <a:rPr lang="en-US" b="1" dirty="0" smtClean="0">
                <a:solidFill>
                  <a:srgbClr val="002060"/>
                </a:solidFill>
              </a:rPr>
              <a:t>”</a:t>
            </a:r>
            <a:r>
              <a:rPr lang="ar-IQ" b="1" dirty="0" smtClean="0">
                <a:solidFill>
                  <a:srgbClr val="002060"/>
                </a:solidFill>
              </a:rPr>
              <a:t> اي لابد من تحديد فرضية اخرى بديلة في الوقت الذي نحدد فيه فرضية العدم، وبالتالي فان الفرضية البديلة تعرف كما يلي:</a:t>
            </a:r>
          </a:p>
          <a:p>
            <a:pPr algn="just" rtl="1"/>
            <a:r>
              <a:rPr lang="ar-IQ" b="1" dirty="0" smtClean="0">
                <a:solidFill>
                  <a:srgbClr val="002060"/>
                </a:solidFill>
              </a:rPr>
              <a:t>الفرضية البديلة: هي الفرضية الاخرى التي ستُقبَل في حالة رفض فرضية العدم. ويرمز لها عادة بالرمز </a:t>
            </a:r>
            <a:r>
              <a:rPr lang="en-US" b="1" dirty="0" smtClean="0">
                <a:solidFill>
                  <a:srgbClr val="002060"/>
                </a:solidFill>
              </a:rPr>
              <a:t>H1</a:t>
            </a:r>
            <a:endParaRPr lang="ar-IQ" b="1" dirty="0" smtClean="0">
              <a:solidFill>
                <a:srgbClr val="002060"/>
              </a:solidFill>
            </a:endParaRPr>
          </a:p>
          <a:p>
            <a:pPr algn="just" rtl="1"/>
            <a:r>
              <a:rPr lang="ar-IQ" b="1" dirty="0" smtClean="0">
                <a:solidFill>
                  <a:srgbClr val="002060"/>
                </a:solidFill>
              </a:rPr>
              <a:t>تاخذ الفرضية البديلة احدى الأشكال الثلاثة التالية:</a:t>
            </a:r>
            <a:endParaRPr lang="en-US" b="1" dirty="0">
              <a:solidFill>
                <a:srgbClr val="002060"/>
              </a:solidFill>
            </a:endParaRPr>
          </a:p>
        </p:txBody>
      </p:sp>
    </p:spTree>
    <p:extLst>
      <p:ext uri="{BB962C8B-B14F-4D97-AF65-F5344CB8AC3E}">
        <p14:creationId xmlns:p14="http://schemas.microsoft.com/office/powerpoint/2010/main" val="4937446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52400" y="76200"/>
                <a:ext cx="8763000" cy="6629400"/>
              </a:xfrm>
            </p:spPr>
            <p:txBody>
              <a:bodyPr>
                <a:normAutofit lnSpcReduction="10000"/>
              </a:bodyPr>
              <a:lstStyle/>
              <a:p>
                <a:pPr marL="0" indent="0" algn="just" rtl="1">
                  <a:buNone/>
                </a:pPr>
                <a:r>
                  <a:rPr lang="ar-IQ" dirty="0" smtClean="0"/>
                  <a:t>أ- ان تاخذ شكل </a:t>
                </a:r>
                <a:r>
                  <a:rPr lang="en-US" dirty="0" smtClean="0"/>
                  <a:t>“</a:t>
                </a:r>
                <a:r>
                  <a:rPr lang="ar-IQ" dirty="0" smtClean="0"/>
                  <a:t>لايساوي</a:t>
                </a:r>
                <a:r>
                  <a:rPr lang="en-US" dirty="0" smtClean="0"/>
                  <a:t>”</a:t>
                </a:r>
                <a:r>
                  <a:rPr lang="ar-IQ" dirty="0" smtClean="0"/>
                  <a:t> وفي هذه الحالة نستخدم مايسمى اختبار الطرفين، فمثلاً: اذا كانت فرضية العدم هي ان متوسط دخل الفرد لفئة معينة من المجتمع هي 200 دولار.</a:t>
                </a:r>
              </a:p>
              <a:p>
                <a:pPr marL="0" indent="0" algn="ctr" rtl="1">
                  <a:buNone/>
                </a:pPr>
                <a:r>
                  <a:rPr lang="en-US" dirty="0"/>
                  <a:t> </a:t>
                </a:r>
                <a14:m>
                  <m:oMath xmlns:m="http://schemas.openxmlformats.org/officeDocument/2006/math">
                    <m:r>
                      <a:rPr lang="en-US" i="1">
                        <a:latin typeface="Cambria Math"/>
                        <a:ea typeface="Cambria Math"/>
                      </a:rPr>
                      <m:t>𝜇</m:t>
                    </m:r>
                  </m:oMath>
                </a14:m>
                <a:r>
                  <a:rPr lang="en-US" dirty="0"/>
                  <a:t> = 200</a:t>
                </a:r>
                <a:r>
                  <a:rPr lang="ar-IQ" dirty="0"/>
                  <a:t>:</a:t>
                </a:r>
                <a:r>
                  <a:rPr lang="en-US" dirty="0"/>
                  <a:t> </a:t>
                </a:r>
                <a:r>
                  <a:rPr lang="en-US" dirty="0" smtClean="0"/>
                  <a:t>H</a:t>
                </a:r>
                <a:r>
                  <a:rPr lang="en-US" sz="1200" dirty="0" smtClean="0"/>
                  <a:t>0</a:t>
                </a:r>
                <a:endParaRPr lang="ar-IQ" sz="1200" dirty="0"/>
              </a:p>
              <a:p>
                <a:pPr marL="0" indent="0" algn="just" rtl="1">
                  <a:buNone/>
                </a:pPr>
                <a:r>
                  <a:rPr lang="ar-IQ" dirty="0" smtClean="0"/>
                  <a:t>فإن الفرضية البديلة في هذه الحالة تاخذ الشكل التالي:</a:t>
                </a:r>
                <a:endParaRPr lang="en-US" dirty="0" smtClean="0"/>
              </a:p>
              <a:p>
                <a:pPr marL="0" indent="0" algn="ctr" rtl="1">
                  <a:buNone/>
                </a:pPr>
                <a14:m>
                  <m:oMath xmlns:m="http://schemas.openxmlformats.org/officeDocument/2006/math">
                    <m:r>
                      <a:rPr lang="en-US" i="1">
                        <a:latin typeface="Cambria Math"/>
                        <a:ea typeface="Cambria Math"/>
                      </a:rPr>
                      <m:t>𝜇</m:t>
                    </m:r>
                  </m:oMath>
                </a14:m>
                <a:r>
                  <a:rPr lang="en-US" dirty="0"/>
                  <a:t> </a:t>
                </a:r>
                <a14:m>
                  <m:oMath xmlns:m="http://schemas.openxmlformats.org/officeDocument/2006/math">
                    <m:r>
                      <a:rPr lang="en-US" i="1" dirty="0" smtClean="0">
                        <a:latin typeface="Cambria Math"/>
                        <a:ea typeface="Cambria Math"/>
                      </a:rPr>
                      <m:t>≠</m:t>
                    </m:r>
                  </m:oMath>
                </a14:m>
                <a:r>
                  <a:rPr lang="en-US" dirty="0" smtClean="0"/>
                  <a:t> 200 </a:t>
                </a:r>
                <a:r>
                  <a:rPr lang="ar-IQ" dirty="0" smtClean="0"/>
                  <a:t>  : </a:t>
                </a:r>
                <a:r>
                  <a:rPr lang="en-US" dirty="0" smtClean="0"/>
                  <a:t>H</a:t>
                </a:r>
                <a:r>
                  <a:rPr lang="en-US" sz="1200" dirty="0" smtClean="0"/>
                  <a:t>1</a:t>
                </a:r>
                <a:endParaRPr lang="ar-IQ" sz="1200" dirty="0"/>
              </a:p>
              <a:p>
                <a:pPr marL="0" indent="0" algn="just" rtl="1">
                  <a:buNone/>
                </a:pPr>
                <a:r>
                  <a:rPr lang="ar-IQ" dirty="0" smtClean="0"/>
                  <a:t>بمعنى ان متوسط دخل هذه الفئة من المجتمع</a:t>
                </a:r>
                <a:r>
                  <a:rPr lang="en-US" dirty="0" smtClean="0"/>
                  <a:t>”</a:t>
                </a:r>
                <a:r>
                  <a:rPr lang="ar-IQ" dirty="0" smtClean="0"/>
                  <a:t>لايساوي</a:t>
                </a:r>
                <a:r>
                  <a:rPr lang="en-US" dirty="0" smtClean="0"/>
                  <a:t>”</a:t>
                </a:r>
                <a:r>
                  <a:rPr lang="ar-IQ" dirty="0" smtClean="0"/>
                  <a:t> 200 دولار شهرياً.</a:t>
                </a:r>
              </a:p>
              <a:p>
                <a:pPr marL="0" indent="0" algn="just" rtl="1">
                  <a:buNone/>
                </a:pPr>
                <a:r>
                  <a:rPr lang="ar-IQ" dirty="0" smtClean="0"/>
                  <a:t>ب- او ان ياخذ شكل</a:t>
                </a:r>
                <a:r>
                  <a:rPr lang="en-US" dirty="0" smtClean="0"/>
                  <a:t>”</a:t>
                </a:r>
                <a:r>
                  <a:rPr lang="ar-IQ" dirty="0" smtClean="0"/>
                  <a:t>اكبر من</a:t>
                </a:r>
                <a:r>
                  <a:rPr lang="en-US" dirty="0" smtClean="0"/>
                  <a:t>”</a:t>
                </a:r>
                <a:r>
                  <a:rPr lang="ar-IQ" dirty="0" smtClean="0"/>
                  <a:t> وفي هذه الحالة نستخدم ما يسمى </a:t>
                </a:r>
                <a:r>
                  <a:rPr lang="en-US" dirty="0" smtClean="0"/>
                  <a:t>“</a:t>
                </a:r>
                <a:r>
                  <a:rPr lang="ar-IQ" dirty="0" smtClean="0"/>
                  <a:t>اختبار الطرف الايمن</a:t>
                </a:r>
                <a:r>
                  <a:rPr lang="en-US" dirty="0" smtClean="0"/>
                  <a:t>”</a:t>
                </a:r>
                <a:r>
                  <a:rPr lang="ar-IQ" dirty="0" smtClean="0"/>
                  <a:t>، فمثلاً: قد يكون الفرضية البديلة كما يلي:</a:t>
                </a:r>
              </a:p>
              <a:p>
                <a:pPr marL="0" indent="0" algn="ctr" rtl="1">
                  <a:buNone/>
                </a:pPr>
                <a14:m>
                  <m:oMath xmlns:m="http://schemas.openxmlformats.org/officeDocument/2006/math">
                    <m:r>
                      <a:rPr lang="en-US" i="1">
                        <a:latin typeface="Cambria Math"/>
                        <a:ea typeface="Cambria Math"/>
                      </a:rPr>
                      <m:t>𝜇</m:t>
                    </m:r>
                  </m:oMath>
                </a14:m>
                <a:r>
                  <a:rPr lang="en-US" dirty="0"/>
                  <a:t> </a:t>
                </a:r>
                <a14:m>
                  <m:oMath xmlns:m="http://schemas.openxmlformats.org/officeDocument/2006/math">
                    <m:r>
                      <a:rPr lang="en-US" i="1" dirty="0" smtClean="0">
                        <a:latin typeface="Cambria Math"/>
                        <a:ea typeface="Cambria Math"/>
                      </a:rPr>
                      <m:t>&gt;</m:t>
                    </m:r>
                  </m:oMath>
                </a14:m>
                <a:r>
                  <a:rPr lang="en-US" dirty="0" smtClean="0"/>
                  <a:t> </a:t>
                </a:r>
                <a:r>
                  <a:rPr lang="en-US" dirty="0"/>
                  <a:t>200 </a:t>
                </a:r>
                <a:r>
                  <a:rPr lang="ar-IQ" dirty="0"/>
                  <a:t>  : </a:t>
                </a:r>
                <a:r>
                  <a:rPr lang="en-US" dirty="0" smtClean="0"/>
                  <a:t>H</a:t>
                </a:r>
                <a:r>
                  <a:rPr lang="en-US" sz="1200" dirty="0" smtClean="0"/>
                  <a:t>1</a:t>
                </a:r>
                <a:endParaRPr lang="ar-IQ" sz="1200" dirty="0" smtClean="0"/>
              </a:p>
              <a:p>
                <a:pPr marL="0" indent="0" algn="just" rtl="1">
                  <a:buNone/>
                </a:pPr>
                <a:r>
                  <a:rPr lang="ar-IQ" dirty="0" smtClean="0"/>
                  <a:t>اي ان متوسط الدخل لهذه الفئة من المجتمع </a:t>
                </a:r>
                <a:r>
                  <a:rPr lang="ar-IQ" b="1" u="sng" dirty="0" smtClean="0"/>
                  <a:t>اكبر من </a:t>
                </a:r>
                <a:r>
                  <a:rPr lang="ar-IQ" dirty="0" smtClean="0"/>
                  <a:t>200 دولار شهرياً.</a:t>
                </a:r>
                <a:endParaRPr lang="ar-IQ"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52400" y="76200"/>
                <a:ext cx="8763000" cy="6629400"/>
              </a:xfrm>
              <a:blipFill rotWithShape="1">
                <a:blip r:embed="rId2"/>
                <a:stretch>
                  <a:fillRect l="-3060" t="-2116" r="-1739" b="-736"/>
                </a:stretch>
              </a:blipFill>
            </p:spPr>
            <p:txBody>
              <a:bodyPr/>
              <a:lstStyle/>
              <a:p>
                <a:r>
                  <a:rPr lang="en-US">
                    <a:noFill/>
                  </a:rPr>
                  <a:t> </a:t>
                </a:r>
              </a:p>
            </p:txBody>
          </p:sp>
        </mc:Fallback>
      </mc:AlternateContent>
    </p:spTree>
    <p:extLst>
      <p:ext uri="{BB962C8B-B14F-4D97-AF65-F5344CB8AC3E}">
        <p14:creationId xmlns:p14="http://schemas.microsoft.com/office/powerpoint/2010/main" val="3591733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52400" y="152400"/>
                <a:ext cx="8839200" cy="6553200"/>
              </a:xfrm>
            </p:spPr>
            <p:txBody>
              <a:bodyPr>
                <a:normAutofit/>
              </a:bodyPr>
              <a:lstStyle/>
              <a:p>
                <a:pPr marL="0" indent="0" algn="just" rtl="1">
                  <a:buNone/>
                </a:pPr>
                <a:r>
                  <a:rPr lang="ar-IQ" sz="4000" b="1" dirty="0" smtClean="0">
                    <a:solidFill>
                      <a:srgbClr val="002060"/>
                    </a:solidFill>
                  </a:rPr>
                  <a:t>ج- واخيراً قد ياخذ الفرض البديل شكل </a:t>
                </a:r>
                <a:r>
                  <a:rPr lang="en-US" sz="4000" b="1" dirty="0" smtClean="0">
                    <a:solidFill>
                      <a:srgbClr val="002060"/>
                    </a:solidFill>
                  </a:rPr>
                  <a:t>“</a:t>
                </a:r>
                <a:r>
                  <a:rPr lang="ar-IQ" sz="4000" b="1" dirty="0" smtClean="0">
                    <a:solidFill>
                      <a:srgbClr val="002060"/>
                    </a:solidFill>
                  </a:rPr>
                  <a:t>اقل من</a:t>
                </a:r>
                <a:r>
                  <a:rPr lang="en-US" sz="4000" b="1" dirty="0" smtClean="0">
                    <a:solidFill>
                      <a:srgbClr val="002060"/>
                    </a:solidFill>
                  </a:rPr>
                  <a:t>”</a:t>
                </a:r>
                <a:r>
                  <a:rPr lang="ar-IQ" sz="4000" b="1" dirty="0" smtClean="0">
                    <a:solidFill>
                      <a:srgbClr val="002060"/>
                    </a:solidFill>
                  </a:rPr>
                  <a:t> وفي هذه الحالة نستخدم ما يسمى </a:t>
                </a:r>
                <a:r>
                  <a:rPr lang="en-US" sz="4000" b="1" dirty="0" smtClean="0">
                    <a:solidFill>
                      <a:srgbClr val="002060"/>
                    </a:solidFill>
                  </a:rPr>
                  <a:t>“</a:t>
                </a:r>
                <a:r>
                  <a:rPr lang="ar-IQ" sz="4000" b="1" dirty="0" smtClean="0">
                    <a:solidFill>
                      <a:srgbClr val="002060"/>
                    </a:solidFill>
                  </a:rPr>
                  <a:t>اختبار الطرف الايسر</a:t>
                </a:r>
                <a:r>
                  <a:rPr lang="en-US" sz="4000" b="1" dirty="0" smtClean="0">
                    <a:solidFill>
                      <a:srgbClr val="002060"/>
                    </a:solidFill>
                  </a:rPr>
                  <a:t>”</a:t>
                </a:r>
                <a:r>
                  <a:rPr lang="ar-IQ" sz="4000" b="1" dirty="0" smtClean="0">
                    <a:solidFill>
                      <a:srgbClr val="002060"/>
                    </a:solidFill>
                  </a:rPr>
                  <a:t>، فمثلاً: قد تكون الفرضية البديلة هي:</a:t>
                </a:r>
              </a:p>
              <a:p>
                <a:pPr marL="0" indent="0" algn="ctr" rtl="1">
                  <a:buNone/>
                </a:pPr>
                <a14:m>
                  <m:oMath xmlns:m="http://schemas.openxmlformats.org/officeDocument/2006/math">
                    <m:r>
                      <a:rPr lang="en-US" sz="4000" b="1" i="1" smtClean="0">
                        <a:solidFill>
                          <a:srgbClr val="FF0000"/>
                        </a:solidFill>
                        <a:latin typeface="Cambria Math"/>
                        <a:ea typeface="Cambria Math"/>
                      </a:rPr>
                      <m:t>𝝁</m:t>
                    </m:r>
                  </m:oMath>
                </a14:m>
                <a:r>
                  <a:rPr lang="en-US" sz="4000" b="1" dirty="0">
                    <a:solidFill>
                      <a:srgbClr val="FF0000"/>
                    </a:solidFill>
                  </a:rPr>
                  <a:t> </a:t>
                </a:r>
                <a14:m>
                  <m:oMath xmlns:m="http://schemas.openxmlformats.org/officeDocument/2006/math">
                    <m:r>
                      <a:rPr lang="en-US" sz="4000" b="1" i="1" dirty="0" smtClean="0">
                        <a:solidFill>
                          <a:srgbClr val="FF0000"/>
                        </a:solidFill>
                        <a:latin typeface="Cambria Math"/>
                        <a:ea typeface="Cambria Math"/>
                      </a:rPr>
                      <m:t>&lt;</m:t>
                    </m:r>
                  </m:oMath>
                </a14:m>
                <a:r>
                  <a:rPr lang="en-US" sz="4000" b="1" dirty="0" smtClean="0">
                    <a:solidFill>
                      <a:srgbClr val="FF0000"/>
                    </a:solidFill>
                  </a:rPr>
                  <a:t> </a:t>
                </a:r>
                <a:r>
                  <a:rPr lang="en-US" sz="4000" b="1" dirty="0">
                    <a:solidFill>
                      <a:srgbClr val="FF0000"/>
                    </a:solidFill>
                  </a:rPr>
                  <a:t>200 </a:t>
                </a:r>
                <a:r>
                  <a:rPr lang="ar-IQ" sz="4000" b="1" dirty="0">
                    <a:solidFill>
                      <a:srgbClr val="FF0000"/>
                    </a:solidFill>
                  </a:rPr>
                  <a:t>  : </a:t>
                </a:r>
                <a:r>
                  <a:rPr lang="en-US" sz="4000" b="1" dirty="0">
                    <a:solidFill>
                      <a:srgbClr val="FF0000"/>
                    </a:solidFill>
                  </a:rPr>
                  <a:t>H1</a:t>
                </a:r>
                <a:endParaRPr lang="ar-IQ" sz="4000" b="1" dirty="0">
                  <a:solidFill>
                    <a:srgbClr val="FF0000"/>
                  </a:solidFill>
                </a:endParaRPr>
              </a:p>
              <a:p>
                <a:pPr marL="0" indent="0" algn="just" rtl="1">
                  <a:buNone/>
                </a:pPr>
                <a:r>
                  <a:rPr lang="ar-IQ" sz="4000" b="1" dirty="0" smtClean="0">
                    <a:solidFill>
                      <a:srgbClr val="00B050"/>
                    </a:solidFill>
                  </a:rPr>
                  <a:t>اي ان متوسط الدخل لهذه الفئة من المجتمع اقل من 200 دولار شهرياً.</a:t>
                </a:r>
              </a:p>
              <a:p>
                <a:pPr marL="0" indent="0" algn="just" rtl="1">
                  <a:buNone/>
                </a:pPr>
                <a:r>
                  <a:rPr lang="ar-IQ" sz="4000" b="1" dirty="0" smtClean="0">
                    <a:solidFill>
                      <a:srgbClr val="0070C0"/>
                    </a:solidFill>
                  </a:rPr>
                  <a:t>والخلاصة: لابد للباحث من تحديد الفرضية البديلة التي لا تخرج عن احد الاشكال الثلاثة السابقة، وحسب ما تفرضه عليه الظاهرة قيد الدراسة</a:t>
                </a:r>
                <a:r>
                  <a:rPr lang="ar-IQ" sz="4000" b="1" dirty="0" smtClean="0"/>
                  <a:t>.</a:t>
                </a:r>
                <a:endParaRPr lang="en-US" sz="4000" b="1"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52400" y="152400"/>
                <a:ext cx="8839200" cy="6553200"/>
              </a:xfrm>
              <a:blipFill rotWithShape="1">
                <a:blip r:embed="rId2"/>
                <a:stretch>
                  <a:fillRect l="-4069" t="-1860" r="-2483"/>
                </a:stretch>
              </a:blipFill>
            </p:spPr>
            <p:txBody>
              <a:bodyPr/>
              <a:lstStyle/>
              <a:p>
                <a:r>
                  <a:rPr lang="en-US">
                    <a:noFill/>
                  </a:rPr>
                  <a:t> </a:t>
                </a:r>
              </a:p>
            </p:txBody>
          </p:sp>
        </mc:Fallback>
      </mc:AlternateContent>
    </p:spTree>
    <p:extLst>
      <p:ext uri="{BB962C8B-B14F-4D97-AF65-F5344CB8AC3E}">
        <p14:creationId xmlns:p14="http://schemas.microsoft.com/office/powerpoint/2010/main" val="12955933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r>
              <a:rPr lang="ar-IQ" b="1" dirty="0" smtClean="0">
                <a:solidFill>
                  <a:srgbClr val="0070C0"/>
                </a:solidFill>
              </a:rPr>
              <a:t>الخطأ باتخاذ القرار</a:t>
            </a:r>
            <a:endParaRPr lang="en-US" b="1" dirty="0">
              <a:solidFill>
                <a:srgbClr val="0070C0"/>
              </a:solidFill>
            </a:endParaRPr>
          </a:p>
        </p:txBody>
      </p:sp>
      <p:sp>
        <p:nvSpPr>
          <p:cNvPr id="3" name="Content Placeholder 2"/>
          <p:cNvSpPr>
            <a:spLocks noGrp="1"/>
          </p:cNvSpPr>
          <p:nvPr>
            <p:ph idx="1"/>
          </p:nvPr>
        </p:nvSpPr>
        <p:spPr>
          <a:xfrm>
            <a:off x="152400" y="1066800"/>
            <a:ext cx="8763000" cy="5715000"/>
          </a:xfrm>
        </p:spPr>
        <p:txBody>
          <a:bodyPr>
            <a:normAutofit fontScale="92500" lnSpcReduction="10000"/>
          </a:bodyPr>
          <a:lstStyle/>
          <a:p>
            <a:pPr algn="just" rtl="1"/>
            <a:r>
              <a:rPr lang="ar-IQ" b="1" dirty="0" smtClean="0">
                <a:solidFill>
                  <a:srgbClr val="FF0000"/>
                </a:solidFill>
              </a:rPr>
              <a:t>في حالة قبول الباحث لفرضية العدم، فلا مجال للبحث غير رفض الفرضية البديلة، اما في حالة حدوث العكس بمعنى رفض فرضية العدم فإنه يتحتم في هذه الحالة قبول الفرضية البديلة.</a:t>
            </a:r>
          </a:p>
          <a:p>
            <a:pPr algn="just" rtl="1"/>
            <a:r>
              <a:rPr lang="ar-IQ" b="1" dirty="0" smtClean="0">
                <a:solidFill>
                  <a:srgbClr val="7030A0"/>
                </a:solidFill>
              </a:rPr>
              <a:t>من الجدير بالذكر ان الباحث هنا عرضة للوقوع في الخطأ عند اتخاذ قراره بقبول فرضية العدم او رفضها، فقد يرفض فرضا هو في الواقع صحيح، وقد يقبل فرضاً هو في الواقع غير صحيح، لذلك فقد تم تصنيف هذه الأخطاء الى نوعين هما:</a:t>
            </a:r>
          </a:p>
          <a:p>
            <a:pPr algn="just" rtl="1"/>
            <a:r>
              <a:rPr lang="ar-IQ" b="1" dirty="0" smtClean="0">
                <a:solidFill>
                  <a:srgbClr val="C00000"/>
                </a:solidFill>
              </a:rPr>
              <a:t>الخطأ م النوع الاول </a:t>
            </a:r>
            <a:r>
              <a:rPr lang="en-US" b="1" dirty="0" smtClean="0">
                <a:solidFill>
                  <a:srgbClr val="C00000"/>
                </a:solidFill>
              </a:rPr>
              <a:t>Type I Error</a:t>
            </a:r>
            <a:endParaRPr lang="ar-IQ" b="1" dirty="0" smtClean="0">
              <a:solidFill>
                <a:srgbClr val="C00000"/>
              </a:solidFill>
            </a:endParaRPr>
          </a:p>
          <a:p>
            <a:pPr algn="just" rtl="1"/>
            <a:r>
              <a:rPr lang="ar-IQ" b="1" dirty="0" smtClean="0">
                <a:solidFill>
                  <a:srgbClr val="0070C0"/>
                </a:solidFill>
              </a:rPr>
              <a:t>الخطأ من النوع الاول هو </a:t>
            </a:r>
            <a:r>
              <a:rPr lang="en-US" b="1" dirty="0" smtClean="0">
                <a:solidFill>
                  <a:srgbClr val="0070C0"/>
                </a:solidFill>
              </a:rPr>
              <a:t>“</a:t>
            </a:r>
            <a:r>
              <a:rPr lang="ar-IQ" b="1" dirty="0" smtClean="0">
                <a:solidFill>
                  <a:srgbClr val="0070C0"/>
                </a:solidFill>
              </a:rPr>
              <a:t>رفض فرضية العدم بينما هي صحيحة</a:t>
            </a:r>
            <a:r>
              <a:rPr lang="en-US" b="1" dirty="0" smtClean="0">
                <a:solidFill>
                  <a:srgbClr val="0070C0"/>
                </a:solidFill>
              </a:rPr>
              <a:t>”</a:t>
            </a:r>
            <a:r>
              <a:rPr lang="ar-IQ" b="1" dirty="0" smtClean="0">
                <a:solidFill>
                  <a:srgbClr val="0070C0"/>
                </a:solidFill>
              </a:rPr>
              <a:t>، اي انه على الرغم من فرضية العدم في الواقع صحيحة وكان من الواجب قبولها فقد تم اخذ قرار خاطئ برفضها، باختصار شديد فإن الخطأ من النوع الاول هو </a:t>
            </a:r>
            <a:r>
              <a:rPr lang="en-US" b="1" dirty="0" smtClean="0">
                <a:solidFill>
                  <a:srgbClr val="0070C0"/>
                </a:solidFill>
              </a:rPr>
              <a:t>“</a:t>
            </a:r>
            <a:r>
              <a:rPr lang="ar-IQ" b="1" dirty="0" smtClean="0">
                <a:solidFill>
                  <a:srgbClr val="0070C0"/>
                </a:solidFill>
              </a:rPr>
              <a:t>رفض الفرضية غير صحيح</a:t>
            </a:r>
            <a:r>
              <a:rPr lang="en-US" b="1" dirty="0" smtClean="0">
                <a:solidFill>
                  <a:srgbClr val="0070C0"/>
                </a:solidFill>
              </a:rPr>
              <a:t>”</a:t>
            </a:r>
            <a:r>
              <a:rPr lang="ar-IQ" b="1" dirty="0" smtClean="0">
                <a:solidFill>
                  <a:srgbClr val="0070C0"/>
                </a:solidFill>
              </a:rPr>
              <a:t>.</a:t>
            </a:r>
            <a:endParaRPr lang="en-US" b="1" dirty="0">
              <a:solidFill>
                <a:srgbClr val="0070C0"/>
              </a:solidFill>
            </a:endParaRPr>
          </a:p>
        </p:txBody>
      </p:sp>
    </p:spTree>
    <p:extLst>
      <p:ext uri="{BB962C8B-B14F-4D97-AF65-F5344CB8AC3E}">
        <p14:creationId xmlns:p14="http://schemas.microsoft.com/office/powerpoint/2010/main" val="40247678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65238"/>
          </a:xfrm>
        </p:spPr>
        <p:txBody>
          <a:bodyPr>
            <a:normAutofit fontScale="90000"/>
          </a:bodyPr>
          <a:lstStyle/>
          <a:p>
            <a:pPr rtl="1"/>
            <a:r>
              <a:rPr lang="ar-IQ" b="1" dirty="0" smtClean="0">
                <a:solidFill>
                  <a:srgbClr val="0070C0"/>
                </a:solidFill>
              </a:rPr>
              <a:t>الخطأ من النوع الثاني</a:t>
            </a:r>
            <a:br>
              <a:rPr lang="ar-IQ" b="1" dirty="0" smtClean="0">
                <a:solidFill>
                  <a:srgbClr val="0070C0"/>
                </a:solidFill>
              </a:rPr>
            </a:br>
            <a:r>
              <a:rPr lang="en-US" b="1" dirty="0">
                <a:solidFill>
                  <a:srgbClr val="0070C0"/>
                </a:solidFill>
              </a:rPr>
              <a:t>Type II Error</a:t>
            </a:r>
          </a:p>
        </p:txBody>
      </p:sp>
      <p:sp>
        <p:nvSpPr>
          <p:cNvPr id="3" name="Content Placeholder 2"/>
          <p:cNvSpPr>
            <a:spLocks noGrp="1"/>
          </p:cNvSpPr>
          <p:nvPr>
            <p:ph idx="1"/>
          </p:nvPr>
        </p:nvSpPr>
        <p:spPr>
          <a:xfrm>
            <a:off x="152400" y="1371600"/>
            <a:ext cx="8991600" cy="5334000"/>
          </a:xfrm>
        </p:spPr>
        <p:txBody>
          <a:bodyPr/>
          <a:lstStyle/>
          <a:p>
            <a:pPr algn="just" rtl="1"/>
            <a:r>
              <a:rPr lang="ar-IQ" b="1" dirty="0" smtClean="0">
                <a:solidFill>
                  <a:srgbClr val="FF0000"/>
                </a:solidFill>
              </a:rPr>
              <a:t>  في المقابل فان الخطأ من النوع الثاني </a:t>
            </a:r>
            <a:r>
              <a:rPr lang="en-US" b="1" dirty="0" smtClean="0">
                <a:solidFill>
                  <a:srgbClr val="FF0000"/>
                </a:solidFill>
              </a:rPr>
              <a:t>“</a:t>
            </a:r>
            <a:r>
              <a:rPr lang="ar-IQ" b="1" dirty="0" smtClean="0">
                <a:solidFill>
                  <a:srgbClr val="FF0000"/>
                </a:solidFill>
              </a:rPr>
              <a:t>قبول فرضية العدم بينما هي خاطئة</a:t>
            </a:r>
            <a:r>
              <a:rPr lang="en-US" b="1" dirty="0" smtClean="0">
                <a:solidFill>
                  <a:srgbClr val="FF0000"/>
                </a:solidFill>
              </a:rPr>
              <a:t>”</a:t>
            </a:r>
            <a:r>
              <a:rPr lang="ar-IQ" b="1" dirty="0" smtClean="0">
                <a:solidFill>
                  <a:srgbClr val="FF0000"/>
                </a:solidFill>
              </a:rPr>
              <a:t> اي انه على الرغم من ان فرضية العدم خاطئة وكان من الواجب رفضها فقد تم اخذ قرار خاطئ بقبولها، باختصار شديد فإن الخطأ من النوع الثاني هو </a:t>
            </a:r>
            <a:r>
              <a:rPr lang="en-US" b="1" dirty="0" smtClean="0">
                <a:solidFill>
                  <a:srgbClr val="FF0000"/>
                </a:solidFill>
              </a:rPr>
              <a:t>“</a:t>
            </a:r>
            <a:r>
              <a:rPr lang="ar-IQ" b="1" dirty="0" smtClean="0">
                <a:solidFill>
                  <a:srgbClr val="FF0000"/>
                </a:solidFill>
              </a:rPr>
              <a:t>قبول الفرضية خاطئ</a:t>
            </a:r>
            <a:r>
              <a:rPr lang="en-US" b="1" dirty="0" smtClean="0">
                <a:solidFill>
                  <a:srgbClr val="FF0000"/>
                </a:solidFill>
              </a:rPr>
              <a:t>”</a:t>
            </a:r>
            <a:r>
              <a:rPr lang="ar-IQ" b="1" dirty="0" smtClean="0">
                <a:solidFill>
                  <a:srgbClr val="FF0000"/>
                </a:solidFill>
              </a:rPr>
              <a:t>، قد يتساءل البعض عن مدى امكانية تصغير الخطأين معاً الى ادنى حد ممكن، ويبدو ان الطريقة الوحيدة المتاحة لذلك هي زيادة (او تكبير) حجم العينة، الأمر الذي قد لا يكون ممكناً في كل الحالات. لذلك فإن الذي يحدث عادة هو تثبيت احدهما كأن يكون نسبة او احتمال حدوث الخطأ من النوع الأول ومحاولة تصغير الآخر.</a:t>
            </a:r>
            <a:endParaRPr lang="en-US" b="1" dirty="0">
              <a:solidFill>
                <a:srgbClr val="FF0000"/>
              </a:solidFill>
            </a:endParaRPr>
          </a:p>
        </p:txBody>
      </p:sp>
    </p:spTree>
    <p:extLst>
      <p:ext uri="{BB962C8B-B14F-4D97-AF65-F5344CB8AC3E}">
        <p14:creationId xmlns:p14="http://schemas.microsoft.com/office/powerpoint/2010/main" val="20110011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b="1" dirty="0" smtClean="0">
                <a:solidFill>
                  <a:srgbClr val="FF0000"/>
                </a:solidFill>
              </a:rPr>
              <a:t>مستوى المعنوية</a:t>
            </a:r>
            <a:br>
              <a:rPr lang="ar-IQ" b="1" dirty="0" smtClean="0">
                <a:solidFill>
                  <a:srgbClr val="FF0000"/>
                </a:solidFill>
              </a:rPr>
            </a:br>
            <a:r>
              <a:rPr lang="en-US" b="1" dirty="0" smtClean="0">
                <a:solidFill>
                  <a:srgbClr val="FF0000"/>
                </a:solidFill>
              </a:rPr>
              <a:t>Level of Significance</a:t>
            </a:r>
            <a:endParaRPr lang="en-US" b="1" dirty="0">
              <a:solidFill>
                <a:srgbClr val="FF000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76200" y="1524000"/>
                <a:ext cx="8915400" cy="5257800"/>
              </a:xfrm>
            </p:spPr>
            <p:txBody>
              <a:bodyPr>
                <a:normAutofit fontScale="92500"/>
              </a:bodyPr>
              <a:lstStyle/>
              <a:p>
                <a:pPr marL="0" indent="0" algn="just" rtl="1">
                  <a:buNone/>
                </a:pPr>
                <a:r>
                  <a:rPr lang="en-US" dirty="0" smtClean="0"/>
                  <a:t> </a:t>
                </a:r>
                <a:r>
                  <a:rPr lang="en-US" b="1" dirty="0" smtClean="0">
                    <a:solidFill>
                      <a:srgbClr val="7030A0"/>
                    </a:solidFill>
                  </a:rPr>
                  <a:t>  </a:t>
                </a:r>
                <a:r>
                  <a:rPr lang="ar-IQ" b="1" dirty="0" smtClean="0">
                    <a:solidFill>
                      <a:srgbClr val="7030A0"/>
                    </a:solidFill>
                  </a:rPr>
                  <a:t>يعتبر مصطلح </a:t>
                </a:r>
                <a:r>
                  <a:rPr lang="en-US" b="1" dirty="0" smtClean="0">
                    <a:solidFill>
                      <a:srgbClr val="7030A0"/>
                    </a:solidFill>
                  </a:rPr>
                  <a:t>“</a:t>
                </a:r>
                <a:r>
                  <a:rPr lang="ar-IQ" b="1" dirty="0" smtClean="0">
                    <a:solidFill>
                      <a:srgbClr val="7030A0"/>
                    </a:solidFill>
                  </a:rPr>
                  <a:t>مستوى المعنوية</a:t>
                </a:r>
                <a:r>
                  <a:rPr lang="en-US" b="1" dirty="0" smtClean="0">
                    <a:solidFill>
                      <a:srgbClr val="7030A0"/>
                    </a:solidFill>
                  </a:rPr>
                  <a:t>”</a:t>
                </a:r>
                <a:r>
                  <a:rPr lang="ar-IQ" b="1" dirty="0" smtClean="0">
                    <a:solidFill>
                      <a:srgbClr val="7030A0"/>
                    </a:solidFill>
                  </a:rPr>
                  <a:t> واحداً من أهم المصطلحات المستخدمة في دراسة نظرية اختبارات الفرضيات، والمقصود بمستوى المعنوية هو </a:t>
                </a:r>
                <a:r>
                  <a:rPr lang="en-US" b="1" dirty="0" smtClean="0">
                    <a:solidFill>
                      <a:srgbClr val="7030A0"/>
                    </a:solidFill>
                  </a:rPr>
                  <a:t>“</a:t>
                </a:r>
                <a:r>
                  <a:rPr lang="ar-IQ" b="1" dirty="0" smtClean="0">
                    <a:solidFill>
                      <a:srgbClr val="7030A0"/>
                    </a:solidFill>
                  </a:rPr>
                  <a:t>احتمال حدوث الخطأ من النوع الأول</a:t>
                </a:r>
                <a:r>
                  <a:rPr lang="en-US" b="1" dirty="0" smtClean="0">
                    <a:solidFill>
                      <a:srgbClr val="7030A0"/>
                    </a:solidFill>
                  </a:rPr>
                  <a:t>”</a:t>
                </a:r>
                <a:r>
                  <a:rPr lang="ar-IQ" b="1" dirty="0" smtClean="0">
                    <a:solidFill>
                      <a:srgbClr val="7030A0"/>
                    </a:solidFill>
                  </a:rPr>
                  <a:t>. او نسبة حدوثه </a:t>
                </a:r>
                <a:r>
                  <a:rPr lang="en-US" b="1" dirty="0" smtClean="0">
                    <a:solidFill>
                      <a:srgbClr val="7030A0"/>
                    </a:solidFill>
                  </a:rPr>
                  <a:t>“</a:t>
                </a:r>
                <a:r>
                  <a:rPr lang="ar-IQ" b="1" dirty="0" smtClean="0">
                    <a:solidFill>
                      <a:srgbClr val="7030A0"/>
                    </a:solidFill>
                  </a:rPr>
                  <a:t>اي احتمال رفض فرضية العدم بينما هي صحيحة</a:t>
                </a:r>
                <a:r>
                  <a:rPr lang="en-US" b="1" dirty="0" smtClean="0">
                    <a:solidFill>
                      <a:srgbClr val="7030A0"/>
                    </a:solidFill>
                  </a:rPr>
                  <a:t>”</a:t>
                </a:r>
                <a:r>
                  <a:rPr lang="ar-IQ" b="1" dirty="0" smtClean="0">
                    <a:solidFill>
                      <a:srgbClr val="7030A0"/>
                    </a:solidFill>
                  </a:rPr>
                  <a:t>.</a:t>
                </a:r>
              </a:p>
              <a:p>
                <a:pPr marL="0" indent="0" algn="just" rtl="1">
                  <a:buNone/>
                </a:pPr>
                <a:r>
                  <a:rPr lang="ar-IQ" dirty="0" smtClean="0"/>
                  <a:t>  </a:t>
                </a:r>
                <a:r>
                  <a:rPr lang="ar-IQ" b="1" dirty="0" smtClean="0">
                    <a:solidFill>
                      <a:srgbClr val="002060"/>
                    </a:solidFill>
                  </a:rPr>
                  <a:t>وعادة ما يُرمز الى مستوى المعنوية بالرمز اللاتيني الفا  </a:t>
                </a:r>
                <a14:m>
                  <m:oMath xmlns:m="http://schemas.openxmlformats.org/officeDocument/2006/math">
                    <m:r>
                      <a:rPr lang="ar-IQ" b="1" i="1" smtClean="0">
                        <a:solidFill>
                          <a:srgbClr val="002060"/>
                        </a:solidFill>
                        <a:latin typeface="Cambria Math"/>
                        <a:ea typeface="Cambria Math"/>
                      </a:rPr>
                      <m:t>∝</m:t>
                    </m:r>
                  </m:oMath>
                </a14:m>
                <a:r>
                  <a:rPr lang="ar-IQ" b="1" dirty="0" smtClean="0">
                    <a:solidFill>
                      <a:srgbClr val="002060"/>
                    </a:solidFill>
                  </a:rPr>
                  <a:t> واشهر قيمتين لمستوى المعنوية هما 0.05 ،  0.01 ولكن ليس هناك ما يمنع من ياخذ قيماً اخرى.من الملاحظات المهمة هنا هو ان مستوى المعنوية </a:t>
                </a:r>
                <a:r>
                  <a:rPr lang="en-US" b="1" dirty="0" smtClean="0">
                    <a:solidFill>
                      <a:srgbClr val="002060"/>
                    </a:solidFill>
                  </a:rPr>
                  <a:t>“</a:t>
                </a:r>
                <a:r>
                  <a:rPr lang="ar-IQ" b="1" dirty="0" smtClean="0">
                    <a:solidFill>
                      <a:srgbClr val="002060"/>
                    </a:solidFill>
                  </a:rPr>
                  <a:t>والذي يسمى احياناً مستوى الدلالة</a:t>
                </a:r>
                <a:r>
                  <a:rPr lang="en-US" b="1" dirty="0" smtClean="0">
                    <a:solidFill>
                      <a:srgbClr val="002060"/>
                    </a:solidFill>
                  </a:rPr>
                  <a:t>”</a:t>
                </a:r>
                <a:r>
                  <a:rPr lang="ar-IQ" b="1" dirty="0" smtClean="0">
                    <a:solidFill>
                      <a:srgbClr val="002060"/>
                    </a:solidFill>
                  </a:rPr>
                  <a:t> </a:t>
                </a:r>
                <a:r>
                  <a:rPr lang="en-US" b="1" dirty="0" smtClean="0">
                    <a:solidFill>
                      <a:srgbClr val="002060"/>
                    </a:solidFill>
                  </a:rPr>
                  <a:t>“</a:t>
                </a:r>
                <a:r>
                  <a:rPr lang="ar-IQ" b="1" dirty="0" smtClean="0">
                    <a:solidFill>
                      <a:srgbClr val="002060"/>
                    </a:solidFill>
                  </a:rPr>
                  <a:t>هو المكمل لدرجة الثقة  بمعنى ان مجموعهما يساوي 100% او واحد صحيح. فاذا كانت درجة الثقة 0.95 فان مستوى المعنوية يساوي 0.05</a:t>
                </a:r>
                <a:r>
                  <a:rPr lang="en-US" b="1" dirty="0" smtClean="0">
                    <a:solidFill>
                      <a:srgbClr val="002060"/>
                    </a:solidFill>
                  </a:rPr>
                  <a:t>”</a:t>
                </a:r>
                <a:r>
                  <a:rPr lang="ar-IQ" b="1" dirty="0" smtClean="0">
                    <a:solidFill>
                      <a:srgbClr val="002060"/>
                    </a:solidFill>
                  </a:rPr>
                  <a:t>، والعكس صحيح، اذا كان مستوى المعنوية 0.05 فان هذا يعني ان درجة الثقة 0.95.</a:t>
                </a:r>
                <a:endParaRPr lang="en-US" b="1" dirty="0">
                  <a:solidFill>
                    <a:srgbClr val="002060"/>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76200" y="1524000"/>
                <a:ext cx="8915400" cy="5257800"/>
              </a:xfrm>
              <a:blipFill rotWithShape="1">
                <a:blip r:embed="rId2"/>
                <a:stretch>
                  <a:fillRect l="-2804" t="-1738" r="-1642" b="-2433"/>
                </a:stretch>
              </a:blipFill>
            </p:spPr>
            <p:txBody>
              <a:bodyPr/>
              <a:lstStyle/>
              <a:p>
                <a:r>
                  <a:rPr lang="en-US">
                    <a:noFill/>
                  </a:rPr>
                  <a:t> </a:t>
                </a:r>
              </a:p>
            </p:txBody>
          </p:sp>
        </mc:Fallback>
      </mc:AlternateContent>
    </p:spTree>
    <p:extLst>
      <p:ext uri="{BB962C8B-B14F-4D97-AF65-F5344CB8AC3E}">
        <p14:creationId xmlns:p14="http://schemas.microsoft.com/office/powerpoint/2010/main" val="35169716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511</TotalTime>
  <Words>1371</Words>
  <Application>Microsoft Office PowerPoint</Application>
  <PresentationFormat>On-screen Show (4:3)</PresentationFormat>
  <Paragraphs>79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الفصل الثاني اختبار الفرضيات Test of Hypothesis</vt:lpstr>
      <vt:lpstr>فرضية العدم(او الصفرية) The Null Hypothesis</vt:lpstr>
      <vt:lpstr>PowerPoint Presentation</vt:lpstr>
      <vt:lpstr>الفرضية البديلة The Alternative Hypothesis</vt:lpstr>
      <vt:lpstr>PowerPoint Presentation</vt:lpstr>
      <vt:lpstr>PowerPoint Presentation</vt:lpstr>
      <vt:lpstr>الخطأ باتخاذ القرار</vt:lpstr>
      <vt:lpstr>الخطأ من النوع الثاني Type II Error</vt:lpstr>
      <vt:lpstr>مستوى المعنوية Level of Significance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الثاني اختبار الفرضيات Test of Hypotheses</dc:title>
  <dc:creator>Best</dc:creator>
  <cp:lastModifiedBy>dalia</cp:lastModifiedBy>
  <cp:revision>40</cp:revision>
  <dcterms:created xsi:type="dcterms:W3CDTF">2006-08-16T00:00:00Z</dcterms:created>
  <dcterms:modified xsi:type="dcterms:W3CDTF">2025-09-21T07:11:23Z</dcterms:modified>
</cp:coreProperties>
</file>