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5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52400" y="228600"/>
                <a:ext cx="8839200" cy="6477000"/>
              </a:xfrm>
            </p:spPr>
            <p:txBody>
              <a:bodyPr>
                <a:normAutofit lnSpcReduction="10000"/>
              </a:bodyPr>
              <a:lstStyle/>
              <a:p>
                <a:pPr rtl="1"/>
                <a:r>
                  <a:rPr lang="ar-IQ" sz="4400" b="1" dirty="0" smtClean="0">
                    <a:solidFill>
                      <a:srgbClr val="FF0000"/>
                    </a:solidFill>
                  </a:rPr>
                  <a:t>خطوات الإختبار الإحصائي</a:t>
                </a:r>
              </a:p>
              <a:p>
                <a:pPr algn="just" rtl="1"/>
                <a:r>
                  <a:rPr lang="ar-IQ" sz="2800" b="1" dirty="0" smtClean="0">
                    <a:solidFill>
                      <a:srgbClr val="7030A0"/>
                    </a:solidFill>
                  </a:rPr>
                  <a:t>يمكن تلخيص خطوات الإختبار الإحصائي في خمس خطوات وكما يلي:</a:t>
                </a:r>
              </a:p>
              <a:p>
                <a:pPr algn="just" rtl="1"/>
                <a:r>
                  <a:rPr lang="ar-IQ" sz="2800" b="1" dirty="0" smtClean="0">
                    <a:solidFill>
                      <a:srgbClr val="7030A0"/>
                    </a:solidFill>
                  </a:rPr>
                  <a:t>1- صياغة فرضية العدم </a:t>
                </a:r>
                <a:r>
                  <a:rPr lang="en-US" sz="2800" b="1" dirty="0" smtClean="0">
                    <a:solidFill>
                      <a:srgbClr val="7030A0"/>
                    </a:solidFill>
                  </a:rPr>
                  <a:t>H0</a:t>
                </a:r>
                <a:r>
                  <a:rPr lang="ar-IQ" sz="2800" b="1" dirty="0" smtClean="0">
                    <a:solidFill>
                      <a:srgbClr val="7030A0"/>
                    </a:solidFill>
                  </a:rPr>
                  <a:t>، والذي ياخذ عادة شكل </a:t>
                </a:r>
                <a:r>
                  <a:rPr lang="en-US" sz="2800" b="1" dirty="0" smtClean="0">
                    <a:solidFill>
                      <a:srgbClr val="7030A0"/>
                    </a:solidFill>
                  </a:rPr>
                  <a:t>“</a:t>
                </a:r>
                <a:r>
                  <a:rPr lang="ar-IQ" sz="2800" b="1" dirty="0" smtClean="0">
                    <a:solidFill>
                      <a:srgbClr val="7030A0"/>
                    </a:solidFill>
                  </a:rPr>
                  <a:t>يساوي</a:t>
                </a:r>
                <a:r>
                  <a:rPr lang="en-US" sz="2800" b="1" dirty="0" smtClean="0">
                    <a:solidFill>
                      <a:srgbClr val="7030A0"/>
                    </a:solidFill>
                  </a:rPr>
                  <a:t>”</a:t>
                </a:r>
                <a:r>
                  <a:rPr lang="ar-IQ" sz="2800" b="1" dirty="0" smtClean="0">
                    <a:solidFill>
                      <a:srgbClr val="7030A0"/>
                    </a:solidFill>
                  </a:rPr>
                  <a:t> او في بعض الدراسات يأخذ شكل </a:t>
                </a:r>
                <a:r>
                  <a:rPr lang="en-US" sz="2800" b="1" dirty="0" smtClean="0">
                    <a:solidFill>
                      <a:srgbClr val="7030A0"/>
                    </a:solidFill>
                  </a:rPr>
                  <a:t>“</a:t>
                </a:r>
                <a:r>
                  <a:rPr lang="ar-IQ" sz="2800" b="1" dirty="0" smtClean="0">
                    <a:solidFill>
                      <a:srgbClr val="7030A0"/>
                    </a:solidFill>
                  </a:rPr>
                  <a:t>اكبر او يساوي، او اصغر او يساوي</a:t>
                </a:r>
                <a:r>
                  <a:rPr lang="en-US" sz="2800" b="1" dirty="0" smtClean="0">
                    <a:solidFill>
                      <a:srgbClr val="7030A0"/>
                    </a:solidFill>
                  </a:rPr>
                  <a:t>”</a:t>
                </a:r>
                <a:r>
                  <a:rPr lang="ar-IQ" sz="2800" b="1" dirty="0" smtClean="0">
                    <a:solidFill>
                      <a:srgbClr val="7030A0"/>
                    </a:solidFill>
                  </a:rPr>
                  <a:t>، فمثلاً اذا كان المطلوب هو اختبار ما اذا كان متوسط عمر الناخب هو 20سنة فإن هذا الفرض يُصاغ كما يلي:</a:t>
                </a:r>
              </a:p>
              <a:p>
                <a:pPr rtl="1"/>
                <a:r>
                  <a:rPr lang="en-US" sz="2800" b="1" dirty="0" smtClean="0">
                    <a:solidFill>
                      <a:srgbClr val="7030A0"/>
                    </a:solidFill>
                  </a:rPr>
                  <a:t>H</a:t>
                </a:r>
                <a:r>
                  <a:rPr lang="en-US" sz="1200" b="1" dirty="0" smtClean="0">
                    <a:solidFill>
                      <a:srgbClr val="7030A0"/>
                    </a:solidFill>
                  </a:rPr>
                  <a:t>0</a:t>
                </a:r>
                <a:r>
                  <a:rPr lang="en-US" sz="2800" b="1" dirty="0" smtClean="0">
                    <a:solidFill>
                      <a:srgbClr val="7030A0"/>
                    </a:solidFill>
                  </a:rPr>
                  <a:t>: </a:t>
                </a:r>
                <a14:m>
                  <m:oMath xmlns:m="http://schemas.openxmlformats.org/officeDocument/2006/math">
                    <m:r>
                      <a:rPr lang="en-US" sz="2800" b="1" i="1" smtClean="0">
                        <a:solidFill>
                          <a:srgbClr val="7030A0"/>
                        </a:solidFill>
                        <a:latin typeface="Cambria Math"/>
                        <a:ea typeface="Cambria Math"/>
                      </a:rPr>
                      <m:t>𝝁</m:t>
                    </m:r>
                  </m:oMath>
                </a14:m>
                <a:r>
                  <a:rPr lang="en-US" sz="2800" b="1" dirty="0" smtClean="0">
                    <a:solidFill>
                      <a:srgbClr val="7030A0"/>
                    </a:solidFill>
                  </a:rPr>
                  <a:t> =20</a:t>
                </a:r>
                <a:endParaRPr lang="ar-IQ" sz="2800" b="1" dirty="0" smtClean="0">
                  <a:solidFill>
                    <a:srgbClr val="7030A0"/>
                  </a:solidFill>
                </a:endParaRPr>
              </a:p>
              <a:p>
                <a:pPr algn="just" rtl="1"/>
                <a:r>
                  <a:rPr lang="ar-IQ" sz="2800" b="1" dirty="0" smtClean="0">
                    <a:solidFill>
                      <a:srgbClr val="7030A0"/>
                    </a:solidFill>
                  </a:rPr>
                  <a:t>2- صياغة فرضية الفرضية البديلة </a:t>
                </a:r>
                <a:r>
                  <a:rPr lang="en-US" sz="2800" b="1" dirty="0" smtClean="0">
                    <a:solidFill>
                      <a:srgbClr val="7030A0"/>
                    </a:solidFill>
                  </a:rPr>
                  <a:t>H1</a:t>
                </a:r>
                <a:r>
                  <a:rPr lang="ar-IQ" sz="2800" b="1" dirty="0" smtClean="0">
                    <a:solidFill>
                      <a:srgbClr val="7030A0"/>
                    </a:solidFill>
                  </a:rPr>
                  <a:t>، والذي ياخذ احد أشكال ثلاثة إما: </a:t>
                </a:r>
                <a:r>
                  <a:rPr lang="en-US" sz="2800" b="1" dirty="0" smtClean="0">
                    <a:solidFill>
                      <a:srgbClr val="7030A0"/>
                    </a:solidFill>
                  </a:rPr>
                  <a:t>“</a:t>
                </a:r>
                <a:r>
                  <a:rPr lang="ar-IQ" sz="2800" b="1" dirty="0" smtClean="0">
                    <a:solidFill>
                      <a:srgbClr val="7030A0"/>
                    </a:solidFill>
                  </a:rPr>
                  <a:t>لا يساوي</a:t>
                </a:r>
                <a:r>
                  <a:rPr lang="en-US" sz="2800" b="1" dirty="0" smtClean="0">
                    <a:solidFill>
                      <a:srgbClr val="7030A0"/>
                    </a:solidFill>
                  </a:rPr>
                  <a:t>”</a:t>
                </a:r>
                <a:r>
                  <a:rPr lang="ar-IQ" sz="2800" b="1" dirty="0" smtClean="0">
                    <a:solidFill>
                      <a:srgbClr val="7030A0"/>
                    </a:solidFill>
                  </a:rPr>
                  <a:t>  او </a:t>
                </a:r>
                <a:r>
                  <a:rPr lang="en-US" sz="2800" b="1" dirty="0" smtClean="0">
                    <a:solidFill>
                      <a:srgbClr val="7030A0"/>
                    </a:solidFill>
                  </a:rPr>
                  <a:t>“</a:t>
                </a:r>
                <a:r>
                  <a:rPr lang="ar-IQ" sz="2800" b="1" dirty="0" smtClean="0">
                    <a:solidFill>
                      <a:srgbClr val="7030A0"/>
                    </a:solidFill>
                  </a:rPr>
                  <a:t>اكبر من</a:t>
                </a:r>
                <a:r>
                  <a:rPr lang="en-US" sz="2800" b="1" dirty="0" smtClean="0">
                    <a:solidFill>
                      <a:srgbClr val="7030A0"/>
                    </a:solidFill>
                  </a:rPr>
                  <a:t>”</a:t>
                </a:r>
                <a:r>
                  <a:rPr lang="ar-IQ" sz="2800" b="1" dirty="0" smtClean="0">
                    <a:solidFill>
                      <a:srgbClr val="7030A0"/>
                    </a:solidFill>
                  </a:rPr>
                  <a:t> او </a:t>
                </a:r>
                <a:r>
                  <a:rPr lang="en-US" sz="2800" b="1" dirty="0" smtClean="0">
                    <a:solidFill>
                      <a:srgbClr val="7030A0"/>
                    </a:solidFill>
                  </a:rPr>
                  <a:t>“</a:t>
                </a:r>
                <a:r>
                  <a:rPr lang="ar-IQ" sz="2800" b="1" dirty="0" smtClean="0">
                    <a:solidFill>
                      <a:srgbClr val="7030A0"/>
                    </a:solidFill>
                  </a:rPr>
                  <a:t>اصغر من</a:t>
                </a:r>
                <a:r>
                  <a:rPr lang="en-US" sz="2800" b="1" dirty="0" smtClean="0">
                    <a:solidFill>
                      <a:srgbClr val="7030A0"/>
                    </a:solidFill>
                  </a:rPr>
                  <a:t>”</a:t>
                </a:r>
                <a:r>
                  <a:rPr lang="ar-IQ" sz="2800" b="1" dirty="0" smtClean="0">
                    <a:solidFill>
                      <a:srgbClr val="7030A0"/>
                    </a:solidFill>
                  </a:rPr>
                  <a:t> وبالرموز فان الفرضية البديلة قد تاخذ شكل احد الصيغ التالية:</a:t>
                </a:r>
              </a:p>
              <a:p>
                <a:pPr rtl="1"/>
                <a:r>
                  <a:rPr lang="en-US" sz="2800" b="1" dirty="0" smtClean="0">
                    <a:solidFill>
                      <a:srgbClr val="7030A0"/>
                    </a:solidFill>
                  </a:rPr>
                  <a:t>H</a:t>
                </a:r>
                <a:r>
                  <a:rPr lang="en-US" sz="1200" b="1" dirty="0" smtClean="0">
                    <a:solidFill>
                      <a:srgbClr val="7030A0"/>
                    </a:solidFill>
                  </a:rPr>
                  <a:t>1</a:t>
                </a:r>
                <a:r>
                  <a:rPr lang="en-US" sz="2800" b="1" dirty="0" smtClean="0">
                    <a:solidFill>
                      <a:srgbClr val="7030A0"/>
                    </a:solidFill>
                  </a:rPr>
                  <a:t>: </a:t>
                </a:r>
                <a14:m>
                  <m:oMath xmlns:m="http://schemas.openxmlformats.org/officeDocument/2006/math">
                    <m:r>
                      <a:rPr lang="en-US" sz="2800" b="1" i="1" smtClean="0">
                        <a:solidFill>
                          <a:srgbClr val="7030A0"/>
                        </a:solidFill>
                        <a:latin typeface="Cambria Math"/>
                        <a:ea typeface="Cambria Math"/>
                      </a:rPr>
                      <m:t>𝝁</m:t>
                    </m:r>
                  </m:oMath>
                </a14:m>
                <a:r>
                  <a:rPr lang="en-US" sz="2800" b="1" dirty="0" smtClean="0">
                    <a:solidFill>
                      <a:srgbClr val="7030A0"/>
                    </a:solidFill>
                  </a:rPr>
                  <a:t>  </a:t>
                </a:r>
                <a14:m>
                  <m:oMath xmlns:m="http://schemas.openxmlformats.org/officeDocument/2006/math">
                    <m:r>
                      <a:rPr lang="en-US" sz="2800" b="1" i="1" dirty="0" smtClean="0">
                        <a:solidFill>
                          <a:srgbClr val="7030A0"/>
                        </a:solidFill>
                        <a:latin typeface="Cambria Math"/>
                        <a:ea typeface="Cambria Math"/>
                      </a:rPr>
                      <m:t>≠</m:t>
                    </m:r>
                  </m:oMath>
                </a14:m>
                <a:r>
                  <a:rPr lang="en-US" sz="2800" b="1" dirty="0" smtClean="0">
                    <a:solidFill>
                      <a:srgbClr val="7030A0"/>
                    </a:solidFill>
                  </a:rPr>
                  <a:t>20</a:t>
                </a:r>
              </a:p>
              <a:p>
                <a:pPr rtl="1"/>
                <a:r>
                  <a:rPr lang="en-US" sz="2800" b="1" dirty="0" smtClean="0">
                    <a:solidFill>
                      <a:srgbClr val="7030A0"/>
                    </a:solidFill>
                  </a:rPr>
                  <a:t>OR </a:t>
                </a:r>
                <a14:m>
                  <m:oMath xmlns:m="http://schemas.openxmlformats.org/officeDocument/2006/math">
                    <m:r>
                      <a:rPr lang="en-US" sz="2800" b="1" i="1" smtClean="0">
                        <a:solidFill>
                          <a:srgbClr val="7030A0"/>
                        </a:solidFill>
                        <a:latin typeface="Cambria Math"/>
                        <a:ea typeface="Cambria Math"/>
                      </a:rPr>
                      <m:t>𝝁</m:t>
                    </m:r>
                    <m:r>
                      <a:rPr lang="en-US" sz="2800" b="1" i="1" smtClean="0">
                        <a:solidFill>
                          <a:srgbClr val="7030A0"/>
                        </a:solidFill>
                        <a:latin typeface="Cambria Math"/>
                        <a:ea typeface="Cambria Math"/>
                      </a:rPr>
                      <m:t>&gt;</m:t>
                    </m:r>
                  </m:oMath>
                </a14:m>
                <a:r>
                  <a:rPr lang="en-US" sz="2800" b="1" dirty="0" smtClean="0">
                    <a:solidFill>
                      <a:srgbClr val="7030A0"/>
                    </a:solidFill>
                  </a:rPr>
                  <a:t> 20 </a:t>
                </a:r>
                <a:endParaRPr lang="ar-IQ" sz="2800" b="1" dirty="0" smtClean="0">
                  <a:solidFill>
                    <a:srgbClr val="7030A0"/>
                  </a:solidFill>
                </a:endParaRPr>
              </a:p>
              <a:p>
                <a:pPr rtl="1"/>
                <a:r>
                  <a:rPr lang="en-US" sz="2800" b="1" dirty="0" smtClean="0">
                    <a:solidFill>
                      <a:srgbClr val="7030A0"/>
                    </a:solidFill>
                  </a:rPr>
                  <a:t>OR </a:t>
                </a:r>
                <a14:m>
                  <m:oMath xmlns:m="http://schemas.openxmlformats.org/officeDocument/2006/math">
                    <m:r>
                      <a:rPr lang="en-US" sz="2800" b="1" i="1" smtClean="0">
                        <a:solidFill>
                          <a:srgbClr val="7030A0"/>
                        </a:solidFill>
                        <a:latin typeface="Cambria Math"/>
                        <a:ea typeface="Cambria Math"/>
                      </a:rPr>
                      <m:t>&lt;</m:t>
                    </m:r>
                    <m:r>
                      <a:rPr lang="en-US" sz="2800" b="1" i="1" smtClean="0">
                        <a:solidFill>
                          <a:srgbClr val="7030A0"/>
                        </a:solidFill>
                        <a:latin typeface="Cambria Math"/>
                        <a:ea typeface="Cambria Math"/>
                      </a:rPr>
                      <m:t>𝟐𝟎</m:t>
                    </m:r>
                  </m:oMath>
                </a14:m>
                <a:endParaRPr lang="en-US" sz="2800" b="1" dirty="0">
                  <a:solidFill>
                    <a:srgbClr val="7030A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52400" y="228600"/>
                <a:ext cx="8839200" cy="6477000"/>
              </a:xfrm>
              <a:blipFill rotWithShape="1">
                <a:blip r:embed="rId2"/>
                <a:stretch>
                  <a:fillRect l="-2552" t="-3013" r="-1448"/>
                </a:stretch>
              </a:blipFill>
            </p:spPr>
            <p:txBody>
              <a:bodyPr/>
              <a:lstStyle/>
              <a:p>
                <a:r>
                  <a:rPr lang="en-US">
                    <a:noFill/>
                  </a:rPr>
                  <a:t> </a:t>
                </a:r>
              </a:p>
            </p:txBody>
          </p:sp>
        </mc:Fallback>
      </mc:AlternateContent>
    </p:spTree>
    <p:extLst>
      <p:ext uri="{BB962C8B-B14F-4D97-AF65-F5344CB8AC3E}">
        <p14:creationId xmlns:p14="http://schemas.microsoft.com/office/powerpoint/2010/main" val="404280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a:bodyPr>
          <a:lstStyle/>
          <a:p>
            <a:pPr marL="0" indent="0" algn="just" rtl="1">
              <a:buNone/>
            </a:pPr>
            <a:r>
              <a:rPr lang="ar-IQ" sz="4800" b="1" dirty="0" smtClean="0">
                <a:solidFill>
                  <a:srgbClr val="7030A0"/>
                </a:solidFill>
              </a:rPr>
              <a:t>5- المقارنة والقرار: بمقارنة قيمة إحصاءة الإختبار المحسوبة(التي=1.5) بحدود منطقتي القبول والرفض نجد انها تقع في منطقة القبول لذلك فان القرار هو: قبول فرضية العدم(التي تنص ان متوسط دخول الأفراد الأسبوعي في هذه الدولة=72$ وذلك بمستوى معنوية 0.05).</a:t>
            </a:r>
            <a:endParaRPr lang="en-US" sz="4800" b="1" dirty="0">
              <a:solidFill>
                <a:srgbClr val="7030A0"/>
              </a:solidFill>
            </a:endParaRPr>
          </a:p>
        </p:txBody>
      </p:sp>
    </p:spTree>
    <p:extLst>
      <p:ext uri="{BB962C8B-B14F-4D97-AF65-F5344CB8AC3E}">
        <p14:creationId xmlns:p14="http://schemas.microsoft.com/office/powerpoint/2010/main" val="253878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
                <a:ext cx="8839200" cy="6705600"/>
              </a:xfrm>
            </p:spPr>
            <p:txBody>
              <a:bodyPr/>
              <a:lstStyle/>
              <a:p>
                <a:pPr marL="0" indent="0" algn="just" rtl="1">
                  <a:buNone/>
                </a:pPr>
                <a:r>
                  <a:rPr lang="ar-IQ" dirty="0" smtClean="0"/>
                  <a:t>مثال(2): اذا كان احد مصانع المواد الغذائية ينتج نوعاً من الألبان حيث يصل متوسط وزن العبوة 240غم، وبانحراف معياري 18غم حيث كانت اوزان العبوات تتبع التوزيع الطبيعي، تم اخذ عينة من 9 عبوات وذلك عند اجراء الرقابة على الجودة، فوجد ان متوسط وزن العبوة 235غم، هل ترى ان هناك عيباً بالإنتاج مما ادى الى انخفاض وزن العبوة عند مستوى معنوية 0.10.</a:t>
                </a:r>
              </a:p>
              <a:p>
                <a:pPr marL="0" indent="0" algn="just" rtl="1">
                  <a:buNone/>
                </a:pPr>
                <a:r>
                  <a:rPr lang="ar-IQ" dirty="0" smtClean="0"/>
                  <a:t>الحل: المعطيات (</a:t>
                </a:r>
                <a:r>
                  <a:rPr lang="en-US" dirty="0" smtClean="0"/>
                  <a:t>n=9, </a:t>
                </a:r>
                <a14:m>
                  <m:oMath xmlns:m="http://schemas.openxmlformats.org/officeDocument/2006/math">
                    <m:r>
                      <a:rPr lang="en-US" i="1" smtClean="0">
                        <a:latin typeface="Cambria Math"/>
                        <a:ea typeface="Cambria Math"/>
                      </a:rPr>
                      <m:t>𝜎</m:t>
                    </m:r>
                  </m:oMath>
                </a14:m>
                <a:r>
                  <a:rPr lang="en-US" dirty="0" smtClean="0"/>
                  <a:t> =18, X=235, </a:t>
                </a:r>
                <a14:m>
                  <m:oMath xmlns:m="http://schemas.openxmlformats.org/officeDocument/2006/math">
                    <m:r>
                      <a:rPr lang="en-US" i="1" smtClean="0">
                        <a:latin typeface="Cambria Math"/>
                        <a:ea typeface="Cambria Math"/>
                      </a:rPr>
                      <m:t>𝜇</m:t>
                    </m:r>
                  </m:oMath>
                </a14:m>
                <a:r>
                  <a:rPr lang="en-US" dirty="0" smtClean="0"/>
                  <a:t> =240</a:t>
                </a:r>
                <a:r>
                  <a:rPr lang="ar-IQ" dirty="0" smtClean="0"/>
                  <a:t>)</a:t>
                </a:r>
              </a:p>
              <a:p>
                <a:pPr marL="0" indent="0" algn="just" rtl="1">
                  <a:buNone/>
                </a:pPr>
                <a:r>
                  <a:rPr lang="ar-IQ" dirty="0" smtClean="0"/>
                  <a:t>1- فرضية العدم: متوسط وزن العبوة يساوي 240.</a:t>
                </a:r>
              </a:p>
              <a:p>
                <a:pPr marL="0" indent="0" algn="ctr" rtl="1">
                  <a:buNone/>
                </a:pPr>
                <a:r>
                  <a:rPr lang="en-US" b="1" dirty="0">
                    <a:solidFill>
                      <a:srgbClr val="FF0000"/>
                    </a:solidFill>
                  </a:rPr>
                  <a:t>H</a:t>
                </a:r>
                <a:r>
                  <a:rPr lang="en-US" sz="1200" b="1" dirty="0">
                    <a:solidFill>
                      <a:srgbClr val="FF0000"/>
                    </a:solidFill>
                  </a:rPr>
                  <a:t>0</a:t>
                </a:r>
                <a:r>
                  <a:rPr lang="en-US" b="1" dirty="0">
                    <a:solidFill>
                      <a:srgbClr val="FF0000"/>
                    </a:solidFill>
                  </a:rPr>
                  <a:t> : </a:t>
                </a:r>
                <a14:m>
                  <m:oMath xmlns:m="http://schemas.openxmlformats.org/officeDocument/2006/math">
                    <m:r>
                      <a:rPr lang="en-US" b="1" i="1">
                        <a:solidFill>
                          <a:srgbClr val="FF0000"/>
                        </a:solidFill>
                        <a:latin typeface="Cambria Math"/>
                        <a:ea typeface="Cambria Math"/>
                      </a:rPr>
                      <m:t>𝝁</m:t>
                    </m:r>
                  </m:oMath>
                </a14:m>
                <a:r>
                  <a:rPr lang="en-US" b="1" dirty="0">
                    <a:solidFill>
                      <a:srgbClr val="FF0000"/>
                    </a:solidFill>
                  </a:rPr>
                  <a:t>  </a:t>
                </a:r>
                <a:r>
                  <a:rPr lang="en-US" b="1" dirty="0" smtClean="0">
                    <a:solidFill>
                      <a:srgbClr val="FF0000"/>
                    </a:solidFill>
                  </a:rPr>
                  <a:t>=240</a:t>
                </a:r>
                <a:endParaRPr lang="ar-IQ" b="1" dirty="0" smtClean="0">
                  <a:solidFill>
                    <a:srgbClr val="FF0000"/>
                  </a:solidFill>
                </a:endParaRPr>
              </a:p>
              <a:p>
                <a:pPr marL="0" indent="0" algn="just" rtl="1">
                  <a:buNone/>
                </a:pPr>
                <a:r>
                  <a:rPr lang="ar-IQ" b="1" dirty="0" smtClean="0">
                    <a:solidFill>
                      <a:srgbClr val="FF0000"/>
                    </a:solidFill>
                  </a:rPr>
                  <a:t>2- الفرضية البديلة:</a:t>
                </a:r>
                <a:r>
                  <a:rPr lang="ar-IQ" dirty="0"/>
                  <a:t>متوسط وزن العبوة </a:t>
                </a:r>
                <a:r>
                  <a:rPr lang="ar-IQ" dirty="0" smtClean="0"/>
                  <a:t>يقل او ينخفض عن </a:t>
                </a:r>
                <a:r>
                  <a:rPr lang="ar-IQ" dirty="0"/>
                  <a:t>240</a:t>
                </a:r>
                <a:r>
                  <a:rPr lang="ar-IQ" dirty="0" smtClean="0"/>
                  <a:t>.</a:t>
                </a:r>
              </a:p>
              <a:p>
                <a:pPr marL="0" indent="0" algn="ctr" rtl="1">
                  <a:buNone/>
                </a:pPr>
                <a:r>
                  <a:rPr lang="en-US" b="1" dirty="0" smtClean="0">
                    <a:solidFill>
                      <a:srgbClr val="FF0000"/>
                    </a:solidFill>
                  </a:rPr>
                  <a:t>H</a:t>
                </a:r>
                <a:r>
                  <a:rPr lang="en-US" sz="1200" b="1" dirty="0" smtClean="0">
                    <a:solidFill>
                      <a:srgbClr val="FF0000"/>
                    </a:solidFill>
                  </a:rPr>
                  <a:t>1</a:t>
                </a:r>
                <a:r>
                  <a:rPr lang="en-US" b="1" dirty="0" smtClean="0">
                    <a:solidFill>
                      <a:srgbClr val="FF0000"/>
                    </a:solidFill>
                  </a:rPr>
                  <a:t> </a:t>
                </a:r>
                <a:r>
                  <a:rPr lang="en-US" b="1" dirty="0">
                    <a:solidFill>
                      <a:srgbClr val="FF0000"/>
                    </a:solidFill>
                  </a:rPr>
                  <a:t>: </a:t>
                </a:r>
                <a14:m>
                  <m:oMath xmlns:m="http://schemas.openxmlformats.org/officeDocument/2006/math">
                    <m:r>
                      <a:rPr lang="en-US" b="1" i="1">
                        <a:solidFill>
                          <a:srgbClr val="FF0000"/>
                        </a:solidFill>
                        <a:latin typeface="Cambria Math"/>
                        <a:ea typeface="Cambria Math"/>
                      </a:rPr>
                      <m:t>𝝁</m:t>
                    </m:r>
                  </m:oMath>
                </a14:m>
                <a:r>
                  <a:rPr lang="en-US" b="1" dirty="0">
                    <a:solidFill>
                      <a:srgbClr val="FF0000"/>
                    </a:solidFill>
                  </a:rPr>
                  <a:t>  </a:t>
                </a:r>
                <a14:m>
                  <m:oMath xmlns:m="http://schemas.openxmlformats.org/officeDocument/2006/math">
                    <m:r>
                      <a:rPr lang="en-US" b="1" i="1" dirty="0" smtClean="0">
                        <a:solidFill>
                          <a:srgbClr val="FF0000"/>
                        </a:solidFill>
                        <a:latin typeface="Cambria Math"/>
                        <a:ea typeface="Cambria Math"/>
                      </a:rPr>
                      <m:t>&lt;</m:t>
                    </m:r>
                  </m:oMath>
                </a14:m>
                <a:r>
                  <a:rPr lang="en-US" b="1" i="0" dirty="0" smtClean="0">
                    <a:solidFill>
                      <a:srgbClr val="FF0000"/>
                    </a:solidFill>
                    <a:latin typeface="+mj-lt"/>
                  </a:rPr>
                  <a:t> </a:t>
                </a:r>
                <a:r>
                  <a:rPr lang="en-US" b="1" dirty="0" smtClean="0">
                    <a:solidFill>
                      <a:srgbClr val="FF0000"/>
                    </a:solidFill>
                  </a:rPr>
                  <a:t>240</a:t>
                </a:r>
                <a:endParaRPr lang="ar-IQ" b="1" dirty="0">
                  <a:solidFill>
                    <a:srgbClr val="FF0000"/>
                  </a:solidFill>
                </a:endParaRPr>
              </a:p>
              <a:p>
                <a:pPr marL="0" indent="0" algn="ctr" rtl="1">
                  <a:buNone/>
                </a:pPr>
                <a:endParaRPr lang="ar-IQ" dirty="0"/>
              </a:p>
              <a:p>
                <a:pPr marL="0" indent="0" algn="just" rtl="1">
                  <a:buNone/>
                </a:pPr>
                <a:endParaRPr lang="ar-IQ" b="1" dirty="0">
                  <a:solidFill>
                    <a:srgbClr val="FF0000"/>
                  </a:solidFill>
                </a:endParaRPr>
              </a:p>
              <a:p>
                <a:pPr marL="0" indent="0" algn="ct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
                <a:ext cx="8839200" cy="6705600"/>
              </a:xfrm>
              <a:blipFill rotWithShape="1">
                <a:blip r:embed="rId2"/>
                <a:stretch>
                  <a:fillRect l="-3034" t="-1182" r="-1793"/>
                </a:stretch>
              </a:blipFill>
            </p:spPr>
            <p:txBody>
              <a:bodyPr/>
              <a:lstStyle/>
              <a:p>
                <a:r>
                  <a:rPr lang="en-US">
                    <a:noFill/>
                  </a:rPr>
                  <a:t> </a:t>
                </a:r>
              </a:p>
            </p:txBody>
          </p:sp>
        </mc:Fallback>
      </mc:AlternateContent>
      <p:cxnSp>
        <p:nvCxnSpPr>
          <p:cNvPr id="5" name="Straight Connector 4"/>
          <p:cNvCxnSpPr/>
          <p:nvPr/>
        </p:nvCxnSpPr>
        <p:spPr>
          <a:xfrm>
            <a:off x="4267200" y="3352800"/>
            <a:ext cx="228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30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0"/>
                <a:ext cx="8991600" cy="6705600"/>
              </a:xfrm>
            </p:spPr>
            <p:txBody>
              <a:bodyPr/>
              <a:lstStyle/>
              <a:p>
                <a:pPr marL="0" indent="0" algn="just" rtl="1">
                  <a:buNone/>
                </a:pPr>
                <a:r>
                  <a:rPr lang="ar-IQ" dirty="0" smtClean="0"/>
                  <a:t>3- إحصاءة الإختبار: بما ان للعينة تباين معلوم فإن إحصاءة الإختبار في حالة اختبار الوسط تاخذ الشكل التالي:</a:t>
                </a:r>
              </a:p>
              <a:p>
                <a:pPr marL="0" indent="0" algn="ctr" rtl="1">
                  <a:buNone/>
                </a:pPr>
                <a:r>
                  <a:rPr lang="ar-IQ" b="1" dirty="0" smtClean="0"/>
                  <a:t>0.83-</a:t>
                </a:r>
                <a:r>
                  <a:rPr lang="en-US" b="1" dirty="0" err="1" smtClean="0"/>
                  <a:t>Z</a:t>
                </a:r>
                <a:r>
                  <a:rPr lang="en-US" sz="1400" b="1" dirty="0" err="1" smtClean="0"/>
                  <a:t>cal</a:t>
                </a:r>
                <a:r>
                  <a:rPr lang="en-US" b="1" dirty="0" smtClean="0"/>
                  <a:t> </a:t>
                </a:r>
                <a:r>
                  <a:rPr lang="en-US" b="1" dirty="0"/>
                  <a:t>=Z</a:t>
                </a:r>
                <a:r>
                  <a:rPr lang="en-US" sz="1100" b="1" dirty="0"/>
                  <a:t>X </a:t>
                </a:r>
                <a:r>
                  <a:rPr lang="en-US" b="1" dirty="0"/>
                  <a:t>= </a:t>
                </a:r>
                <a14:m>
                  <m:oMath xmlns:m="http://schemas.openxmlformats.org/officeDocument/2006/math">
                    <m:f>
                      <m:fPr>
                        <m:ctrlPr>
                          <a:rPr lang="en-US" b="1" i="1">
                            <a:latin typeface="Cambria Math"/>
                          </a:rPr>
                        </m:ctrlPr>
                      </m:fPr>
                      <m:num>
                        <m:r>
                          <a:rPr lang="en-US" b="1" i="1">
                            <a:latin typeface="Cambria Math"/>
                          </a:rPr>
                          <m:t>𝑿</m:t>
                        </m:r>
                        <m:r>
                          <a:rPr lang="en-US" b="1" i="1">
                            <a:latin typeface="Cambria Math"/>
                          </a:rPr>
                          <m:t>−</m:t>
                        </m:r>
                        <m:r>
                          <a:rPr lang="en-US" b="1" i="1">
                            <a:latin typeface="Cambria Math"/>
                            <a:ea typeface="Cambria Math"/>
                          </a:rPr>
                          <m:t>𝝁</m:t>
                        </m:r>
                      </m:num>
                      <m:den>
                        <m:f>
                          <m:fPr>
                            <m:ctrlPr>
                              <a:rPr lang="en-US" b="1" i="1">
                                <a:latin typeface="Cambria Math"/>
                              </a:rPr>
                            </m:ctrlPr>
                          </m:fPr>
                          <m:num>
                            <m:r>
                              <a:rPr lang="en-US" b="1" i="1">
                                <a:latin typeface="Cambria Math"/>
                                <a:ea typeface="Cambria Math"/>
                              </a:rPr>
                              <m:t>𝝈</m:t>
                            </m:r>
                          </m:num>
                          <m:den>
                            <m:rad>
                              <m:radPr>
                                <m:degHide m:val="on"/>
                                <m:ctrlPr>
                                  <a:rPr lang="en-US" b="1" i="1">
                                    <a:latin typeface="Cambria Math"/>
                                  </a:rPr>
                                </m:ctrlPr>
                              </m:radPr>
                              <m:deg/>
                              <m:e>
                                <m:r>
                                  <a:rPr lang="en-US" b="1" i="1">
                                    <a:latin typeface="Cambria Math"/>
                                  </a:rPr>
                                  <m:t>𝒏</m:t>
                                </m:r>
                              </m:e>
                            </m:rad>
                          </m:den>
                        </m:f>
                      </m:den>
                    </m:f>
                  </m:oMath>
                </a14:m>
                <a:r>
                  <a:rPr lang="en-US" b="1" dirty="0"/>
                  <a:t> = </a:t>
                </a:r>
                <a14:m>
                  <m:oMath xmlns:m="http://schemas.openxmlformats.org/officeDocument/2006/math">
                    <m:f>
                      <m:fPr>
                        <m:ctrlPr>
                          <a:rPr lang="en-US" b="1" i="1">
                            <a:latin typeface="Cambria Math"/>
                          </a:rPr>
                        </m:ctrlPr>
                      </m:fPr>
                      <m:num>
                        <m:r>
                          <a:rPr lang="ar-IQ" b="1" i="1" smtClean="0">
                            <a:latin typeface="Cambria Math"/>
                          </a:rPr>
                          <m:t>𝟐𝟑𝟓</m:t>
                        </m:r>
                        <m:r>
                          <a:rPr lang="en-US" b="1" i="1">
                            <a:latin typeface="Cambria Math"/>
                          </a:rPr>
                          <m:t>−</m:t>
                        </m:r>
                        <m:r>
                          <a:rPr lang="ar-IQ" b="1" i="1" smtClean="0">
                            <a:latin typeface="Cambria Math"/>
                          </a:rPr>
                          <m:t>𝟐𝟒𝟎</m:t>
                        </m:r>
                      </m:num>
                      <m:den>
                        <m:f>
                          <m:fPr>
                            <m:ctrlPr>
                              <a:rPr lang="en-US" b="1" i="1">
                                <a:latin typeface="Cambria Math"/>
                              </a:rPr>
                            </m:ctrlPr>
                          </m:fPr>
                          <m:num>
                            <m:r>
                              <a:rPr lang="ar-IQ" b="1" i="1" smtClean="0">
                                <a:latin typeface="Cambria Math"/>
                              </a:rPr>
                              <m:t>𝟏𝟖</m:t>
                            </m:r>
                          </m:num>
                          <m:den>
                            <m:rad>
                              <m:radPr>
                                <m:degHide m:val="on"/>
                                <m:ctrlPr>
                                  <a:rPr lang="en-US" b="1" i="1">
                                    <a:latin typeface="Cambria Math"/>
                                  </a:rPr>
                                </m:ctrlPr>
                              </m:radPr>
                              <m:deg/>
                              <m:e>
                                <m:r>
                                  <a:rPr lang="ar-IQ" b="1" i="1" smtClean="0">
                                    <a:latin typeface="Cambria Math"/>
                                  </a:rPr>
                                  <m:t> </m:t>
                                </m:r>
                                <m:r>
                                  <a:rPr lang="en-US" b="1" i="1">
                                    <a:latin typeface="Cambria Math"/>
                                  </a:rPr>
                                  <m:t>𝟗</m:t>
                                </m:r>
                              </m:e>
                            </m:rad>
                          </m:den>
                        </m:f>
                      </m:den>
                    </m:f>
                  </m:oMath>
                </a14:m>
                <a:r>
                  <a:rPr lang="en-US" b="1" dirty="0"/>
                  <a:t> =</a:t>
                </a:r>
                <a14:m>
                  <m:oMath xmlns:m="http://schemas.openxmlformats.org/officeDocument/2006/math">
                    <m:f>
                      <m:fPr>
                        <m:ctrlPr>
                          <a:rPr lang="en-US" b="1" i="1" dirty="0">
                            <a:latin typeface="Cambria Math"/>
                          </a:rPr>
                        </m:ctrlPr>
                      </m:fPr>
                      <m:num>
                        <m:r>
                          <a:rPr lang="ar-IQ" b="1" i="1" dirty="0" smtClean="0">
                            <a:latin typeface="Cambria Math"/>
                          </a:rPr>
                          <m:t>−</m:t>
                        </m:r>
                        <m:r>
                          <a:rPr lang="ar-IQ" b="1" i="1" dirty="0" smtClean="0">
                            <a:latin typeface="Cambria Math"/>
                          </a:rPr>
                          <m:t>𝟓</m:t>
                        </m:r>
                      </m:num>
                      <m:den>
                        <m:f>
                          <m:fPr>
                            <m:ctrlPr>
                              <a:rPr lang="en-US" b="1" i="1" dirty="0">
                                <a:latin typeface="Cambria Math"/>
                              </a:rPr>
                            </m:ctrlPr>
                          </m:fPr>
                          <m:num>
                            <m:r>
                              <a:rPr lang="en-US" b="1" i="1" dirty="0">
                                <a:latin typeface="Cambria Math"/>
                              </a:rPr>
                              <m:t>𝟏</m:t>
                            </m:r>
                            <m:r>
                              <a:rPr lang="ar-IQ" b="1" i="1" dirty="0" smtClean="0">
                                <a:latin typeface="Cambria Math"/>
                              </a:rPr>
                              <m:t>𝟖</m:t>
                            </m:r>
                          </m:num>
                          <m:den>
                            <m:r>
                              <a:rPr lang="ar-IQ" b="1" i="1" dirty="0" smtClean="0">
                                <a:latin typeface="Cambria Math"/>
                              </a:rPr>
                              <m:t>𝟑</m:t>
                            </m:r>
                          </m:den>
                        </m:f>
                      </m:den>
                    </m:f>
                  </m:oMath>
                </a14:m>
                <a:r>
                  <a:rPr lang="en-US" b="1" dirty="0"/>
                  <a:t>  = </a:t>
                </a:r>
                <a14:m>
                  <m:oMath xmlns:m="http://schemas.openxmlformats.org/officeDocument/2006/math">
                    <m:f>
                      <m:fPr>
                        <m:ctrlPr>
                          <a:rPr lang="en-US" b="1" i="1">
                            <a:latin typeface="Cambria Math"/>
                          </a:rPr>
                        </m:ctrlPr>
                      </m:fPr>
                      <m:num>
                        <m:r>
                          <a:rPr lang="ar-IQ" b="1" i="1" smtClean="0">
                            <a:latin typeface="Cambria Math"/>
                          </a:rPr>
                          <m:t>−</m:t>
                        </m:r>
                        <m:r>
                          <a:rPr lang="ar-IQ" b="1" i="1" smtClean="0">
                            <a:latin typeface="Cambria Math"/>
                          </a:rPr>
                          <m:t>𝟓</m:t>
                        </m:r>
                      </m:num>
                      <m:den>
                        <m:r>
                          <a:rPr lang="ar-IQ" b="1" i="1" smtClean="0">
                            <a:latin typeface="Cambria Math"/>
                          </a:rPr>
                          <m:t>𝟔</m:t>
                        </m:r>
                      </m:den>
                    </m:f>
                  </m:oMath>
                </a14:m>
                <a:r>
                  <a:rPr lang="en-US" b="1" dirty="0"/>
                  <a:t> </a:t>
                </a:r>
                <a:r>
                  <a:rPr lang="en-US" b="1" dirty="0" smtClean="0"/>
                  <a:t>=</a:t>
                </a:r>
                <a:endParaRPr lang="ar-IQ" b="1" dirty="0" smtClean="0"/>
              </a:p>
              <a:p>
                <a:pPr marL="0" indent="0" algn="just" rtl="1">
                  <a:buNone/>
                </a:pPr>
                <a:r>
                  <a:rPr lang="ar-IQ" b="1" dirty="0" smtClean="0"/>
                  <a:t>اي ان الإحصاءة المحسوبة تساوي 0.83-</a:t>
                </a:r>
              </a:p>
              <a:p>
                <a:pPr marL="0" indent="0" algn="ctr" rtl="1">
                  <a:buNone/>
                </a:pPr>
                <a:r>
                  <a:rPr lang="ar-IQ" b="1" dirty="0" smtClean="0"/>
                  <a:t>1.28-=</a:t>
                </a:r>
                <a:r>
                  <a:rPr lang="ar-IQ" sz="1200" b="1" dirty="0" smtClean="0"/>
                  <a:t>0.10</a:t>
                </a:r>
                <a:r>
                  <a:rPr lang="en-US" b="1" dirty="0" smtClean="0"/>
                  <a:t>Z</a:t>
                </a:r>
                <a:r>
                  <a:rPr lang="ar-IQ" b="1" dirty="0" smtClean="0"/>
                  <a:t>-= </a:t>
                </a:r>
                <a14:m>
                  <m:oMath xmlns:m="http://schemas.openxmlformats.org/officeDocument/2006/math">
                    <m:r>
                      <a:rPr lang="ar-IQ" sz="1200" b="1" i="1">
                        <a:latin typeface="Cambria Math"/>
                        <a:ea typeface="Cambria Math"/>
                      </a:rPr>
                      <m:t>𝜶</m:t>
                    </m:r>
                  </m:oMath>
                </a14:m>
                <a:r>
                  <a:rPr lang="ar-IQ" b="1" dirty="0" smtClean="0"/>
                  <a:t> </a:t>
                </a:r>
                <a:r>
                  <a:rPr lang="en-US" b="1" dirty="0" smtClean="0"/>
                  <a:t>-Z</a:t>
                </a:r>
                <a:r>
                  <a:rPr lang="ar-IQ" b="1" dirty="0" smtClean="0"/>
                  <a:t> </a:t>
                </a:r>
                <a:r>
                  <a:rPr lang="en-US" b="1" dirty="0" smtClean="0"/>
                  <a:t> </a:t>
                </a:r>
                <a:r>
                  <a:rPr lang="en-US" b="1" dirty="0" err="1" smtClean="0"/>
                  <a:t>Z</a:t>
                </a:r>
                <a:r>
                  <a:rPr lang="en-US" sz="1200" b="1" dirty="0" err="1" smtClean="0"/>
                  <a:t>tab</a:t>
                </a:r>
                <a:r>
                  <a:rPr lang="en-US" b="1" dirty="0" smtClean="0"/>
                  <a:t>=</a:t>
                </a:r>
                <a:endParaRPr lang="ar-IQ" b="1" dirty="0" smtClean="0"/>
              </a:p>
              <a:p>
                <a:pPr marL="0" indent="0" algn="just" rtl="1">
                  <a:buNone/>
                </a:pPr>
                <a:r>
                  <a:rPr lang="ar-IQ" sz="2800" b="1" dirty="0" smtClean="0">
                    <a:solidFill>
                      <a:srgbClr val="7030A0"/>
                    </a:solidFill>
                  </a:rPr>
                  <a:t>وان القيمة الجدولية ذات اختبار من طرف اليسار = 1.28-</a:t>
                </a:r>
              </a:p>
              <a:p>
                <a:pPr marL="0" indent="0" algn="just" rtl="1">
                  <a:buNone/>
                </a:pPr>
                <a:r>
                  <a:rPr lang="ar-IQ" sz="2800" b="1" dirty="0" smtClean="0">
                    <a:solidFill>
                      <a:srgbClr val="7030A0"/>
                    </a:solidFill>
                  </a:rPr>
                  <a:t>4- حدود منطقتي القبول والرفض: نحصل عليها من التوزيع الطبيعي المعياري الآتي وتحت مستوى معنوية 0.10 وكالآتي:</a:t>
                </a:r>
              </a:p>
              <a:p>
                <a:pPr marL="0" indent="0" algn="ctr" rtl="1">
                  <a:buNone/>
                </a:pPr>
                <a:endParaRPr lang="ar-IQ" sz="2800" b="1" dirty="0" smtClean="0">
                  <a:solidFill>
                    <a:srgbClr val="7030A0"/>
                  </a:solidFill>
                </a:endParaRPr>
              </a:p>
              <a:p>
                <a:pPr marL="0" indent="0" algn="just" rtl="1">
                  <a:buNone/>
                </a:pPr>
                <a:r>
                  <a:rPr lang="ar-IQ" sz="1200" b="1" dirty="0" smtClean="0"/>
                  <a:t>                                                                                                      منطقة القبول               منطقة الرفض</a:t>
                </a:r>
              </a:p>
              <a:p>
                <a:pPr marL="0" indent="0" algn="just" rtl="1">
                  <a:buNone/>
                </a:pPr>
                <a:r>
                  <a:rPr lang="ar-IQ" sz="1200" b="1" dirty="0"/>
                  <a:t> </a:t>
                </a:r>
                <a:r>
                  <a:rPr lang="ar-IQ" sz="1200" b="1" dirty="0" smtClean="0"/>
                  <a:t>                                                                                                    0.90=</a:t>
                </a:r>
                <a:r>
                  <a:rPr lang="en-US" sz="1200" b="1" dirty="0" smtClean="0"/>
                  <a:t>1-</a:t>
                </a:r>
                <a14:m>
                  <m:oMath xmlns:m="http://schemas.openxmlformats.org/officeDocument/2006/math">
                    <m:r>
                      <a:rPr lang="en-US" sz="1200" b="1" i="1" smtClean="0">
                        <a:latin typeface="Cambria Math"/>
                        <a:ea typeface="Cambria Math"/>
                      </a:rPr>
                      <m:t>𝜶</m:t>
                    </m:r>
                  </m:oMath>
                </a14:m>
                <a:r>
                  <a:rPr lang="ar-IQ" sz="1200" b="1" dirty="0" smtClean="0"/>
                  <a:t>                      0.10 = </a:t>
                </a:r>
                <a14:m>
                  <m:oMath xmlns:m="http://schemas.openxmlformats.org/officeDocument/2006/math">
                    <m:r>
                      <a:rPr lang="ar-IQ" sz="1200" b="1" i="1" smtClean="0">
                        <a:latin typeface="Cambria Math"/>
                        <a:ea typeface="Cambria Math"/>
                      </a:rPr>
                      <m:t>𝜶</m:t>
                    </m:r>
                  </m:oMath>
                </a14:m>
                <a:endParaRPr lang="ar-IQ" sz="1200" b="1" dirty="0" smtClean="0"/>
              </a:p>
              <a:p>
                <a:pPr marL="0" indent="0" algn="just" rtl="1">
                  <a:buNone/>
                </a:pPr>
                <a:endParaRPr lang="ar-IQ" sz="1200" b="1" dirty="0"/>
              </a:p>
              <a:p>
                <a:pPr marL="0" indent="0" algn="just" rtl="1">
                  <a:buNone/>
                </a:pPr>
                <a:endParaRPr lang="ar-IQ" sz="1200" b="1" dirty="0" smtClean="0"/>
              </a:p>
              <a:p>
                <a:pPr marL="0" indent="0" algn="just" rtl="1">
                  <a:buNone/>
                </a:pPr>
                <a:endParaRPr lang="ar-IQ" sz="1200" b="1" dirty="0"/>
              </a:p>
              <a:p>
                <a:pPr marL="0" indent="0" algn="just" rtl="1">
                  <a:buNone/>
                </a:pPr>
                <a:r>
                  <a:rPr lang="ar-IQ" sz="1200" b="1" dirty="0" smtClean="0"/>
                  <a:t>                                                                                                                                     1.28-</a:t>
                </a:r>
                <a:endParaRPr lang="en-US" sz="12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0"/>
                <a:ext cx="8991600" cy="6705600"/>
              </a:xfrm>
              <a:blipFill rotWithShape="1">
                <a:blip r:embed="rId2"/>
                <a:stretch>
                  <a:fillRect l="-2983" t="-1182" r="-1763" b="-91"/>
                </a:stretch>
              </a:blipFill>
            </p:spPr>
            <p:txBody>
              <a:bodyPr/>
              <a:lstStyle/>
              <a:p>
                <a:r>
                  <a:rPr lang="en-US">
                    <a:noFill/>
                  </a:rPr>
                  <a:t> </a:t>
                </a:r>
              </a:p>
            </p:txBody>
          </p:sp>
        </mc:Fallback>
      </mc:AlternateContent>
      <p:cxnSp>
        <p:nvCxnSpPr>
          <p:cNvPr id="5" name="Straight Connector 4"/>
          <p:cNvCxnSpPr/>
          <p:nvPr/>
        </p:nvCxnSpPr>
        <p:spPr>
          <a:xfrm>
            <a:off x="2798064" y="126492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80488" y="1600200"/>
            <a:ext cx="1524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2895600" y="4800600"/>
            <a:ext cx="2859959" cy="1155230"/>
          </a:xfrm>
          <a:custGeom>
            <a:avLst/>
            <a:gdLst>
              <a:gd name="connsiteX0" fmla="*/ 0 w 2625263"/>
              <a:gd name="connsiteY0" fmla="*/ 1197880 h 1289358"/>
              <a:gd name="connsiteX1" fmla="*/ 475488 w 2625263"/>
              <a:gd name="connsiteY1" fmla="*/ 1161304 h 1289358"/>
              <a:gd name="connsiteX2" fmla="*/ 1252728 w 2625263"/>
              <a:gd name="connsiteY2" fmla="*/ 16 h 1289358"/>
              <a:gd name="connsiteX3" fmla="*/ 2075688 w 2625263"/>
              <a:gd name="connsiteY3" fmla="*/ 1188736 h 1289358"/>
              <a:gd name="connsiteX4" fmla="*/ 2615184 w 2625263"/>
              <a:gd name="connsiteY4" fmla="*/ 1207024 h 12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63" h="1289358">
                <a:moveTo>
                  <a:pt x="0" y="1197880"/>
                </a:moveTo>
                <a:cubicBezTo>
                  <a:pt x="133350" y="1279414"/>
                  <a:pt x="266700" y="1360948"/>
                  <a:pt x="475488" y="1161304"/>
                </a:cubicBezTo>
                <a:cubicBezTo>
                  <a:pt x="684276" y="961660"/>
                  <a:pt x="986028" y="-4556"/>
                  <a:pt x="1252728" y="16"/>
                </a:cubicBezTo>
                <a:cubicBezTo>
                  <a:pt x="1519428" y="4588"/>
                  <a:pt x="1848612" y="987568"/>
                  <a:pt x="2075688" y="1188736"/>
                </a:cubicBezTo>
                <a:cubicBezTo>
                  <a:pt x="2302764" y="1389904"/>
                  <a:pt x="2692908" y="1231408"/>
                  <a:pt x="2615184" y="120702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9" name="Straight Connector 8"/>
          <p:cNvCxnSpPr/>
          <p:nvPr/>
        </p:nvCxnSpPr>
        <p:spPr>
          <a:xfrm>
            <a:off x="2895600" y="6324600"/>
            <a:ext cx="28945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a:stCxn id="8" idx="1"/>
          </p:cNvCxnSpPr>
          <p:nvPr/>
        </p:nvCxnSpPr>
        <p:spPr>
          <a:xfrm>
            <a:off x="3413596" y="5841097"/>
            <a:ext cx="15404" cy="483503"/>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3276600" y="5562599"/>
            <a:ext cx="0" cy="2784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54356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629400"/>
              </a:xfrm>
            </p:spPr>
            <p:txBody>
              <a:bodyPr>
                <a:normAutofit/>
              </a:bodyPr>
              <a:lstStyle/>
              <a:p>
                <a:pPr marL="0" indent="0" algn="just" rtl="1">
                  <a:buNone/>
                </a:pPr>
                <a:r>
                  <a:rPr lang="ar-IQ" b="1" dirty="0" smtClean="0">
                    <a:solidFill>
                      <a:srgbClr val="FF0000"/>
                    </a:solidFill>
                  </a:rPr>
                  <a:t>5- المقارنة والقرار: بمقارنة قيمة الإحصاءة المحسوبة =0.83- بحدود منطقتي القبول والرفض، نجد انها تقع في منطقة القبول، لذلك فان القرار هو: قبول فرضية العدم(الذي ينص على ان متوسط وزن العبوة = 240غم بمستوى معنوية 0.10).</a:t>
                </a:r>
              </a:p>
              <a:p>
                <a:pPr marL="0" indent="0" algn="just" rtl="1">
                  <a:buNone/>
                </a:pPr>
                <a:endParaRPr lang="ar-IQ" b="1" dirty="0">
                  <a:solidFill>
                    <a:srgbClr val="FF0000"/>
                  </a:solidFill>
                </a:endParaRPr>
              </a:p>
              <a:p>
                <a:pPr marL="0" indent="0" algn="just" rtl="1">
                  <a:buNone/>
                </a:pPr>
                <a:r>
                  <a:rPr lang="ar-IQ" b="1" dirty="0" smtClean="0">
                    <a:solidFill>
                      <a:srgbClr val="7030A0"/>
                    </a:solidFill>
                  </a:rPr>
                  <a:t>ب- اما في حالة العينات الصغيرة (</a:t>
                </a:r>
                <a:r>
                  <a:rPr lang="en-US" b="1" dirty="0" smtClean="0">
                    <a:solidFill>
                      <a:srgbClr val="7030A0"/>
                    </a:solidFill>
                  </a:rPr>
                  <a:t>n </a:t>
                </a:r>
                <a14:m>
                  <m:oMath xmlns:m="http://schemas.openxmlformats.org/officeDocument/2006/math">
                    <m:r>
                      <a:rPr lang="en-US" b="1" i="1" smtClean="0">
                        <a:solidFill>
                          <a:srgbClr val="7030A0"/>
                        </a:solidFill>
                        <a:latin typeface="Cambria Math"/>
                        <a:ea typeface="Cambria Math"/>
                      </a:rPr>
                      <m:t>≤</m:t>
                    </m:r>
                  </m:oMath>
                </a14:m>
                <a:r>
                  <a:rPr lang="en-US" b="1" dirty="0" smtClean="0">
                    <a:solidFill>
                      <a:srgbClr val="7030A0"/>
                    </a:solidFill>
                  </a:rPr>
                  <a:t> 30</a:t>
                </a:r>
                <a:r>
                  <a:rPr lang="ar-IQ" b="1" dirty="0" smtClean="0">
                    <a:solidFill>
                      <a:srgbClr val="7030A0"/>
                    </a:solidFill>
                  </a:rPr>
                  <a:t>) وذلك عندما يكون المجتمع طبيعياً وانحرافه المعياري غير معروف فإنه يمكن استخدام الإنحراف المعياري للعينة </a:t>
                </a:r>
                <a:r>
                  <a:rPr lang="en-US" b="1" dirty="0" smtClean="0">
                    <a:solidFill>
                      <a:srgbClr val="7030A0"/>
                    </a:solidFill>
                  </a:rPr>
                  <a:t>S</a:t>
                </a:r>
                <a:r>
                  <a:rPr lang="ar-IQ" b="1" dirty="0" smtClean="0">
                    <a:solidFill>
                      <a:srgbClr val="7030A0"/>
                    </a:solidFill>
                  </a:rPr>
                  <a:t> بدلاً من الإنحراف المعياري للمجتمع </a:t>
                </a:r>
                <a14:m>
                  <m:oMath xmlns:m="http://schemas.openxmlformats.org/officeDocument/2006/math">
                    <m:r>
                      <a:rPr lang="ar-IQ" b="1" i="1" smtClean="0">
                        <a:solidFill>
                          <a:srgbClr val="7030A0"/>
                        </a:solidFill>
                        <a:latin typeface="Cambria Math"/>
                        <a:ea typeface="Cambria Math"/>
                      </a:rPr>
                      <m:t>𝝈</m:t>
                    </m:r>
                    <m:r>
                      <a:rPr lang="ar-IQ" b="1" i="1" smtClean="0">
                        <a:solidFill>
                          <a:srgbClr val="7030A0"/>
                        </a:solidFill>
                        <a:latin typeface="Cambria Math"/>
                        <a:ea typeface="Cambria Math"/>
                      </a:rPr>
                      <m:t> </m:t>
                    </m:r>
                  </m:oMath>
                </a14:m>
                <a:r>
                  <a:rPr lang="ar-IQ" b="1" dirty="0" smtClean="0">
                    <a:solidFill>
                      <a:srgbClr val="7030A0"/>
                    </a:solidFill>
                  </a:rPr>
                  <a:t> وان إحصاءة الإختبار سوف تأخذ الشكل التالي:</a:t>
                </a:r>
                <a:endParaRPr lang="ar-IQ" b="1" dirty="0" smtClean="0"/>
              </a:p>
              <a:p>
                <a:pPr marL="0" indent="0" algn="ctr" rtl="1">
                  <a:buNone/>
                </a:pPr>
                <a:r>
                  <a:rPr lang="en-US" dirty="0" smtClean="0"/>
                  <a:t>t= </a:t>
                </a:r>
                <a14:m>
                  <m:oMath xmlns:m="http://schemas.openxmlformats.org/officeDocument/2006/math">
                    <m:f>
                      <m:fPr>
                        <m:ctrlPr>
                          <a:rPr lang="en-US" b="1" i="1">
                            <a:latin typeface="Cambria Math"/>
                          </a:rPr>
                        </m:ctrlPr>
                      </m:fPr>
                      <m:num>
                        <m:r>
                          <a:rPr lang="en-US" b="1" i="1">
                            <a:latin typeface="Cambria Math"/>
                          </a:rPr>
                          <m:t>𝑿</m:t>
                        </m:r>
                        <m:r>
                          <a:rPr lang="en-US" b="1" i="1">
                            <a:latin typeface="Cambria Math"/>
                          </a:rPr>
                          <m:t>−</m:t>
                        </m:r>
                        <m:r>
                          <a:rPr lang="en-US" b="1" i="1">
                            <a:latin typeface="Cambria Math"/>
                            <a:ea typeface="Cambria Math"/>
                          </a:rPr>
                          <m:t>𝝁</m:t>
                        </m:r>
                      </m:num>
                      <m:den>
                        <m:f>
                          <m:fPr>
                            <m:ctrlPr>
                              <a:rPr lang="en-US" b="1" i="1">
                                <a:latin typeface="Cambria Math"/>
                              </a:rPr>
                            </m:ctrlPr>
                          </m:fPr>
                          <m:num>
                            <m:r>
                              <a:rPr lang="en-US" b="1" i="1" smtClean="0">
                                <a:latin typeface="Cambria Math"/>
                                <a:ea typeface="Cambria Math"/>
                              </a:rPr>
                              <m:t>𝒔</m:t>
                            </m:r>
                          </m:num>
                          <m:den>
                            <m:rad>
                              <m:radPr>
                                <m:degHide m:val="on"/>
                                <m:ctrlPr>
                                  <a:rPr lang="en-US" b="1" i="1">
                                    <a:latin typeface="Cambria Math"/>
                                  </a:rPr>
                                </m:ctrlPr>
                              </m:radPr>
                              <m:deg/>
                              <m:e>
                                <m:r>
                                  <a:rPr lang="en-US" b="1" i="1">
                                    <a:latin typeface="Cambria Math"/>
                                  </a:rPr>
                                  <m:t>𝒏</m:t>
                                </m:r>
                              </m:e>
                            </m:rad>
                          </m:den>
                        </m:f>
                      </m:den>
                    </m:f>
                  </m:oMath>
                </a14:m>
                <a:r>
                  <a:rPr lang="en-US" b="1" dirty="0"/>
                  <a:t> </a:t>
                </a:r>
                <a:endParaRPr lang="en-US" b="1" dirty="0" smtClean="0"/>
              </a:p>
              <a:p>
                <a:pPr marL="0" indent="0" algn="just" rtl="1">
                  <a:buNone/>
                </a:pPr>
                <a:r>
                  <a:rPr lang="ar-IQ" b="1" dirty="0" smtClean="0"/>
                  <a:t>والتي لها توزيع </a:t>
                </a:r>
                <a:r>
                  <a:rPr lang="en-US" b="1" dirty="0" smtClean="0"/>
                  <a:t>t</a:t>
                </a:r>
                <a:r>
                  <a:rPr lang="ar-IQ" b="1" dirty="0" smtClean="0"/>
                  <a:t> بدرجات حرية(</a:t>
                </a:r>
                <a:r>
                  <a:rPr lang="en-US" b="1" dirty="0" smtClean="0"/>
                  <a:t>n-1</a:t>
                </a:r>
                <a:r>
                  <a:rPr lang="ar-IQ" b="1" dirty="0" smtClean="0"/>
                  <a:t>) ومستوى معنوية </a:t>
                </a:r>
                <a14:m>
                  <m:oMath xmlns:m="http://schemas.openxmlformats.org/officeDocument/2006/math">
                    <m:r>
                      <a:rPr lang="ar-IQ" b="1" i="1" smtClean="0">
                        <a:latin typeface="Cambria Math"/>
                        <a:ea typeface="Cambria Math"/>
                      </a:rPr>
                      <m:t>𝜶</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629400"/>
              </a:xfrm>
              <a:blipFill rotWithShape="1">
                <a:blip r:embed="rId2"/>
                <a:stretch>
                  <a:fillRect l="-3078" t="-1195" r="-1778"/>
                </a:stretch>
              </a:blipFill>
            </p:spPr>
            <p:txBody>
              <a:bodyPr/>
              <a:lstStyle/>
              <a:p>
                <a:r>
                  <a:rPr lang="en-US">
                    <a:noFill/>
                  </a:rPr>
                  <a:t> </a:t>
                </a:r>
              </a:p>
            </p:txBody>
          </p:sp>
        </mc:Fallback>
      </mc:AlternateContent>
      <p:cxnSp>
        <p:nvCxnSpPr>
          <p:cNvPr id="5" name="Straight Connector 4"/>
          <p:cNvCxnSpPr/>
          <p:nvPr/>
        </p:nvCxnSpPr>
        <p:spPr>
          <a:xfrm>
            <a:off x="4419600" y="4953000"/>
            <a:ext cx="15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684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
                <a:ext cx="8839200" cy="6629400"/>
              </a:xfrm>
            </p:spPr>
            <p:txBody>
              <a:bodyPr/>
              <a:lstStyle/>
              <a:p>
                <a:pPr marL="0" indent="0" algn="just" rtl="1">
                  <a:buNone/>
                </a:pPr>
                <a:r>
                  <a:rPr lang="ar-IQ" b="1" dirty="0" smtClean="0">
                    <a:solidFill>
                      <a:srgbClr val="7030A0"/>
                    </a:solidFill>
                  </a:rPr>
                  <a:t>مثال(3):اختار باحث عينة عشوائية قوامها 9 من طلبة المرحلة الثانية واجرى لهم اختباراً في مادة الأساليب الكمية، تم الحصول على الدرجات الآتية(</a:t>
                </a:r>
                <a:r>
                  <a:rPr lang="en-US" b="1" dirty="0" smtClean="0">
                    <a:solidFill>
                      <a:srgbClr val="7030A0"/>
                    </a:solidFill>
                  </a:rPr>
                  <a:t>x= 10, 9, 7, 8, 9, 3, 5, 8, 5</a:t>
                </a:r>
                <a:r>
                  <a:rPr lang="ar-IQ" b="1" dirty="0" smtClean="0">
                    <a:solidFill>
                      <a:srgbClr val="7030A0"/>
                    </a:solidFill>
                  </a:rPr>
                  <a:t>) فهل يمكن اعتبار متوسط هذه العينة اعلى من المتوسط العام لجميع طلبة المرحلة الثانية(المجتمع) البالغ 5.7 اختبر ذلك عند مستوى معنوية 0.05.</a:t>
                </a:r>
              </a:p>
              <a:p>
                <a:pPr marL="0" indent="0" algn="just" rtl="1">
                  <a:buNone/>
                </a:pPr>
                <a:r>
                  <a:rPr lang="ar-IQ" dirty="0" smtClean="0"/>
                  <a:t>الحل:</a:t>
                </a:r>
              </a:p>
              <a:p>
                <a:pPr marL="0" indent="0" algn="just" rtl="1">
                  <a:buNone/>
                </a:pPr>
                <a:r>
                  <a:rPr lang="ar-IQ" sz="2800" b="1" dirty="0" smtClean="0"/>
                  <a:t>1- فرضية العدم: متوسط هذه العينة يمثل المتوسط العام لجميع طلبة المرحلة الثانية البالغ 5.7</a:t>
                </a:r>
              </a:p>
              <a:p>
                <a:pPr marL="0" indent="0" algn="ctr" rtl="1">
                  <a:buNone/>
                </a:pPr>
                <a:r>
                  <a:rPr lang="en-US" sz="2800" b="1" dirty="0">
                    <a:solidFill>
                      <a:srgbClr val="FF0000"/>
                    </a:solidFill>
                  </a:rPr>
                  <a:t>H0 : </a:t>
                </a:r>
                <a14:m>
                  <m:oMath xmlns:m="http://schemas.openxmlformats.org/officeDocument/2006/math">
                    <m:r>
                      <a:rPr lang="en-US" sz="2800" b="1" i="1">
                        <a:solidFill>
                          <a:srgbClr val="FF0000"/>
                        </a:solidFill>
                        <a:latin typeface="Cambria Math"/>
                        <a:ea typeface="Cambria Math"/>
                      </a:rPr>
                      <m:t>𝝁</m:t>
                    </m:r>
                  </m:oMath>
                </a14:m>
                <a:r>
                  <a:rPr lang="en-US" sz="2800" b="1" dirty="0">
                    <a:solidFill>
                      <a:srgbClr val="FF0000"/>
                    </a:solidFill>
                  </a:rPr>
                  <a:t>  </a:t>
                </a:r>
                <a:r>
                  <a:rPr lang="en-US" sz="2800" b="1" dirty="0" smtClean="0">
                    <a:solidFill>
                      <a:srgbClr val="FF0000"/>
                    </a:solidFill>
                  </a:rPr>
                  <a:t>=5.7</a:t>
                </a:r>
                <a:endParaRPr lang="ar-IQ" sz="2800" b="1" dirty="0" smtClean="0">
                  <a:solidFill>
                    <a:srgbClr val="FF0000"/>
                  </a:solidFill>
                </a:endParaRPr>
              </a:p>
              <a:p>
                <a:pPr marL="0" indent="0" algn="just" rtl="1">
                  <a:buNone/>
                </a:pPr>
                <a:r>
                  <a:rPr lang="ar-IQ" sz="2800" b="1" dirty="0" smtClean="0">
                    <a:solidFill>
                      <a:srgbClr val="FF0000"/>
                    </a:solidFill>
                  </a:rPr>
                  <a:t>2- الفرضية البديلة:</a:t>
                </a:r>
                <a:r>
                  <a:rPr lang="ar-IQ" sz="2800" b="1" dirty="0"/>
                  <a:t>متوسط هذه العينة </a:t>
                </a:r>
                <a:r>
                  <a:rPr lang="ar-IQ" sz="2800" b="1" dirty="0" smtClean="0"/>
                  <a:t>اعلى من </a:t>
                </a:r>
                <a:r>
                  <a:rPr lang="ar-IQ" sz="2800" b="1" dirty="0"/>
                  <a:t>المتوسط العام لجميع طلبة المرحلة الثانية البالغ </a:t>
                </a:r>
                <a:r>
                  <a:rPr lang="ar-IQ" sz="2800" b="1" dirty="0" smtClean="0"/>
                  <a:t>5.7</a:t>
                </a:r>
              </a:p>
              <a:p>
                <a:pPr marL="0" indent="0" algn="ctr" rtl="1">
                  <a:buNone/>
                </a:pPr>
                <a:r>
                  <a:rPr lang="en-US" sz="2800" b="1" dirty="0" smtClean="0">
                    <a:solidFill>
                      <a:srgbClr val="FF0000"/>
                    </a:solidFill>
                  </a:rPr>
                  <a:t>H</a:t>
                </a:r>
                <a:r>
                  <a:rPr lang="en-US" sz="1100" b="1" dirty="0" smtClean="0">
                    <a:solidFill>
                      <a:srgbClr val="FF0000"/>
                    </a:solidFill>
                  </a:rPr>
                  <a:t>1</a:t>
                </a:r>
                <a:r>
                  <a:rPr lang="en-US" sz="2800" b="1" dirty="0" smtClean="0">
                    <a:solidFill>
                      <a:srgbClr val="FF0000"/>
                    </a:solidFill>
                  </a:rPr>
                  <a:t> </a:t>
                </a:r>
                <a:r>
                  <a:rPr lang="en-US" sz="2800" b="1" dirty="0">
                    <a:solidFill>
                      <a:srgbClr val="FF0000"/>
                    </a:solidFill>
                  </a:rPr>
                  <a:t>: </a:t>
                </a:r>
                <a14:m>
                  <m:oMath xmlns:m="http://schemas.openxmlformats.org/officeDocument/2006/math">
                    <m:r>
                      <a:rPr lang="en-US" sz="2800" b="1" i="1">
                        <a:solidFill>
                          <a:srgbClr val="FF0000"/>
                        </a:solidFill>
                        <a:latin typeface="Cambria Math"/>
                        <a:ea typeface="Cambria Math"/>
                      </a:rPr>
                      <m:t>𝝁</m:t>
                    </m:r>
                  </m:oMath>
                </a14:m>
                <a:r>
                  <a:rPr lang="en-US" sz="2800" b="1" dirty="0">
                    <a:solidFill>
                      <a:srgbClr val="FF0000"/>
                    </a:solidFill>
                  </a:rPr>
                  <a:t>  </a:t>
                </a:r>
                <a14:m>
                  <m:oMath xmlns:m="http://schemas.openxmlformats.org/officeDocument/2006/math">
                    <m:r>
                      <a:rPr lang="en-US" sz="2800" b="1" i="0" dirty="0" smtClean="0">
                        <a:solidFill>
                          <a:srgbClr val="FF0000"/>
                        </a:solidFill>
                        <a:latin typeface="Cambria Math"/>
                        <a:ea typeface="Cambria Math"/>
                      </a:rPr>
                      <m:t> </m:t>
                    </m:r>
                    <m:r>
                      <a:rPr lang="en-US" sz="2800" b="1" i="1" dirty="0" smtClean="0">
                        <a:solidFill>
                          <a:srgbClr val="FF0000"/>
                        </a:solidFill>
                        <a:latin typeface="Cambria Math"/>
                        <a:ea typeface="Cambria Math"/>
                      </a:rPr>
                      <m:t>&gt;</m:t>
                    </m:r>
                  </m:oMath>
                </a14:m>
                <a:r>
                  <a:rPr lang="en-US" sz="2800" b="1" dirty="0" smtClean="0">
                    <a:solidFill>
                      <a:srgbClr val="FF0000"/>
                    </a:solidFill>
                  </a:rPr>
                  <a:t> 5.7</a:t>
                </a:r>
                <a:endParaRPr lang="ar-IQ" sz="2800" b="1" dirty="0">
                  <a:solidFill>
                    <a:srgbClr val="FF0000"/>
                  </a:solidFill>
                </a:endParaRPr>
              </a:p>
              <a:p>
                <a:pPr marL="0" indent="0" algn="ctr" rtl="1">
                  <a:buNone/>
                </a:pPr>
                <a:endParaRPr lang="ar-IQ" sz="2800" b="1" dirty="0"/>
              </a:p>
              <a:p>
                <a:pPr marL="0" indent="0" algn="just" rtl="1">
                  <a:buNone/>
                </a:pPr>
                <a:endParaRPr lang="ar-IQ" b="1" dirty="0">
                  <a:solidFill>
                    <a:srgbClr val="FF0000"/>
                  </a:solidFill>
                </a:endParaRPr>
              </a:p>
              <a:p>
                <a:pPr marL="0" indent="0" algn="ct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
                <a:ext cx="8839200" cy="6629400"/>
              </a:xfrm>
              <a:blipFill rotWithShape="1">
                <a:blip r:embed="rId2"/>
                <a:stretch>
                  <a:fillRect l="-3034" t="-1195" r="-1724" b="-735"/>
                </a:stretch>
              </a:blipFill>
            </p:spPr>
            <p:txBody>
              <a:bodyPr/>
              <a:lstStyle/>
              <a:p>
                <a:r>
                  <a:rPr lang="en-US">
                    <a:noFill/>
                  </a:rPr>
                  <a:t> </a:t>
                </a:r>
              </a:p>
            </p:txBody>
          </p:sp>
        </mc:Fallback>
      </mc:AlternateContent>
    </p:spTree>
    <p:extLst>
      <p:ext uri="{BB962C8B-B14F-4D97-AF65-F5344CB8AC3E}">
        <p14:creationId xmlns:p14="http://schemas.microsoft.com/office/powerpoint/2010/main" val="252545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629400"/>
              </a:xfrm>
            </p:spPr>
            <p:txBody>
              <a:bodyPr/>
              <a:lstStyle/>
              <a:p>
                <a:pPr marL="0" indent="0" algn="just" rtl="1">
                  <a:buNone/>
                </a:pPr>
                <a:r>
                  <a:rPr lang="ar-IQ" dirty="0" smtClean="0"/>
                  <a:t>الوسط الحسابي للعينة يُحسب كالآتي:</a:t>
                </a:r>
              </a:p>
              <a:p>
                <a:pPr marL="0" indent="0" algn="ctr" rtl="1">
                  <a:buNone/>
                </a:pPr>
                <a:r>
                  <a:rPr lang="ar-IQ" dirty="0" smtClean="0"/>
                  <a:t>7.1=</a:t>
                </a:r>
                <a14:m>
                  <m:oMath xmlns:m="http://schemas.openxmlformats.org/officeDocument/2006/math">
                    <m:f>
                      <m:fPr>
                        <m:ctrlPr>
                          <a:rPr lang="ar-IQ" i="1" smtClean="0">
                            <a:latin typeface="Cambria Math"/>
                          </a:rPr>
                        </m:ctrlPr>
                      </m:fPr>
                      <m:num>
                        <m:r>
                          <a:rPr lang="ar-IQ" b="0" i="1" smtClean="0">
                            <a:latin typeface="Cambria Math"/>
                          </a:rPr>
                          <m:t>64</m:t>
                        </m:r>
                      </m:num>
                      <m:den>
                        <m:r>
                          <a:rPr lang="ar-IQ" b="0" i="1" smtClean="0">
                            <a:latin typeface="Cambria Math"/>
                          </a:rPr>
                          <m:t>9</m:t>
                        </m:r>
                      </m:den>
                    </m:f>
                    <m:r>
                      <a:rPr lang="ar-IQ" b="0" i="1" smtClean="0">
                        <a:latin typeface="Cambria Math"/>
                      </a:rPr>
                      <m:t> </m:t>
                    </m:r>
                  </m:oMath>
                </a14:m>
                <a:r>
                  <a:rPr lang="ar-IQ" dirty="0" smtClean="0"/>
                  <a:t>=</a:t>
                </a:r>
                <a:r>
                  <a:rPr lang="en-US" dirty="0" smtClean="0"/>
                  <a:t>  X=</a:t>
                </a:r>
                <a14:m>
                  <m:oMath xmlns:m="http://schemas.openxmlformats.org/officeDocument/2006/math">
                    <m:f>
                      <m:fPr>
                        <m:ctrlPr>
                          <a:rPr lang="en-US" i="1" smtClean="0">
                            <a:latin typeface="Cambria Math"/>
                          </a:rPr>
                        </m:ctrlPr>
                      </m:fPr>
                      <m:num>
                        <m:nary>
                          <m:naryPr>
                            <m:chr m:val="∑"/>
                            <m:subHide m:val="on"/>
                            <m:supHide m:val="on"/>
                            <m:ctrlPr>
                              <a:rPr lang="en-US" i="1" smtClean="0">
                                <a:latin typeface="Cambria Math"/>
                              </a:rPr>
                            </m:ctrlPr>
                          </m:naryPr>
                          <m:sub/>
                          <m:sup/>
                          <m:e>
                            <m:r>
                              <a:rPr lang="en-US" b="0" i="1" smtClean="0">
                                <a:latin typeface="Cambria Math"/>
                              </a:rPr>
                              <m:t>𝑋</m:t>
                            </m:r>
                          </m:e>
                        </m:nary>
                      </m:num>
                      <m:den>
                        <m:r>
                          <a:rPr lang="en-US" b="0" i="1" smtClean="0">
                            <a:latin typeface="Cambria Math"/>
                          </a:rPr>
                          <m:t>𝑛</m:t>
                        </m:r>
                      </m:den>
                    </m:f>
                  </m:oMath>
                </a14:m>
                <a:endParaRPr lang="ar-IQ" dirty="0" smtClean="0"/>
              </a:p>
              <a:p>
                <a:pPr marL="0" indent="0" algn="ctr" rtl="1">
                  <a:buNone/>
                </a:pPr>
                <a:r>
                  <a:rPr lang="en-US" dirty="0" smtClean="0"/>
                  <a:t>81  49  …. =498</a:t>
                </a:r>
                <a:r>
                  <a:rPr lang="ar-IQ" dirty="0" smtClean="0"/>
                  <a:t> 100=</a:t>
                </a:r>
                <a14:m>
                  <m:oMath xmlns:m="http://schemas.openxmlformats.org/officeDocument/2006/math">
                    <m:nary>
                      <m:naryPr>
                        <m:chr m:val="∑"/>
                        <m:subHide m:val="on"/>
                        <m:supHide m:val="on"/>
                        <m:ctrlPr>
                          <a:rPr lang="ar-IQ" i="1" smtClean="0">
                            <a:latin typeface="Cambria Math"/>
                          </a:rPr>
                        </m:ctrlPr>
                      </m:naryPr>
                      <m:sub/>
                      <m:sup/>
                      <m:e>
                        <m:sSup>
                          <m:sSupPr>
                            <m:ctrlPr>
                              <a:rPr lang="ar-IQ" i="1" smtClean="0">
                                <a:latin typeface="Cambria Math"/>
                              </a:rPr>
                            </m:ctrlPr>
                          </m:sSupPr>
                          <m:e>
                            <m:r>
                              <a:rPr lang="en-US" b="0" i="1" smtClean="0">
                                <a:latin typeface="Cambria Math"/>
                              </a:rPr>
                              <m:t>𝑋</m:t>
                            </m:r>
                          </m:e>
                          <m:sup>
                            <m:r>
                              <a:rPr lang="en-US" b="0" i="1" smtClean="0">
                                <a:latin typeface="Cambria Math"/>
                              </a:rPr>
                              <m:t>2</m:t>
                            </m:r>
                          </m:sup>
                        </m:sSup>
                      </m:e>
                    </m:nary>
                  </m:oMath>
                </a14:m>
                <a:endParaRPr lang="ar-IQ" dirty="0" smtClean="0"/>
              </a:p>
              <a:p>
                <a:pPr marL="0" indent="0" algn="justLow" rtl="1">
                  <a:buNone/>
                </a:pPr>
                <a:r>
                  <a:rPr lang="ar-IQ" dirty="0" smtClean="0"/>
                  <a:t>وعليه فان الإنحراف المعياري للعينة هو:</a:t>
                </a:r>
              </a:p>
              <a:p>
                <a:pPr marL="0" indent="0" algn="ctr" rtl="1">
                  <a:buNone/>
                </a:pPr>
                <a:r>
                  <a:rPr lang="en-US" dirty="0" smtClean="0"/>
                  <a:t>1.4</a:t>
                </a:r>
                <a:r>
                  <a:rPr lang="ar-IQ" dirty="0" smtClean="0"/>
                  <a:t> =</a:t>
                </a:r>
                <a14:m>
                  <m:oMath xmlns:m="http://schemas.openxmlformats.org/officeDocument/2006/math">
                    <m:rad>
                      <m:radPr>
                        <m:degHide m:val="on"/>
                        <m:ctrlPr>
                          <a:rPr lang="en-US" i="1">
                            <a:latin typeface="Cambria Math"/>
                          </a:rPr>
                        </m:ctrlPr>
                      </m:radPr>
                      <m:deg/>
                      <m:e>
                        <m:f>
                          <m:fPr>
                            <m:ctrlPr>
                              <a:rPr lang="en-US" i="1">
                                <a:latin typeface="Cambria Math"/>
                              </a:rPr>
                            </m:ctrlPr>
                          </m:fPr>
                          <m:num>
                            <m:r>
                              <a:rPr lang="ar-IQ" b="0" i="1" smtClean="0">
                                <a:latin typeface="Cambria Math"/>
                              </a:rPr>
                              <m:t>9</m:t>
                            </m:r>
                            <m:r>
                              <a:rPr lang="en-US" b="0" i="1" smtClean="0">
                                <a:latin typeface="Cambria Math"/>
                              </a:rPr>
                              <m:t>(</m:t>
                            </m:r>
                            <m:r>
                              <a:rPr lang="en-US" b="0" i="1" smtClean="0">
                                <a:latin typeface="Cambria Math"/>
                              </a:rPr>
                              <m:t>498</m:t>
                            </m:r>
                            <m:r>
                              <a:rPr lang="en-US" b="0" i="1" smtClean="0">
                                <a:latin typeface="Cambria Math"/>
                              </a:rPr>
                              <m:t>)− </m:t>
                            </m:r>
                            <m:sSup>
                              <m:sSupPr>
                                <m:ctrlPr>
                                  <a:rPr lang="en-US" i="1">
                                    <a:latin typeface="Cambria Math"/>
                                  </a:rPr>
                                </m:ctrlPr>
                              </m:sSupPr>
                              <m:e>
                                <m:r>
                                  <a:rPr lang="en-US" i="1">
                                    <a:latin typeface="Cambria Math"/>
                                  </a:rPr>
                                  <m:t>(</m:t>
                                </m:r>
                                <m:r>
                                  <a:rPr lang="en-US" b="0" i="1" smtClean="0">
                                    <a:latin typeface="Cambria Math"/>
                                  </a:rPr>
                                  <m:t>64</m:t>
                                </m:r>
                                <m:r>
                                  <a:rPr lang="en-US" i="1">
                                    <a:latin typeface="Cambria Math"/>
                                  </a:rPr>
                                  <m:t>)</m:t>
                                </m:r>
                              </m:e>
                              <m:sup>
                                <m:r>
                                  <a:rPr lang="en-US" i="1">
                                    <a:latin typeface="Cambria Math"/>
                                  </a:rPr>
                                  <m:t>2</m:t>
                                </m:r>
                              </m:sup>
                            </m:sSup>
                          </m:num>
                          <m:den>
                            <m:r>
                              <a:rPr lang="en-US" b="0" i="1" smtClean="0">
                                <a:latin typeface="Cambria Math"/>
                              </a:rPr>
                              <m:t>9</m:t>
                            </m:r>
                            <m:r>
                              <a:rPr lang="en-US" i="1">
                                <a:latin typeface="Cambria Math"/>
                              </a:rPr>
                              <m:t>(</m:t>
                            </m:r>
                            <m:r>
                              <a:rPr lang="en-US" b="0" i="1" smtClean="0">
                                <a:latin typeface="Cambria Math"/>
                              </a:rPr>
                              <m:t>9</m:t>
                            </m:r>
                            <m:r>
                              <a:rPr lang="en-US" i="1">
                                <a:latin typeface="Cambria Math"/>
                              </a:rPr>
                              <m:t>−</m:t>
                            </m:r>
                            <m:r>
                              <a:rPr lang="en-US" i="1">
                                <a:latin typeface="Cambria Math"/>
                              </a:rPr>
                              <m:t>1</m:t>
                            </m:r>
                            <m:r>
                              <a:rPr lang="en-US" i="1">
                                <a:latin typeface="Cambria Math"/>
                              </a:rPr>
                              <m:t>)</m:t>
                            </m:r>
                          </m:den>
                        </m:f>
                      </m:e>
                    </m:rad>
                    <m:r>
                      <a:rPr lang="en-US" i="1">
                        <a:latin typeface="Cambria Math"/>
                      </a:rPr>
                      <m:t> </m:t>
                    </m:r>
                  </m:oMath>
                </a14:m>
                <a:r>
                  <a:rPr lang="ar-IQ" dirty="0" smtClean="0"/>
                  <a:t>= </a:t>
                </a:r>
                <a:r>
                  <a:rPr lang="en-US" dirty="0" smtClean="0"/>
                  <a:t> S=</a:t>
                </a:r>
                <a14:m>
                  <m:oMath xmlns:m="http://schemas.openxmlformats.org/officeDocument/2006/math">
                    <m:rad>
                      <m:radPr>
                        <m:degHide m:val="on"/>
                        <m:ctrlPr>
                          <a:rPr lang="en-US" i="1" smtClean="0">
                            <a:latin typeface="Cambria Math"/>
                          </a:rPr>
                        </m:ctrlPr>
                      </m:radPr>
                      <m:deg/>
                      <m:e>
                        <m:f>
                          <m:fPr>
                            <m:ctrlPr>
                              <a:rPr lang="en-US" i="1" smtClean="0">
                                <a:latin typeface="Cambria Math"/>
                              </a:rPr>
                            </m:ctrlPr>
                          </m:fPr>
                          <m:num>
                            <m:r>
                              <a:rPr lang="en-US" b="0" i="1" smtClean="0">
                                <a:latin typeface="Cambria Math"/>
                              </a:rPr>
                              <m:t>𝑛</m:t>
                            </m:r>
                            <m:nary>
                              <m:naryPr>
                                <m:chr m:val="∑"/>
                                <m:subHide m:val="on"/>
                                <m:supHide m:val="on"/>
                                <m:ctrlPr>
                                  <a:rPr lang="en-US" b="0" i="1" smtClean="0">
                                    <a:latin typeface="Cambria Math"/>
                                  </a:rPr>
                                </m:ctrlPr>
                              </m:naryPr>
                              <m:sub/>
                              <m:sup/>
                              <m:e>
                                <m:sSup>
                                  <m:sSupPr>
                                    <m:ctrlPr>
                                      <a:rPr lang="en-US" b="0" i="1" smtClean="0">
                                        <a:latin typeface="Cambria Math"/>
                                      </a:rPr>
                                    </m:ctrlPr>
                                  </m:sSupPr>
                                  <m:e>
                                    <m:r>
                                      <a:rPr lang="en-US" b="0" i="1" smtClean="0">
                                        <a:latin typeface="Cambria Math"/>
                                      </a:rPr>
                                      <m:t>𝑋</m:t>
                                    </m:r>
                                  </m:e>
                                  <m:sup>
                                    <m:r>
                                      <a:rPr lang="en-US" b="0" i="1" smtClean="0">
                                        <a:latin typeface="Cambria Math"/>
                                      </a:rPr>
                                      <m:t>2</m:t>
                                    </m:r>
                                  </m:sup>
                                </m:sSup>
                              </m:e>
                            </m:nary>
                            <m:r>
                              <a:rPr lang="en-US" b="0" i="1" smtClean="0">
                                <a:latin typeface="Cambria Math"/>
                              </a:rPr>
                              <m:t>− </m:t>
                            </m:r>
                            <m:sSup>
                              <m:sSupPr>
                                <m:ctrlPr>
                                  <a:rPr lang="en-US" b="0" i="1" smtClean="0">
                                    <a:latin typeface="Cambria Math"/>
                                  </a:rPr>
                                </m:ctrlPr>
                              </m:sSupPr>
                              <m:e>
                                <m:r>
                                  <a:rPr lang="en-US" b="0" i="1" smtClean="0">
                                    <a:latin typeface="Cambria Math"/>
                                  </a:rPr>
                                  <m:t>(</m:t>
                                </m:r>
                                <m:nary>
                                  <m:naryPr>
                                    <m:chr m:val="∑"/>
                                    <m:subHide m:val="on"/>
                                    <m:supHide m:val="on"/>
                                    <m:ctrlPr>
                                      <a:rPr lang="ar-IQ" i="1">
                                        <a:latin typeface="Cambria Math"/>
                                      </a:rPr>
                                    </m:ctrlPr>
                                  </m:naryPr>
                                  <m:sub/>
                                  <m:sup/>
                                  <m:e>
                                    <m:r>
                                      <a:rPr lang="en-US" i="1">
                                        <a:latin typeface="Cambria Math"/>
                                      </a:rPr>
                                      <m:t> </m:t>
                                    </m:r>
                                  </m:e>
                                </m:nary>
                                <m:r>
                                  <a:rPr lang="en-US" i="1">
                                    <a:latin typeface="Cambria Math"/>
                                  </a:rPr>
                                  <m:t>𝑋</m:t>
                                </m:r>
                                <m:r>
                                  <a:rPr lang="en-US" b="0" i="1" smtClean="0">
                                    <a:latin typeface="Cambria Math"/>
                                  </a:rPr>
                                  <m:t>)</m:t>
                                </m:r>
                              </m:e>
                              <m:sup>
                                <m:r>
                                  <a:rPr lang="en-US" b="0" i="1" smtClean="0">
                                    <a:latin typeface="Cambria Math"/>
                                  </a:rPr>
                                  <m:t>2</m:t>
                                </m:r>
                              </m:sup>
                            </m:sSup>
                          </m:num>
                          <m:den>
                            <m:r>
                              <a:rPr lang="en-US" b="0" i="1" smtClean="0">
                                <a:latin typeface="Cambria Math"/>
                              </a:rPr>
                              <m:t>𝑛</m:t>
                            </m:r>
                            <m:r>
                              <a:rPr lang="en-US" b="0" i="1" smtClean="0">
                                <a:latin typeface="Cambria Math"/>
                              </a:rPr>
                              <m:t>(</m:t>
                            </m:r>
                            <m:r>
                              <a:rPr lang="en-US" b="0" i="1" smtClean="0">
                                <a:latin typeface="Cambria Math"/>
                              </a:rPr>
                              <m:t>𝑛</m:t>
                            </m:r>
                            <m:r>
                              <a:rPr lang="en-US" b="0" i="1" smtClean="0">
                                <a:latin typeface="Cambria Math"/>
                              </a:rPr>
                              <m:t>−</m:t>
                            </m:r>
                            <m:r>
                              <a:rPr lang="en-US" b="0" i="1" smtClean="0">
                                <a:latin typeface="Cambria Math"/>
                              </a:rPr>
                              <m:t>1</m:t>
                            </m:r>
                            <m:r>
                              <a:rPr lang="en-US" b="0" i="1" smtClean="0">
                                <a:latin typeface="Cambria Math"/>
                              </a:rPr>
                              <m:t>)</m:t>
                            </m:r>
                          </m:den>
                        </m:f>
                      </m:e>
                    </m:rad>
                  </m:oMath>
                </a14:m>
                <a:endParaRPr lang="ar-IQ" dirty="0" smtClean="0"/>
              </a:p>
              <a:p>
                <a:pPr marL="0" indent="0" algn="justLow" rtl="1">
                  <a:buNone/>
                </a:pPr>
                <a:r>
                  <a:rPr lang="ar-IQ" dirty="0" smtClean="0"/>
                  <a:t>3- إحصاءة الإختبار: لتوزيع </a:t>
                </a:r>
                <a:r>
                  <a:rPr lang="en-US" dirty="0" smtClean="0"/>
                  <a:t>t</a:t>
                </a:r>
                <a:r>
                  <a:rPr lang="ar-IQ" dirty="0" smtClean="0"/>
                  <a:t> تاخذ  الشكل التالي:</a:t>
                </a:r>
              </a:p>
              <a:p>
                <a:pPr marL="0" indent="0" algn="ctr" rtl="1">
                  <a:buNone/>
                </a:pPr>
                <a:r>
                  <a:rPr lang="en-US" dirty="0" smtClean="0"/>
                  <a:t>3.043</a:t>
                </a:r>
                <a:r>
                  <a:rPr lang="ar-IQ" dirty="0" smtClean="0"/>
                  <a:t>= </a:t>
                </a:r>
                <a:r>
                  <a:rPr lang="en-US" dirty="0" smtClean="0"/>
                  <a:t>=</a:t>
                </a:r>
                <a14:m>
                  <m:oMath xmlns:m="http://schemas.openxmlformats.org/officeDocument/2006/math">
                    <m:f>
                      <m:fPr>
                        <m:ctrlPr>
                          <a:rPr lang="en-US" i="1" smtClean="0">
                            <a:latin typeface="Cambria Math"/>
                          </a:rPr>
                        </m:ctrlPr>
                      </m:fPr>
                      <m:num>
                        <m:r>
                          <a:rPr lang="en-US" b="0" i="1" smtClean="0">
                            <a:latin typeface="Cambria Math"/>
                          </a:rPr>
                          <m:t>1</m:t>
                        </m:r>
                        <m:r>
                          <a:rPr lang="en-US" b="0" i="1" smtClean="0">
                            <a:latin typeface="Cambria Math"/>
                          </a:rPr>
                          <m:t>.</m:t>
                        </m:r>
                        <m:r>
                          <a:rPr lang="en-US" b="0" i="1" smtClean="0">
                            <a:latin typeface="Cambria Math"/>
                          </a:rPr>
                          <m:t>4</m:t>
                        </m:r>
                      </m:num>
                      <m:den>
                        <m:r>
                          <a:rPr lang="en-US" b="0" i="1" smtClean="0">
                            <a:latin typeface="Cambria Math"/>
                          </a:rPr>
                          <m:t>0</m:t>
                        </m:r>
                        <m:r>
                          <a:rPr lang="en-US" b="0" i="1" smtClean="0">
                            <a:latin typeface="Cambria Math"/>
                          </a:rPr>
                          <m:t>.</m:t>
                        </m:r>
                        <m:r>
                          <a:rPr lang="en-US" b="0" i="1" smtClean="0">
                            <a:latin typeface="Cambria Math"/>
                          </a:rPr>
                          <m:t>46</m:t>
                        </m:r>
                      </m:den>
                    </m:f>
                  </m:oMath>
                </a14:m>
                <a:r>
                  <a:rPr lang="ar-IQ" dirty="0" smtClean="0"/>
                  <a:t> </a:t>
                </a:r>
                <a14:m>
                  <m:oMath xmlns:m="http://schemas.openxmlformats.org/officeDocument/2006/math">
                    <m:f>
                      <m:fPr>
                        <m:ctrlPr>
                          <a:rPr lang="ar-IQ" i="1">
                            <a:latin typeface="Cambria Math"/>
                          </a:rPr>
                        </m:ctrlPr>
                      </m:fPr>
                      <m:num>
                        <m:r>
                          <a:rPr lang="en-US" b="0" i="1" smtClean="0">
                            <a:latin typeface="Cambria Math"/>
                          </a:rPr>
                          <m:t>1</m:t>
                        </m:r>
                        <m:r>
                          <a:rPr lang="en-US" b="0" i="1" smtClean="0">
                            <a:latin typeface="Cambria Math"/>
                          </a:rPr>
                          <m:t>.</m:t>
                        </m:r>
                        <m:r>
                          <a:rPr lang="en-US" b="0" i="1" smtClean="0">
                            <a:latin typeface="Cambria Math"/>
                          </a:rPr>
                          <m:t>4</m:t>
                        </m:r>
                      </m:num>
                      <m:den>
                        <m:f>
                          <m:fPr>
                            <m:ctrlPr>
                              <a:rPr lang="ar-IQ" i="1">
                                <a:latin typeface="Cambria Math"/>
                              </a:rPr>
                            </m:ctrlPr>
                          </m:fPr>
                          <m:num>
                            <m:r>
                              <a:rPr lang="en-US" b="0" i="1" smtClean="0">
                                <a:latin typeface="Cambria Math"/>
                              </a:rPr>
                              <m:t>1</m:t>
                            </m:r>
                            <m:r>
                              <a:rPr lang="en-US" b="0" i="1" smtClean="0">
                                <a:latin typeface="Cambria Math"/>
                              </a:rPr>
                              <m:t>.</m:t>
                            </m:r>
                            <m:r>
                              <a:rPr lang="en-US" b="0" i="1" smtClean="0">
                                <a:latin typeface="Cambria Math"/>
                              </a:rPr>
                              <m:t>4</m:t>
                            </m:r>
                          </m:num>
                          <m:den>
                            <m:r>
                              <a:rPr lang="en-US" b="0" i="1" smtClean="0">
                                <a:latin typeface="Cambria Math"/>
                              </a:rPr>
                              <m:t>3</m:t>
                            </m:r>
                          </m:den>
                        </m:f>
                      </m:den>
                    </m:f>
                  </m:oMath>
                </a14:m>
                <a:r>
                  <a:rPr lang="ar-IQ" dirty="0" smtClean="0"/>
                  <a:t> =</a:t>
                </a:r>
                <a14:m>
                  <m:oMath xmlns:m="http://schemas.openxmlformats.org/officeDocument/2006/math">
                    <m:f>
                      <m:fPr>
                        <m:ctrlPr>
                          <a:rPr lang="ar-IQ" i="1" smtClean="0">
                            <a:latin typeface="Cambria Math"/>
                          </a:rPr>
                        </m:ctrlPr>
                      </m:fPr>
                      <m:num>
                        <m:r>
                          <a:rPr lang="en-US" b="0" i="1" smtClean="0">
                            <a:latin typeface="Cambria Math"/>
                          </a:rPr>
                          <m:t>7</m:t>
                        </m:r>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5</m:t>
                        </m:r>
                        <m:r>
                          <a:rPr lang="en-US" b="0" i="1" smtClean="0">
                            <a:latin typeface="Cambria Math"/>
                          </a:rPr>
                          <m:t>.</m:t>
                        </m:r>
                        <m:r>
                          <a:rPr lang="en-US" b="0" i="1" smtClean="0">
                            <a:latin typeface="Cambria Math"/>
                          </a:rPr>
                          <m:t>7</m:t>
                        </m:r>
                      </m:num>
                      <m:den>
                        <m:f>
                          <m:fPr>
                            <m:ctrlPr>
                              <a:rPr lang="ar-IQ" i="1" smtClean="0">
                                <a:latin typeface="Cambria Math"/>
                              </a:rPr>
                            </m:ctrlPr>
                          </m:fPr>
                          <m:num>
                            <m:r>
                              <a:rPr lang="en-US" b="0" i="1" smtClean="0">
                                <a:latin typeface="Cambria Math"/>
                              </a:rPr>
                              <m:t>1</m:t>
                            </m:r>
                            <m:r>
                              <a:rPr lang="en-US" b="0" i="1" smtClean="0">
                                <a:latin typeface="Cambria Math"/>
                              </a:rPr>
                              <m:t>.</m:t>
                            </m:r>
                            <m:r>
                              <a:rPr lang="en-US" b="0" i="1" smtClean="0">
                                <a:latin typeface="Cambria Math"/>
                              </a:rPr>
                              <m:t>4</m:t>
                            </m:r>
                          </m:num>
                          <m:den>
                            <m:rad>
                              <m:radPr>
                                <m:degHide m:val="on"/>
                                <m:ctrlPr>
                                  <a:rPr lang="ar-IQ" i="1" smtClean="0">
                                    <a:latin typeface="Cambria Math"/>
                                  </a:rPr>
                                </m:ctrlPr>
                              </m:radPr>
                              <m:deg/>
                              <m:e>
                                <m:r>
                                  <a:rPr lang="en-US" b="0" i="1" smtClean="0">
                                    <a:latin typeface="Cambria Math"/>
                                  </a:rPr>
                                  <m:t>9</m:t>
                                </m:r>
                              </m:e>
                            </m:rad>
                          </m:den>
                        </m:f>
                      </m:den>
                    </m:f>
                  </m:oMath>
                </a14:m>
                <a:r>
                  <a:rPr lang="ar-IQ" dirty="0" smtClean="0"/>
                  <a:t> =</a:t>
                </a:r>
                <a:r>
                  <a:rPr lang="en-US" dirty="0" smtClean="0"/>
                  <a:t>t</a:t>
                </a:r>
                <a:r>
                  <a:rPr lang="en-US" dirty="0"/>
                  <a:t>= </a:t>
                </a:r>
                <a14:m>
                  <m:oMath xmlns:m="http://schemas.openxmlformats.org/officeDocument/2006/math">
                    <m:f>
                      <m:fPr>
                        <m:ctrlPr>
                          <a:rPr lang="en-US" b="1" i="1">
                            <a:latin typeface="Cambria Math"/>
                          </a:rPr>
                        </m:ctrlPr>
                      </m:fPr>
                      <m:num>
                        <m:r>
                          <a:rPr lang="en-US" b="1" i="1">
                            <a:latin typeface="Cambria Math"/>
                          </a:rPr>
                          <m:t>𝑿</m:t>
                        </m:r>
                        <m:r>
                          <a:rPr lang="en-US" b="1" i="1">
                            <a:latin typeface="Cambria Math"/>
                          </a:rPr>
                          <m:t>−</m:t>
                        </m:r>
                        <m:r>
                          <a:rPr lang="en-US" b="1" i="1">
                            <a:latin typeface="Cambria Math"/>
                            <a:ea typeface="Cambria Math"/>
                          </a:rPr>
                          <m:t>𝝁</m:t>
                        </m:r>
                      </m:num>
                      <m:den>
                        <m:f>
                          <m:fPr>
                            <m:ctrlPr>
                              <a:rPr lang="en-US" b="1" i="1">
                                <a:latin typeface="Cambria Math"/>
                              </a:rPr>
                            </m:ctrlPr>
                          </m:fPr>
                          <m:num>
                            <m:r>
                              <a:rPr lang="en-US" b="1" i="1">
                                <a:latin typeface="Cambria Math"/>
                                <a:ea typeface="Cambria Math"/>
                              </a:rPr>
                              <m:t>𝒔</m:t>
                            </m:r>
                          </m:num>
                          <m:den>
                            <m:rad>
                              <m:radPr>
                                <m:degHide m:val="on"/>
                                <m:ctrlPr>
                                  <a:rPr lang="en-US" b="1" i="1">
                                    <a:latin typeface="Cambria Math"/>
                                  </a:rPr>
                                </m:ctrlPr>
                              </m:radPr>
                              <m:deg/>
                              <m:e>
                                <m:r>
                                  <a:rPr lang="en-US" b="1" i="1">
                                    <a:latin typeface="Cambria Math"/>
                                  </a:rPr>
                                  <m:t>𝒏</m:t>
                                </m:r>
                              </m:e>
                            </m:rad>
                          </m:den>
                        </m:f>
                      </m:den>
                    </m:f>
                  </m:oMath>
                </a14:m>
                <a:r>
                  <a:rPr lang="en-US" b="1" dirty="0"/>
                  <a:t> </a:t>
                </a:r>
                <a:endParaRPr lang="ar-IQ" b="1" dirty="0" smtClean="0"/>
              </a:p>
              <a:p>
                <a:pPr marL="0" indent="0" algn="just" rtl="1">
                  <a:buNone/>
                </a:pPr>
                <a:r>
                  <a:rPr lang="ar-IQ" b="1" dirty="0" smtClean="0"/>
                  <a:t>القيمة الجدولية </a:t>
                </a:r>
                <a:r>
                  <a:rPr lang="en-US" b="1" dirty="0" smtClean="0"/>
                  <a:t>t</a:t>
                </a:r>
                <a:r>
                  <a:rPr lang="ar-IQ" b="1" dirty="0" smtClean="0"/>
                  <a:t>هي:1.86 </a:t>
                </a:r>
                <a:r>
                  <a:rPr lang="en-US" b="1" dirty="0"/>
                  <a:t>t</a:t>
                </a:r>
                <a:r>
                  <a:rPr lang="en-US" sz="1200" b="1" dirty="0"/>
                  <a:t>(</a:t>
                </a:r>
                <a14:m>
                  <m:oMath xmlns:m="http://schemas.openxmlformats.org/officeDocument/2006/math">
                    <m:r>
                      <a:rPr lang="en-US" sz="1200" b="1" i="1" smtClean="0">
                        <a:latin typeface="Cambria Math"/>
                        <a:ea typeface="Cambria Math"/>
                      </a:rPr>
                      <m:t>𝟎</m:t>
                    </m:r>
                    <m:r>
                      <a:rPr lang="en-US" sz="1200" b="1" i="1" smtClean="0">
                        <a:latin typeface="Cambria Math"/>
                        <a:ea typeface="Cambria Math"/>
                      </a:rPr>
                      <m:t>.</m:t>
                    </m:r>
                    <m:r>
                      <a:rPr lang="en-US" sz="1200" b="1" i="1" smtClean="0">
                        <a:latin typeface="Cambria Math"/>
                        <a:ea typeface="Cambria Math"/>
                      </a:rPr>
                      <m:t>𝟎𝟓</m:t>
                    </m:r>
                    <m:r>
                      <a:rPr lang="en-US" sz="1200" b="1" i="1">
                        <a:latin typeface="Cambria Math"/>
                        <a:ea typeface="Cambria Math"/>
                      </a:rPr>
                      <m:t>, </m:t>
                    </m:r>
                    <m:r>
                      <a:rPr lang="en-US" sz="1200" b="1" i="1" smtClean="0">
                        <a:latin typeface="Cambria Math"/>
                        <a:ea typeface="Cambria Math"/>
                      </a:rPr>
                      <m:t>𝟖</m:t>
                    </m:r>
                  </m:oMath>
                </a14:m>
                <a:r>
                  <a:rPr lang="en-US" sz="1200" b="1" dirty="0"/>
                  <a:t>) </a:t>
                </a:r>
                <a:r>
                  <a:rPr lang="en-US" b="1" dirty="0" smtClean="0"/>
                  <a:t>=</a:t>
                </a:r>
                <a:r>
                  <a:rPr lang="ar-IQ" b="1" dirty="0" smtClean="0"/>
                  <a:t>=</a:t>
                </a:r>
                <a:r>
                  <a:rPr lang="en-US" b="1" dirty="0" smtClean="0"/>
                  <a:t>t</a:t>
                </a:r>
                <a:r>
                  <a:rPr lang="en-US" sz="1200" b="1" dirty="0" smtClean="0"/>
                  <a:t>(</a:t>
                </a:r>
                <a14:m>
                  <m:oMath xmlns:m="http://schemas.openxmlformats.org/officeDocument/2006/math">
                    <m:r>
                      <a:rPr lang="en-US" sz="1200" b="1" i="1" smtClean="0">
                        <a:latin typeface="Cambria Math"/>
                        <a:ea typeface="Cambria Math"/>
                      </a:rPr>
                      <m:t>𝜶</m:t>
                    </m:r>
                    <m:r>
                      <a:rPr lang="en-US" sz="1200" b="1" i="1" smtClean="0">
                        <a:latin typeface="Cambria Math"/>
                        <a:ea typeface="Cambria Math"/>
                      </a:rPr>
                      <m:t>, </m:t>
                    </m:r>
                    <m:r>
                      <a:rPr lang="en-US" sz="1200" b="1" i="1" smtClean="0">
                        <a:latin typeface="Cambria Math"/>
                        <a:ea typeface="Cambria Math"/>
                      </a:rPr>
                      <m:t>𝒏</m:t>
                    </m:r>
                    <m:r>
                      <a:rPr lang="en-US" sz="1200" b="1" i="1" smtClean="0">
                        <a:latin typeface="Cambria Math"/>
                        <a:ea typeface="Cambria Math"/>
                      </a:rPr>
                      <m:t>−</m:t>
                    </m:r>
                    <m:r>
                      <a:rPr lang="en-US" sz="1200" b="1" i="1" smtClean="0">
                        <a:latin typeface="Cambria Math"/>
                        <a:ea typeface="Cambria Math"/>
                      </a:rPr>
                      <m:t>𝟏</m:t>
                    </m:r>
                  </m:oMath>
                </a14:m>
                <a:r>
                  <a:rPr lang="en-US" sz="1200" b="1" dirty="0" smtClean="0"/>
                  <a:t>)</a:t>
                </a:r>
                <a:r>
                  <a:rPr lang="ar-IQ" sz="1200" b="1" dirty="0"/>
                  <a:t> </a:t>
                </a:r>
                <a:endParaRPr lang="en-US" sz="1200" b="1" dirty="0"/>
              </a:p>
              <a:p>
                <a:pPr marL="0" indent="0" algn="ct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629400"/>
              </a:xfrm>
              <a:blipFill rotWithShape="1">
                <a:blip r:embed="rId2"/>
                <a:stretch>
                  <a:fillRect t="-1195" r="-1778"/>
                </a:stretch>
              </a:blipFill>
            </p:spPr>
            <p:txBody>
              <a:bodyPr/>
              <a:lstStyle/>
              <a:p>
                <a:r>
                  <a:rPr lang="en-US">
                    <a:noFill/>
                  </a:rPr>
                  <a:t> </a:t>
                </a:r>
              </a:p>
            </p:txBody>
          </p:sp>
        </mc:Fallback>
      </mc:AlternateContent>
      <p:cxnSp>
        <p:nvCxnSpPr>
          <p:cNvPr id="6" name="Straight Connector 5"/>
          <p:cNvCxnSpPr/>
          <p:nvPr/>
        </p:nvCxnSpPr>
        <p:spPr>
          <a:xfrm>
            <a:off x="3505200" y="1066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62200" y="4703064"/>
            <a:ext cx="15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917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rmAutofit/>
          </a:bodyPr>
          <a:lstStyle/>
          <a:p>
            <a:pPr marL="0" indent="0" algn="just" rtl="1">
              <a:buNone/>
            </a:pPr>
            <a:r>
              <a:rPr lang="ar-IQ" sz="6000" b="1" dirty="0" smtClean="0">
                <a:solidFill>
                  <a:srgbClr val="7030A0"/>
                </a:solidFill>
              </a:rPr>
              <a:t>5- المقارنة والقرار</a:t>
            </a:r>
            <a:r>
              <a:rPr lang="ar-IQ" sz="6000" b="1" smtClean="0">
                <a:solidFill>
                  <a:srgbClr val="7030A0"/>
                </a:solidFill>
              </a:rPr>
              <a:t>: نرفض </a:t>
            </a:r>
            <a:r>
              <a:rPr lang="ar-IQ" sz="6000" b="1" dirty="0" smtClean="0">
                <a:solidFill>
                  <a:srgbClr val="7030A0"/>
                </a:solidFill>
              </a:rPr>
              <a:t>فرضية العدم (التي تنص: </a:t>
            </a:r>
            <a:r>
              <a:rPr lang="ar-IQ" sz="6000" b="1" dirty="0">
                <a:solidFill>
                  <a:srgbClr val="7030A0"/>
                </a:solidFill>
              </a:rPr>
              <a:t>متوسط هذه العينة يمثل المتوسط العام لجميع طلبة المرحلة الثانية البالغ </a:t>
            </a:r>
            <a:r>
              <a:rPr lang="ar-IQ" sz="6000" b="1" dirty="0" smtClean="0">
                <a:solidFill>
                  <a:srgbClr val="7030A0"/>
                </a:solidFill>
              </a:rPr>
              <a:t>5.7 عند مستوى معنوية </a:t>
            </a:r>
            <a:r>
              <a:rPr lang="ar-IQ" sz="6000" b="1" smtClean="0">
                <a:solidFill>
                  <a:srgbClr val="7030A0"/>
                </a:solidFill>
              </a:rPr>
              <a:t>0.05 ) ونقبل الفرض البديل</a:t>
            </a:r>
            <a:endParaRPr lang="en-US" sz="6000" b="1" dirty="0">
              <a:solidFill>
                <a:srgbClr val="7030A0"/>
              </a:solidFill>
            </a:endParaRPr>
          </a:p>
        </p:txBody>
      </p:sp>
    </p:spTree>
    <p:extLst>
      <p:ext uri="{BB962C8B-B14F-4D97-AF65-F5344CB8AC3E}">
        <p14:creationId xmlns:p14="http://schemas.microsoft.com/office/powerpoint/2010/main" val="622903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normAutofit lnSpcReduction="10000"/>
          </a:bodyPr>
          <a:lstStyle/>
          <a:p>
            <a:pPr marL="0" indent="0" algn="just" rtl="1">
              <a:buNone/>
            </a:pPr>
            <a:r>
              <a:rPr lang="ar-IQ" dirty="0" smtClean="0"/>
              <a:t>الذي يحدد شكل الفرضية البديلة هو مدى اقتناع الباحث بذلك او مدى توفر المعلومات الأولية، مثلاً اذا كانت وجهة نظر الباحث ان متوسط عمر الناخب لا يمكن ان يقل عن 20 سنة فإنه يختار الفرض البديل </a:t>
            </a:r>
            <a:r>
              <a:rPr lang="en-US" dirty="0" smtClean="0"/>
              <a:t>“</a:t>
            </a:r>
            <a:r>
              <a:rPr lang="ar-IQ" dirty="0" smtClean="0"/>
              <a:t>اكبر من</a:t>
            </a:r>
            <a:r>
              <a:rPr lang="en-US" dirty="0" smtClean="0"/>
              <a:t>”</a:t>
            </a:r>
            <a:r>
              <a:rPr lang="ar-IQ" dirty="0" smtClean="0"/>
              <a:t> والعكس صحيح، إذا كان يعتقد ان متوسط عمر الناخب لا يزيد عن 20 سنة فإنه يختار الفرض البديل </a:t>
            </a:r>
            <a:r>
              <a:rPr lang="en-US" dirty="0" smtClean="0"/>
              <a:t>“</a:t>
            </a:r>
            <a:r>
              <a:rPr lang="ar-IQ" dirty="0" smtClean="0"/>
              <a:t>اقل من</a:t>
            </a:r>
            <a:r>
              <a:rPr lang="en-US" dirty="0" smtClean="0"/>
              <a:t>”</a:t>
            </a:r>
            <a:r>
              <a:rPr lang="ar-IQ" dirty="0" smtClean="0"/>
              <a:t>، اما اذا لم يكن لديه اي تصور او اي معلومات فإنه يختار الفرضية البديلة </a:t>
            </a:r>
            <a:r>
              <a:rPr lang="en-US" dirty="0" smtClean="0"/>
              <a:t>“</a:t>
            </a:r>
            <a:r>
              <a:rPr lang="ar-IQ" dirty="0" smtClean="0"/>
              <a:t>لا يساوي</a:t>
            </a:r>
            <a:r>
              <a:rPr lang="en-US" dirty="0" smtClean="0"/>
              <a:t>”</a:t>
            </a:r>
            <a:r>
              <a:rPr lang="ar-IQ" dirty="0" smtClean="0"/>
              <a:t>.</a:t>
            </a:r>
          </a:p>
          <a:p>
            <a:pPr marL="0" indent="0" algn="just" rtl="1">
              <a:buNone/>
            </a:pPr>
            <a:r>
              <a:rPr lang="ar-IQ" dirty="0" smtClean="0"/>
              <a:t>3- إحصاء الإختبار: وهي الإحصاءة التي يتم حسابها من بيانات العينة بإفتراض ان فرضية العدم صحيحة، يتوقف شكل إحصاءة الإختبار على العوامل التالية:</a:t>
            </a:r>
          </a:p>
          <a:p>
            <a:pPr marL="0" indent="0" algn="just" rtl="1">
              <a:buNone/>
            </a:pPr>
            <a:r>
              <a:rPr lang="ar-IQ" dirty="0" smtClean="0"/>
              <a:t> أ- توزيع المجتمع، هل هو طبيعي ام لا، هل تباينه معروف ام لا؟</a:t>
            </a:r>
          </a:p>
          <a:p>
            <a:pPr marL="0" indent="0" algn="just" rtl="1">
              <a:buNone/>
            </a:pPr>
            <a:r>
              <a:rPr lang="ar-IQ" dirty="0"/>
              <a:t> </a:t>
            </a:r>
            <a:r>
              <a:rPr lang="ar-IQ" dirty="0" smtClean="0"/>
              <a:t>ب- حجم العينة، هل هو كبير ام صغير؟</a:t>
            </a:r>
          </a:p>
          <a:p>
            <a:pPr marL="0" indent="0" algn="just" rtl="1">
              <a:buNone/>
            </a:pPr>
            <a:r>
              <a:rPr lang="ar-IQ" dirty="0"/>
              <a:t> </a:t>
            </a:r>
            <a:r>
              <a:rPr lang="ar-IQ" dirty="0" smtClean="0"/>
              <a:t>ج- فرضية العدم المراد اختبارها، هل هي عن الوسط او النسبة او التباين او الإرتباط....الخ.</a:t>
            </a:r>
            <a:endParaRPr lang="en-US" dirty="0"/>
          </a:p>
        </p:txBody>
      </p:sp>
    </p:spTree>
    <p:extLst>
      <p:ext uri="{BB962C8B-B14F-4D97-AF65-F5344CB8AC3E}">
        <p14:creationId xmlns:p14="http://schemas.microsoft.com/office/powerpoint/2010/main" val="3193905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rmAutofit lnSpcReduction="10000"/>
          </a:bodyPr>
          <a:lstStyle/>
          <a:p>
            <a:pPr marL="0" indent="0" algn="just" rtl="1">
              <a:buNone/>
            </a:pPr>
            <a:r>
              <a:rPr lang="ar-IQ" dirty="0" smtClean="0"/>
              <a:t>الفكرة الأساسية (غالباً) في احصائية الإختبار هي: حساب الفرق بين قيمة المعلمة التي نفترضها للمجتمع (في فرضية العدم) والقيمة المقابلة لها في العينة اي المعلمة الإحصائية، ثم نقسم هذا الفرق الى الخطأ المعياري للمعلمة الإحصائية.</a:t>
            </a:r>
          </a:p>
          <a:p>
            <a:pPr marL="0" indent="0" algn="just" rtl="1">
              <a:buNone/>
            </a:pPr>
            <a:r>
              <a:rPr lang="ar-IQ" dirty="0" smtClean="0"/>
              <a:t>مثلاً: اذا كان الإختبار عن الوسط الحسابي فانه يتم حساب الفرق بين قيمة الوسط الحسابي للمجتمع التي نفترضها وقيمة الوسط الحسابي للعينة، ثم نقسم هذا الفرق علىالخطأ المعياري للوسط، وهكذا مع باقي إحصاءات الإختبار.</a:t>
            </a:r>
          </a:p>
          <a:p>
            <a:pPr marL="0" indent="0" algn="just" rtl="1">
              <a:buNone/>
            </a:pPr>
            <a:r>
              <a:rPr lang="ar-IQ" dirty="0" smtClean="0"/>
              <a:t>فلو اراد الباحث اختبار فرضية ان متوسط عمر الناخب في دولة ما مثلاً هو 30سنة ولإختبار مدى صحة هذه الفرضية فإنه عادة ما تسحب عينة عشوائية من المجتمع، ولنفرض ان متوسط عمر الناخب في هذه العينة كان 31سنة، الفرق هنا هو سنة واحدة وهو فرق صغير بين الإفتراض والعينة</a:t>
            </a:r>
            <a:endParaRPr lang="en-US" dirty="0"/>
          </a:p>
        </p:txBody>
      </p:sp>
    </p:spTree>
    <p:extLst>
      <p:ext uri="{BB962C8B-B14F-4D97-AF65-F5344CB8AC3E}">
        <p14:creationId xmlns:p14="http://schemas.microsoft.com/office/powerpoint/2010/main" val="119755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a:bodyPr>
          <a:lstStyle/>
          <a:p>
            <a:pPr marL="0" indent="0" algn="just" rtl="1">
              <a:buNone/>
            </a:pPr>
            <a:r>
              <a:rPr lang="ar-IQ" sz="2800" dirty="0" smtClean="0"/>
              <a:t>اما اذا كان متوسط عمر الناخب في العينة مثلاً هو 45سنة، فالفرق هنا كبير بين الفرضية والعينة، لذا فان احتمال رفض الفرضية هو احتمال كبير(نظرا لكبر الفرق بين قيمة الفرض وقيمة العينة)، من هنا نستطيع القول بان إحصائية الإختبار تعتمد على حساب الفرق بين قيمة الوسط المفترض وقيمة متوسط العينة.</a:t>
            </a:r>
          </a:p>
          <a:p>
            <a:pPr marL="0" indent="0" algn="just" rtl="1">
              <a:buNone/>
            </a:pPr>
            <a:r>
              <a:rPr lang="ar-IQ" sz="2800" dirty="0"/>
              <a:t> </a:t>
            </a:r>
            <a:r>
              <a:rPr lang="ar-IQ" sz="2800" dirty="0" smtClean="0"/>
              <a:t>  هنا قد يُثار تساؤل عن المعيار الذي يستطيع من خلاله الباحث الحكم على هذا الفرق ومدى كبره او ضغره. الإجابة الإحصائية عليه تتم من خلال قسمة هذا الفرق على الخطأ المعياري للوسط، ثم مقارنة خارج القسمة بالقيمة الجدولية او ما يسمى  بحدود منطقتي القبول والرفض.</a:t>
            </a:r>
          </a:p>
          <a:p>
            <a:pPr marL="0" indent="0" algn="just" rtl="1">
              <a:buNone/>
            </a:pPr>
            <a:r>
              <a:rPr lang="ar-IQ" sz="2800" dirty="0" smtClean="0"/>
              <a:t>4- تحديد منطقتي القبول والرفض وذلط بناءً على الجداول الإحصائية والتي تعتمد على:</a:t>
            </a:r>
          </a:p>
          <a:p>
            <a:pPr marL="0" indent="0" algn="just" rtl="1">
              <a:buNone/>
            </a:pPr>
            <a:r>
              <a:rPr lang="ar-IQ" sz="2800" dirty="0" smtClean="0"/>
              <a:t>أ- توزيع المعاينة (هل هو طبيعي او </a:t>
            </a:r>
            <a:r>
              <a:rPr lang="en-US" sz="2800" dirty="0" smtClean="0"/>
              <a:t>t</a:t>
            </a:r>
            <a:r>
              <a:rPr lang="ar-IQ" sz="2800" dirty="0" smtClean="0"/>
              <a:t> او ....الخ).</a:t>
            </a:r>
          </a:p>
          <a:p>
            <a:pPr marL="0" indent="0" algn="just" rtl="1">
              <a:buNone/>
            </a:pPr>
            <a:r>
              <a:rPr lang="ar-IQ" sz="2800" dirty="0" smtClean="0"/>
              <a:t>ب- الفرضية البديلة (هل هو لا يساوي او اكبر من او اصغر من).</a:t>
            </a:r>
          </a:p>
          <a:p>
            <a:pPr marL="0" indent="0" algn="just" rtl="1">
              <a:buNone/>
            </a:pPr>
            <a:r>
              <a:rPr lang="ar-IQ" sz="2800" dirty="0" smtClean="0"/>
              <a:t>ج- مستوى المعنوية (هل هو 1% او 5% او غير ذلك).</a:t>
            </a:r>
            <a:endParaRPr lang="en-US" sz="2800" dirty="0"/>
          </a:p>
        </p:txBody>
      </p:sp>
    </p:spTree>
    <p:extLst>
      <p:ext uri="{BB962C8B-B14F-4D97-AF65-F5344CB8AC3E}">
        <p14:creationId xmlns:p14="http://schemas.microsoft.com/office/powerpoint/2010/main" val="3848392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lstStyle/>
          <a:p>
            <a:pPr marL="0" indent="0" algn="just" rtl="1">
              <a:buNone/>
            </a:pPr>
            <a:r>
              <a:rPr lang="ar-IQ" b="1" dirty="0" smtClean="0"/>
              <a:t>5- المقارنة والقرار: بمعنى ان نقارن قيمة الإحصاءة المحسوبة بحدود منطقتي القبول والرفض، فاذا وقعت قيمة الإحصاءة داخل منطقة القبول فان القرار هو: قبول فرضية العدم، اما اذا وقعت قيمة الإحصاءة في منطقة الرفض فان القرار هو رفض فرضية العدم.</a:t>
            </a:r>
          </a:p>
          <a:p>
            <a:pPr marL="0" indent="0" algn="just" rtl="1">
              <a:buNone/>
            </a:pPr>
            <a:r>
              <a:rPr lang="ar-IQ" b="1" dirty="0" smtClean="0"/>
              <a:t>ملاحظة: القرار مرتبط بمستوى المعنوية المحدد.</a:t>
            </a:r>
          </a:p>
          <a:p>
            <a:pPr marL="0" indent="0" algn="ctr" rtl="1">
              <a:buNone/>
            </a:pPr>
            <a:r>
              <a:rPr lang="ar-IQ" sz="4000" b="1" dirty="0" smtClean="0">
                <a:solidFill>
                  <a:srgbClr val="7030A0"/>
                </a:solidFill>
              </a:rPr>
              <a:t>الملخص</a:t>
            </a:r>
          </a:p>
          <a:p>
            <a:pPr marL="0" indent="0" algn="just" rtl="1">
              <a:buNone/>
            </a:pPr>
            <a:r>
              <a:rPr lang="ar-IQ" b="1" dirty="0" smtClean="0">
                <a:solidFill>
                  <a:srgbClr val="FF0000"/>
                </a:solidFill>
              </a:rPr>
              <a:t>1- صياغة فرضية العدم.</a:t>
            </a:r>
          </a:p>
          <a:p>
            <a:pPr marL="0" indent="0" algn="just" rtl="1">
              <a:buNone/>
            </a:pPr>
            <a:r>
              <a:rPr lang="ar-IQ" b="1" dirty="0" smtClean="0">
                <a:solidFill>
                  <a:srgbClr val="FF0000"/>
                </a:solidFill>
              </a:rPr>
              <a:t>2- صياغة الفرضية البديلة.</a:t>
            </a:r>
          </a:p>
          <a:p>
            <a:pPr marL="0" indent="0" algn="just" rtl="1">
              <a:buNone/>
            </a:pPr>
            <a:r>
              <a:rPr lang="ar-IQ" b="1" dirty="0" smtClean="0">
                <a:solidFill>
                  <a:srgbClr val="FF0000"/>
                </a:solidFill>
              </a:rPr>
              <a:t>3- إحصاءة الإختبار.</a:t>
            </a:r>
          </a:p>
          <a:p>
            <a:pPr marL="0" indent="0" algn="just" rtl="1">
              <a:buNone/>
            </a:pPr>
            <a:r>
              <a:rPr lang="ar-IQ" b="1" dirty="0" smtClean="0">
                <a:solidFill>
                  <a:srgbClr val="FF0000"/>
                </a:solidFill>
              </a:rPr>
              <a:t>4- حدود منطقتي القبول والرفض.</a:t>
            </a:r>
          </a:p>
          <a:p>
            <a:pPr marL="0" indent="0" algn="just" rtl="1">
              <a:buNone/>
            </a:pPr>
            <a:r>
              <a:rPr lang="ar-IQ" b="1" dirty="0" smtClean="0">
                <a:solidFill>
                  <a:srgbClr val="FF0000"/>
                </a:solidFill>
              </a:rPr>
              <a:t>5- المقارنة والقرار.</a:t>
            </a:r>
            <a:endParaRPr lang="en-US" b="1" dirty="0">
              <a:solidFill>
                <a:srgbClr val="FF0000"/>
              </a:solidFill>
            </a:endParaRPr>
          </a:p>
        </p:txBody>
      </p:sp>
    </p:spTree>
    <p:extLst>
      <p:ext uri="{BB962C8B-B14F-4D97-AF65-F5344CB8AC3E}">
        <p14:creationId xmlns:p14="http://schemas.microsoft.com/office/powerpoint/2010/main" val="2799962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ar-IQ" b="1" dirty="0" smtClean="0">
                <a:solidFill>
                  <a:srgbClr val="FF0000"/>
                </a:solidFill>
              </a:rPr>
              <a:t>إحصاءة الإختبار في حالة إختبار الوسط الحسابي</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 y="990600"/>
                <a:ext cx="9037320" cy="5821363"/>
              </a:xfrm>
            </p:spPr>
            <p:txBody>
              <a:bodyPr>
                <a:normAutofit/>
              </a:bodyPr>
              <a:lstStyle/>
              <a:p>
                <a:pPr marL="0" indent="0" algn="just" rtl="1">
                  <a:buNone/>
                </a:pPr>
                <a:r>
                  <a:rPr lang="ar-IQ" sz="4400" b="1" dirty="0" smtClean="0">
                    <a:solidFill>
                      <a:srgbClr val="002060"/>
                    </a:solidFill>
                  </a:rPr>
                  <a:t>بافتراض ان المجتمع الإحصائي المسحوبه منه العينة هو مجتمع طبيعي وانحرافه </a:t>
                </a:r>
                <a14:m>
                  <m:oMath xmlns:m="http://schemas.openxmlformats.org/officeDocument/2006/math">
                    <m:r>
                      <a:rPr lang="ar-IQ" sz="4400" b="1" i="1" smtClean="0">
                        <a:solidFill>
                          <a:srgbClr val="002060"/>
                        </a:solidFill>
                        <a:latin typeface="Cambria Math"/>
                        <a:ea typeface="Cambria Math"/>
                      </a:rPr>
                      <m:t>𝝈</m:t>
                    </m:r>
                  </m:oMath>
                </a14:m>
                <a:r>
                  <a:rPr lang="ar-IQ" sz="4400" b="1" dirty="0" smtClean="0">
                    <a:solidFill>
                      <a:srgbClr val="002060"/>
                    </a:solidFill>
                  </a:rPr>
                  <a:t> معروف، بغض النظر عن حجم العينة فان إحصاءة الإختبار والتي نرمز لها بالرمز </a:t>
                </a:r>
                <a:r>
                  <a:rPr lang="en-US" sz="4400" b="1" dirty="0" smtClean="0">
                    <a:solidFill>
                      <a:srgbClr val="002060"/>
                    </a:solidFill>
                  </a:rPr>
                  <a:t>Z</a:t>
                </a:r>
                <a:r>
                  <a:rPr lang="ar-IQ" sz="4400" b="1" dirty="0" smtClean="0">
                    <a:solidFill>
                      <a:srgbClr val="002060"/>
                    </a:solidFill>
                  </a:rPr>
                  <a:t> تأخذ الشكل التالي:</a:t>
                </a:r>
              </a:p>
              <a:p>
                <a:pPr marL="0" indent="0" algn="ctr" rtl="1">
                  <a:buNone/>
                </a:pPr>
                <a:r>
                  <a:rPr lang="en-US" sz="4400" b="1" dirty="0" smtClean="0">
                    <a:solidFill>
                      <a:srgbClr val="002060"/>
                    </a:solidFill>
                  </a:rPr>
                  <a:t>Z= </a:t>
                </a:r>
                <a14:m>
                  <m:oMath xmlns:m="http://schemas.openxmlformats.org/officeDocument/2006/math">
                    <m:f>
                      <m:fPr>
                        <m:ctrlPr>
                          <a:rPr lang="en-US" sz="4400" b="1" i="1" smtClean="0">
                            <a:solidFill>
                              <a:srgbClr val="002060"/>
                            </a:solidFill>
                            <a:latin typeface="Cambria Math"/>
                          </a:rPr>
                        </m:ctrlPr>
                      </m:fPr>
                      <m:num>
                        <m:r>
                          <a:rPr lang="en-US" sz="4400" b="1" i="1" smtClean="0">
                            <a:solidFill>
                              <a:srgbClr val="002060"/>
                            </a:solidFill>
                            <a:latin typeface="Cambria Math"/>
                          </a:rPr>
                          <m:t>𝑿</m:t>
                        </m:r>
                        <m:r>
                          <a:rPr lang="en-US" sz="4400" b="1" i="1" smtClean="0">
                            <a:solidFill>
                              <a:srgbClr val="002060"/>
                            </a:solidFill>
                            <a:latin typeface="Cambria Math"/>
                          </a:rPr>
                          <m:t>−</m:t>
                        </m:r>
                        <m:r>
                          <a:rPr lang="en-US" sz="4400" b="1" i="1" smtClean="0">
                            <a:solidFill>
                              <a:srgbClr val="002060"/>
                            </a:solidFill>
                            <a:latin typeface="Cambria Math"/>
                            <a:ea typeface="Cambria Math"/>
                          </a:rPr>
                          <m:t>𝝁</m:t>
                        </m:r>
                      </m:num>
                      <m:den>
                        <m:f>
                          <m:fPr>
                            <m:ctrlPr>
                              <a:rPr lang="en-US" sz="4400" b="1" i="1" smtClean="0">
                                <a:solidFill>
                                  <a:srgbClr val="002060"/>
                                </a:solidFill>
                                <a:latin typeface="Cambria Math"/>
                              </a:rPr>
                            </m:ctrlPr>
                          </m:fPr>
                          <m:num>
                            <m:r>
                              <a:rPr lang="en-US" sz="4400" b="1" i="1" smtClean="0">
                                <a:solidFill>
                                  <a:srgbClr val="002060"/>
                                </a:solidFill>
                                <a:latin typeface="Cambria Math"/>
                                <a:ea typeface="Cambria Math"/>
                              </a:rPr>
                              <m:t>𝝈</m:t>
                            </m:r>
                          </m:num>
                          <m:den>
                            <m:rad>
                              <m:radPr>
                                <m:degHide m:val="on"/>
                                <m:ctrlPr>
                                  <a:rPr lang="en-US" sz="4400" b="1" i="1" smtClean="0">
                                    <a:solidFill>
                                      <a:srgbClr val="002060"/>
                                    </a:solidFill>
                                    <a:latin typeface="Cambria Math"/>
                                  </a:rPr>
                                </m:ctrlPr>
                              </m:radPr>
                              <m:deg/>
                              <m:e>
                                <m:r>
                                  <a:rPr lang="en-US" sz="4400" b="1" i="1" smtClean="0">
                                    <a:solidFill>
                                      <a:srgbClr val="002060"/>
                                    </a:solidFill>
                                    <a:latin typeface="Cambria Math"/>
                                  </a:rPr>
                                  <m:t>𝒏</m:t>
                                </m:r>
                              </m:e>
                            </m:rad>
                          </m:den>
                        </m:f>
                      </m:den>
                    </m:f>
                  </m:oMath>
                </a14:m>
                <a:endParaRPr lang="ar-IQ" sz="4400" b="1" dirty="0" smtClean="0">
                  <a:solidFill>
                    <a:srgbClr val="002060"/>
                  </a:solidFill>
                </a:endParaRPr>
              </a:p>
              <a:p>
                <a:pPr marL="0" indent="0" algn="just" rtl="1">
                  <a:buNone/>
                </a:pPr>
                <a:r>
                  <a:rPr lang="ar-IQ" sz="4400" b="1" dirty="0" smtClean="0">
                    <a:solidFill>
                      <a:srgbClr val="002060"/>
                    </a:solidFill>
                  </a:rPr>
                  <a:t>نلاحظ ان البسط هو الفرق بين متوسطي المجتمع والعينة، والمقام هو الخطأ المعياري للوسط.</a:t>
                </a:r>
                <a:endParaRPr lang="en-US" sz="4400" b="1" dirty="0">
                  <a:solidFill>
                    <a:srgbClr val="00206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 y="990600"/>
                <a:ext cx="9037320" cy="5821363"/>
              </a:xfrm>
              <a:blipFill rotWithShape="1">
                <a:blip r:embed="rId2"/>
                <a:stretch>
                  <a:fillRect l="-4383" t="-2201" r="-2630" b="-3354"/>
                </a:stretch>
              </a:blipFill>
            </p:spPr>
            <p:txBody>
              <a:bodyPr/>
              <a:lstStyle/>
              <a:p>
                <a:r>
                  <a:rPr lang="en-US">
                    <a:noFill/>
                  </a:rPr>
                  <a:t> </a:t>
                </a:r>
              </a:p>
            </p:txBody>
          </p:sp>
        </mc:Fallback>
      </mc:AlternateContent>
      <p:cxnSp>
        <p:nvCxnSpPr>
          <p:cNvPr id="5" name="Straight Connector 4"/>
          <p:cNvCxnSpPr/>
          <p:nvPr/>
        </p:nvCxnSpPr>
        <p:spPr>
          <a:xfrm>
            <a:off x="4495800" y="2688336"/>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495800" y="3971544"/>
            <a:ext cx="304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74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
                <a:ext cx="8991600" cy="6705600"/>
              </a:xfrm>
            </p:spPr>
            <p:txBody>
              <a:bodyPr>
                <a:normAutofit lnSpcReduction="10000"/>
              </a:bodyPr>
              <a:lstStyle/>
              <a:p>
                <a:pPr marL="0" indent="0" algn="just" rtl="1">
                  <a:buNone/>
                </a:pPr>
                <a:r>
                  <a:rPr lang="ar-IQ" b="1" dirty="0" smtClean="0">
                    <a:solidFill>
                      <a:srgbClr val="002060"/>
                    </a:solidFill>
                  </a:rPr>
                  <a:t>مثال(1): عينة عشوائية 49 شخصاً أُختيرت من افراد دولةٍ ما، فاذا كان الوسط الحسابي لدخول الأفراد الأسبوعية في العينة هو 75$، اذا علمت ان الإنحراف المعياري للمجتمع لدخول الأفراد يساوي 14$، كيف يمكن اختبار فرضية العدم بأن متوسط الدخل الأسبوعي لمواطني هذه الدولة يساوي 72$ مقابل الفرض البديل انه لا يساوي 72$ وذلك بمستوى معنوية 5% .</a:t>
                </a:r>
              </a:p>
              <a:p>
                <a:pPr marL="0" indent="0" algn="just" rtl="1">
                  <a:buNone/>
                </a:pPr>
                <a:r>
                  <a:rPr lang="ar-IQ" b="1" dirty="0" smtClean="0">
                    <a:solidFill>
                      <a:srgbClr val="FF0000"/>
                    </a:solidFill>
                  </a:rPr>
                  <a:t>الحل:المعطيات (</a:t>
                </a:r>
                <a:r>
                  <a:rPr lang="en-US" b="1" dirty="0" smtClean="0">
                    <a:solidFill>
                      <a:srgbClr val="FF0000"/>
                    </a:solidFill>
                  </a:rPr>
                  <a:t>n=49 , </a:t>
                </a:r>
                <a14:m>
                  <m:oMath xmlns:m="http://schemas.openxmlformats.org/officeDocument/2006/math">
                    <m:r>
                      <a:rPr lang="en-US" b="1" i="1" smtClean="0">
                        <a:solidFill>
                          <a:srgbClr val="FF0000"/>
                        </a:solidFill>
                        <a:latin typeface="Cambria Math"/>
                        <a:ea typeface="Cambria Math"/>
                      </a:rPr>
                      <m:t>𝝈</m:t>
                    </m:r>
                  </m:oMath>
                </a14:m>
                <a:r>
                  <a:rPr lang="en-US" b="1" dirty="0" smtClean="0">
                    <a:solidFill>
                      <a:srgbClr val="FF0000"/>
                    </a:solidFill>
                  </a:rPr>
                  <a:t> =14 , X=75, </a:t>
                </a:r>
                <a14:m>
                  <m:oMath xmlns:m="http://schemas.openxmlformats.org/officeDocument/2006/math">
                    <m:r>
                      <a:rPr lang="en-US" b="1" i="1" smtClean="0">
                        <a:solidFill>
                          <a:srgbClr val="FF0000"/>
                        </a:solidFill>
                        <a:latin typeface="Cambria Math"/>
                        <a:ea typeface="Cambria Math"/>
                      </a:rPr>
                      <m:t>𝝁</m:t>
                    </m:r>
                  </m:oMath>
                </a14:m>
                <a:r>
                  <a:rPr lang="en-US" b="1" dirty="0" smtClean="0">
                    <a:solidFill>
                      <a:srgbClr val="FF0000"/>
                    </a:solidFill>
                  </a:rPr>
                  <a:t>  =72 </a:t>
                </a:r>
                <a:r>
                  <a:rPr lang="ar-IQ" b="1" dirty="0" smtClean="0">
                    <a:solidFill>
                      <a:srgbClr val="FF0000"/>
                    </a:solidFill>
                  </a:rPr>
                  <a:t>).</a:t>
                </a:r>
              </a:p>
              <a:p>
                <a:pPr marL="0" indent="0" algn="just" rtl="1">
                  <a:buNone/>
                </a:pPr>
                <a:r>
                  <a:rPr lang="ar-IQ" b="1" dirty="0" smtClean="0">
                    <a:solidFill>
                      <a:srgbClr val="FF0000"/>
                    </a:solidFill>
                  </a:rPr>
                  <a:t>1- فرضية العدم: ان متوسط المجتمع للدخل الأسبوعي يساوي 72$.</a:t>
                </a:r>
              </a:p>
              <a:p>
                <a:pPr marL="0" indent="0" algn="ctr" rtl="1">
                  <a:buNone/>
                </a:pPr>
                <a:r>
                  <a:rPr lang="en-US" b="1" dirty="0" smtClean="0">
                    <a:solidFill>
                      <a:srgbClr val="FF0000"/>
                    </a:solidFill>
                  </a:rPr>
                  <a:t>H</a:t>
                </a:r>
                <a:r>
                  <a:rPr lang="en-US" sz="1200" b="1" dirty="0" smtClean="0">
                    <a:solidFill>
                      <a:srgbClr val="FF0000"/>
                    </a:solidFill>
                  </a:rPr>
                  <a:t>0</a:t>
                </a:r>
                <a:r>
                  <a:rPr lang="en-US" b="1" dirty="0" smtClean="0">
                    <a:solidFill>
                      <a:srgbClr val="FF0000"/>
                    </a:solidFill>
                  </a:rPr>
                  <a:t> : </a:t>
                </a:r>
                <a14:m>
                  <m:oMath xmlns:m="http://schemas.openxmlformats.org/officeDocument/2006/math">
                    <m:r>
                      <a:rPr lang="en-US" b="1" i="1" smtClean="0">
                        <a:solidFill>
                          <a:srgbClr val="FF0000"/>
                        </a:solidFill>
                        <a:latin typeface="Cambria Math"/>
                        <a:ea typeface="Cambria Math"/>
                      </a:rPr>
                      <m:t>𝝁</m:t>
                    </m:r>
                  </m:oMath>
                </a14:m>
                <a:r>
                  <a:rPr lang="en-US" b="1" dirty="0" smtClean="0">
                    <a:solidFill>
                      <a:srgbClr val="FF0000"/>
                    </a:solidFill>
                  </a:rPr>
                  <a:t>  =72</a:t>
                </a:r>
                <a:endParaRPr lang="ar-IQ" b="1" dirty="0" smtClean="0">
                  <a:solidFill>
                    <a:srgbClr val="FF0000"/>
                  </a:solidFill>
                </a:endParaRPr>
              </a:p>
              <a:p>
                <a:pPr marL="0" indent="0" algn="just" rtl="1">
                  <a:buNone/>
                </a:pPr>
                <a:r>
                  <a:rPr lang="ar-IQ" b="1" dirty="0" smtClean="0">
                    <a:solidFill>
                      <a:srgbClr val="FF0000"/>
                    </a:solidFill>
                  </a:rPr>
                  <a:t>2- الفرضية البديلة:</a:t>
                </a:r>
                <a:r>
                  <a:rPr lang="ar-IQ" b="1" dirty="0">
                    <a:solidFill>
                      <a:srgbClr val="FF0000"/>
                    </a:solidFill>
                  </a:rPr>
                  <a:t>ان متوسط المجتمع للدخل </a:t>
                </a:r>
                <a:r>
                  <a:rPr lang="ar-IQ" b="1" dirty="0" smtClean="0">
                    <a:solidFill>
                      <a:srgbClr val="FF0000"/>
                    </a:solidFill>
                  </a:rPr>
                  <a:t>الأسبوعي لا </a:t>
                </a:r>
                <a:r>
                  <a:rPr lang="ar-IQ" b="1" dirty="0">
                    <a:solidFill>
                      <a:srgbClr val="FF0000"/>
                    </a:solidFill>
                  </a:rPr>
                  <a:t>يساوي 72$.</a:t>
                </a:r>
              </a:p>
              <a:p>
                <a:pPr marL="0" indent="0" algn="ctr" rtl="1">
                  <a:buNone/>
                </a:pPr>
                <a:r>
                  <a:rPr lang="en-US" b="1" dirty="0" smtClean="0">
                    <a:solidFill>
                      <a:srgbClr val="FF0000"/>
                    </a:solidFill>
                  </a:rPr>
                  <a:t>H</a:t>
                </a:r>
                <a:r>
                  <a:rPr lang="en-US" sz="1200" b="1" dirty="0" smtClean="0">
                    <a:solidFill>
                      <a:srgbClr val="FF0000"/>
                    </a:solidFill>
                  </a:rPr>
                  <a:t>1</a:t>
                </a:r>
                <a:r>
                  <a:rPr lang="en-US" b="1" dirty="0" smtClean="0">
                    <a:solidFill>
                      <a:srgbClr val="FF0000"/>
                    </a:solidFill>
                  </a:rPr>
                  <a:t> </a:t>
                </a:r>
                <a:r>
                  <a:rPr lang="en-US" b="1" dirty="0">
                    <a:solidFill>
                      <a:srgbClr val="FF0000"/>
                    </a:solidFill>
                  </a:rPr>
                  <a:t>: </a:t>
                </a:r>
                <a14:m>
                  <m:oMath xmlns:m="http://schemas.openxmlformats.org/officeDocument/2006/math">
                    <m:r>
                      <a:rPr lang="en-US" b="1" i="1">
                        <a:solidFill>
                          <a:srgbClr val="FF0000"/>
                        </a:solidFill>
                        <a:latin typeface="Cambria Math"/>
                        <a:ea typeface="Cambria Math"/>
                      </a:rPr>
                      <m:t>𝝁</m:t>
                    </m:r>
                  </m:oMath>
                </a14:m>
                <a:r>
                  <a:rPr lang="en-US" b="1" dirty="0">
                    <a:solidFill>
                      <a:srgbClr val="FF0000"/>
                    </a:solidFill>
                  </a:rPr>
                  <a:t>  </a:t>
                </a:r>
                <a14:m>
                  <m:oMath xmlns:m="http://schemas.openxmlformats.org/officeDocument/2006/math">
                    <m:r>
                      <a:rPr lang="en-US" b="1" i="1" dirty="0" smtClean="0">
                        <a:solidFill>
                          <a:srgbClr val="FF0000"/>
                        </a:solidFill>
                        <a:latin typeface="Cambria Math"/>
                        <a:ea typeface="Cambria Math"/>
                      </a:rPr>
                      <m:t>≠</m:t>
                    </m:r>
                  </m:oMath>
                </a14:m>
                <a:r>
                  <a:rPr lang="en-US" b="1" dirty="0" smtClean="0">
                    <a:solidFill>
                      <a:srgbClr val="FF0000"/>
                    </a:solidFill>
                  </a:rPr>
                  <a:t>72</a:t>
                </a:r>
                <a:endParaRPr lang="ar-IQ" b="1" dirty="0">
                  <a:solidFill>
                    <a:srgbClr val="FF0000"/>
                  </a:solidFill>
                </a:endParaRPr>
              </a:p>
              <a:p>
                <a:pPr marL="0" indent="0" algn="just" rtl="1">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
                <a:ext cx="8991600" cy="6705600"/>
              </a:xfrm>
              <a:blipFill rotWithShape="1">
                <a:blip r:embed="rId2"/>
                <a:stretch>
                  <a:fillRect l="-2983" t="-1909" r="-1763"/>
                </a:stretch>
              </a:blipFill>
            </p:spPr>
            <p:txBody>
              <a:bodyPr/>
              <a:lstStyle/>
              <a:p>
                <a:r>
                  <a:rPr lang="en-US">
                    <a:noFill/>
                  </a:rPr>
                  <a:t> </a:t>
                </a:r>
              </a:p>
            </p:txBody>
          </p:sp>
        </mc:Fallback>
      </mc:AlternateContent>
      <p:cxnSp>
        <p:nvCxnSpPr>
          <p:cNvPr id="4" name="Straight Connector 3"/>
          <p:cNvCxnSpPr/>
          <p:nvPr/>
        </p:nvCxnSpPr>
        <p:spPr>
          <a:xfrm>
            <a:off x="4572000" y="2895600"/>
            <a:ext cx="304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036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629400"/>
              </a:xfrm>
            </p:spPr>
            <p:txBody>
              <a:bodyPr/>
              <a:lstStyle/>
              <a:p>
                <a:pPr marL="0" indent="0" algn="just" rtl="1">
                  <a:buNone/>
                </a:pPr>
                <a:r>
                  <a:rPr lang="ar-IQ" sz="3600" b="1" dirty="0" smtClean="0"/>
                  <a:t>3- إحصاءة الإختبار: بما ان العينة لها تباين او انحراف معياري معلوم فإن إحصاءة الإختبار في حالة اختبار الوسط تأخذ الشكل التالي:</a:t>
                </a:r>
              </a:p>
              <a:p>
                <a:pPr marL="0" indent="0" algn="ctr" rtl="1">
                  <a:buNone/>
                </a:pPr>
                <a:r>
                  <a:rPr lang="ar-IQ" b="1" dirty="0" smtClean="0"/>
                  <a:t>1.5</a:t>
                </a:r>
                <a:r>
                  <a:rPr lang="en-US" b="1" dirty="0" err="1" smtClean="0"/>
                  <a:t>Z</a:t>
                </a:r>
                <a:r>
                  <a:rPr lang="en-US" sz="1400" b="1" dirty="0" err="1" smtClean="0"/>
                  <a:t>cal</a:t>
                </a:r>
                <a:r>
                  <a:rPr lang="en-US" b="1" dirty="0" smtClean="0"/>
                  <a:t> =Z</a:t>
                </a:r>
                <a:r>
                  <a:rPr lang="en-US" sz="1100" b="1" dirty="0" smtClean="0"/>
                  <a:t>X </a:t>
                </a:r>
                <a:r>
                  <a:rPr lang="en-US" b="1" dirty="0" smtClean="0"/>
                  <a:t>= </a:t>
                </a:r>
                <a14:m>
                  <m:oMath xmlns:m="http://schemas.openxmlformats.org/officeDocument/2006/math">
                    <m:f>
                      <m:fPr>
                        <m:ctrlPr>
                          <a:rPr lang="en-US" b="1" i="1" smtClean="0">
                            <a:latin typeface="Cambria Math"/>
                          </a:rPr>
                        </m:ctrlPr>
                      </m:fPr>
                      <m:num>
                        <m:r>
                          <a:rPr lang="en-US" b="1" i="1" smtClean="0">
                            <a:latin typeface="Cambria Math"/>
                          </a:rPr>
                          <m:t>𝑿</m:t>
                        </m:r>
                        <m:r>
                          <a:rPr lang="en-US" b="1" i="1" smtClean="0">
                            <a:latin typeface="Cambria Math"/>
                          </a:rPr>
                          <m:t>−</m:t>
                        </m:r>
                        <m:r>
                          <a:rPr lang="en-US" b="1" i="1" smtClean="0">
                            <a:latin typeface="Cambria Math"/>
                            <a:ea typeface="Cambria Math"/>
                          </a:rPr>
                          <m:t>𝝁</m:t>
                        </m:r>
                      </m:num>
                      <m:den>
                        <m:f>
                          <m:fPr>
                            <m:ctrlPr>
                              <a:rPr lang="en-US" b="1" i="1" smtClean="0">
                                <a:latin typeface="Cambria Math"/>
                              </a:rPr>
                            </m:ctrlPr>
                          </m:fPr>
                          <m:num>
                            <m:r>
                              <a:rPr lang="en-US" b="1" i="1" smtClean="0">
                                <a:latin typeface="Cambria Math"/>
                                <a:ea typeface="Cambria Math"/>
                              </a:rPr>
                              <m:t>𝝈</m:t>
                            </m:r>
                          </m:num>
                          <m:den>
                            <m:rad>
                              <m:radPr>
                                <m:degHide m:val="on"/>
                                <m:ctrlPr>
                                  <a:rPr lang="en-US" b="1" i="1" smtClean="0">
                                    <a:latin typeface="Cambria Math"/>
                                  </a:rPr>
                                </m:ctrlPr>
                              </m:radPr>
                              <m:deg/>
                              <m:e>
                                <m:r>
                                  <a:rPr lang="en-US" b="1" i="1" smtClean="0">
                                    <a:latin typeface="Cambria Math"/>
                                  </a:rPr>
                                  <m:t>𝒏</m:t>
                                </m:r>
                              </m:e>
                            </m:rad>
                          </m:den>
                        </m:f>
                      </m:den>
                    </m:f>
                  </m:oMath>
                </a14:m>
                <a:r>
                  <a:rPr lang="en-US" b="1" dirty="0" smtClean="0"/>
                  <a:t> = </a:t>
                </a:r>
                <a14:m>
                  <m:oMath xmlns:m="http://schemas.openxmlformats.org/officeDocument/2006/math">
                    <m:f>
                      <m:fPr>
                        <m:ctrlPr>
                          <a:rPr lang="en-US" b="1" i="1" smtClean="0">
                            <a:latin typeface="Cambria Math"/>
                          </a:rPr>
                        </m:ctrlPr>
                      </m:fPr>
                      <m:num>
                        <m:r>
                          <a:rPr lang="en-US" b="1" i="1" smtClean="0">
                            <a:latin typeface="Cambria Math"/>
                          </a:rPr>
                          <m:t>𝟕𝟓</m:t>
                        </m:r>
                        <m:r>
                          <a:rPr lang="en-US" b="1" i="1" smtClean="0">
                            <a:latin typeface="Cambria Math"/>
                          </a:rPr>
                          <m:t>−</m:t>
                        </m:r>
                        <m:r>
                          <a:rPr lang="en-US" b="1" i="1" smtClean="0">
                            <a:latin typeface="Cambria Math"/>
                          </a:rPr>
                          <m:t>𝟕𝟐</m:t>
                        </m:r>
                      </m:num>
                      <m:den>
                        <m:f>
                          <m:fPr>
                            <m:ctrlPr>
                              <a:rPr lang="en-US" b="1" i="1" smtClean="0">
                                <a:latin typeface="Cambria Math"/>
                              </a:rPr>
                            </m:ctrlPr>
                          </m:fPr>
                          <m:num>
                            <m:r>
                              <a:rPr lang="en-US" b="1" i="1" smtClean="0">
                                <a:latin typeface="Cambria Math"/>
                              </a:rPr>
                              <m:t>𝟏𝟒</m:t>
                            </m:r>
                          </m:num>
                          <m:den>
                            <m:rad>
                              <m:radPr>
                                <m:degHide m:val="on"/>
                                <m:ctrlPr>
                                  <a:rPr lang="en-US" b="1" i="1" smtClean="0">
                                    <a:latin typeface="Cambria Math"/>
                                  </a:rPr>
                                </m:ctrlPr>
                              </m:radPr>
                              <m:deg/>
                              <m:e>
                                <m:r>
                                  <a:rPr lang="en-US" b="1" i="1" smtClean="0">
                                    <a:latin typeface="Cambria Math"/>
                                  </a:rPr>
                                  <m:t>𝟒𝟗</m:t>
                                </m:r>
                              </m:e>
                            </m:rad>
                          </m:den>
                        </m:f>
                      </m:den>
                    </m:f>
                  </m:oMath>
                </a14:m>
                <a:r>
                  <a:rPr lang="en-US" b="1" dirty="0" smtClean="0"/>
                  <a:t> =</a:t>
                </a:r>
                <a14:m>
                  <m:oMath xmlns:m="http://schemas.openxmlformats.org/officeDocument/2006/math">
                    <m:f>
                      <m:fPr>
                        <m:ctrlPr>
                          <a:rPr lang="en-US" b="1" i="1" dirty="0" smtClean="0">
                            <a:latin typeface="Cambria Math"/>
                          </a:rPr>
                        </m:ctrlPr>
                      </m:fPr>
                      <m:num>
                        <m:r>
                          <a:rPr lang="en-US" b="1" i="1" dirty="0" smtClean="0">
                            <a:latin typeface="Cambria Math"/>
                          </a:rPr>
                          <m:t>𝟑</m:t>
                        </m:r>
                      </m:num>
                      <m:den>
                        <m:f>
                          <m:fPr>
                            <m:ctrlPr>
                              <a:rPr lang="en-US" b="1" i="1" dirty="0" smtClean="0">
                                <a:latin typeface="Cambria Math"/>
                              </a:rPr>
                            </m:ctrlPr>
                          </m:fPr>
                          <m:num>
                            <m:r>
                              <a:rPr lang="en-US" b="1" i="1" dirty="0" smtClean="0">
                                <a:latin typeface="Cambria Math"/>
                              </a:rPr>
                              <m:t>𝟏𝟒</m:t>
                            </m:r>
                          </m:num>
                          <m:den>
                            <m:r>
                              <a:rPr lang="en-US" b="1" i="1" dirty="0" smtClean="0">
                                <a:latin typeface="Cambria Math"/>
                              </a:rPr>
                              <m:t>𝟕</m:t>
                            </m:r>
                          </m:den>
                        </m:f>
                      </m:den>
                    </m:f>
                  </m:oMath>
                </a14:m>
                <a:r>
                  <a:rPr lang="en-US" b="1" dirty="0" smtClean="0"/>
                  <a:t>  = </a:t>
                </a:r>
                <a14:m>
                  <m:oMath xmlns:m="http://schemas.openxmlformats.org/officeDocument/2006/math">
                    <m:f>
                      <m:fPr>
                        <m:ctrlPr>
                          <a:rPr lang="en-US" b="1" i="1" smtClean="0">
                            <a:latin typeface="Cambria Math"/>
                          </a:rPr>
                        </m:ctrlPr>
                      </m:fPr>
                      <m:num>
                        <m:r>
                          <a:rPr lang="en-US" b="1" i="1" smtClean="0">
                            <a:latin typeface="Cambria Math"/>
                          </a:rPr>
                          <m:t>𝟑</m:t>
                        </m:r>
                      </m:num>
                      <m:den>
                        <m:r>
                          <a:rPr lang="en-US" b="1" i="1" smtClean="0">
                            <a:latin typeface="Cambria Math"/>
                          </a:rPr>
                          <m:t>𝟐</m:t>
                        </m:r>
                      </m:den>
                    </m:f>
                  </m:oMath>
                </a14:m>
                <a:r>
                  <a:rPr lang="en-US" b="1" dirty="0" smtClean="0"/>
                  <a:t> =</a:t>
                </a:r>
                <a:endParaRPr lang="ar-IQ" b="1" dirty="0" smtClean="0"/>
              </a:p>
              <a:p>
                <a:pPr marL="0" indent="0" algn="just" rtl="1">
                  <a:buNone/>
                </a:pPr>
                <a:endParaRPr lang="ar-IQ" b="1" dirty="0" smtClean="0"/>
              </a:p>
              <a:p>
                <a:pPr marL="0" indent="0" algn="just" rtl="1">
                  <a:buNone/>
                </a:pPr>
                <a:r>
                  <a:rPr lang="ar-IQ" b="1" dirty="0" smtClean="0"/>
                  <a:t>اي ان قيمة إحصاءة الإختبار المحسوبة=1.5</a:t>
                </a:r>
              </a:p>
              <a:p>
                <a:pPr marL="0" indent="0" algn="ctr" rtl="1">
                  <a:buNone/>
                </a:pPr>
                <a:r>
                  <a:rPr lang="en-US" b="1" dirty="0" smtClean="0"/>
                  <a:t>Z</a:t>
                </a:r>
                <a:r>
                  <a:rPr lang="en-US" sz="1100" b="1" dirty="0" smtClean="0"/>
                  <a:t>0.025</a:t>
                </a:r>
                <a:r>
                  <a:rPr lang="en-US" b="1" dirty="0" smtClean="0"/>
                  <a:t> =  </a:t>
                </a:r>
                <a14:m>
                  <m:oMath xmlns:m="http://schemas.openxmlformats.org/officeDocument/2006/math">
                    <m:r>
                      <a:rPr lang="en-US" b="1" i="1" smtClean="0">
                        <a:latin typeface="Cambria Math"/>
                        <a:ea typeface="Cambria Math"/>
                      </a:rPr>
                      <m:t>±</m:t>
                    </m:r>
                  </m:oMath>
                </a14:m>
                <a:r>
                  <a:rPr lang="en-US" b="1" dirty="0" smtClean="0"/>
                  <a:t>1.96</a:t>
                </a:r>
                <a:r>
                  <a:rPr lang="ar-IQ" b="1" dirty="0" smtClean="0"/>
                  <a:t>=</a:t>
                </a:r>
                <a:r>
                  <a:rPr lang="en-US" b="1" dirty="0" smtClean="0"/>
                  <a:t>Z</a:t>
                </a:r>
                <a14:m>
                  <m:oMath xmlns:m="http://schemas.openxmlformats.org/officeDocument/2006/math">
                    <m:f>
                      <m:fPr>
                        <m:ctrlPr>
                          <a:rPr lang="en-US" sz="1100" b="1" i="1" smtClean="0">
                            <a:latin typeface="Cambria Math"/>
                          </a:rPr>
                        </m:ctrlPr>
                      </m:fPr>
                      <m:num>
                        <m:r>
                          <a:rPr lang="en-US" sz="1100" b="1" i="1" smtClean="0">
                            <a:latin typeface="Cambria Math"/>
                          </a:rPr>
                          <m:t>𝟎</m:t>
                        </m:r>
                        <m:r>
                          <a:rPr lang="en-US" sz="1100" b="1" i="1" smtClean="0">
                            <a:latin typeface="Cambria Math"/>
                          </a:rPr>
                          <m:t>.</m:t>
                        </m:r>
                        <m:r>
                          <a:rPr lang="en-US" sz="1100" b="1" i="1" smtClean="0">
                            <a:latin typeface="Cambria Math"/>
                          </a:rPr>
                          <m:t>𝟎𝟓</m:t>
                        </m:r>
                      </m:num>
                      <m:den>
                        <m:r>
                          <a:rPr lang="en-US" sz="1100" b="1" i="1" smtClean="0">
                            <a:latin typeface="Cambria Math"/>
                          </a:rPr>
                          <m:t>𝟐</m:t>
                        </m:r>
                      </m:den>
                    </m:f>
                  </m:oMath>
                </a14:m>
                <a:r>
                  <a:rPr lang="ar-IQ" b="1" dirty="0" smtClean="0"/>
                  <a:t>=</a:t>
                </a:r>
                <a:r>
                  <a:rPr lang="en-US" b="1" dirty="0" err="1" smtClean="0"/>
                  <a:t>Z</a:t>
                </a:r>
                <a:r>
                  <a:rPr lang="en-US" sz="1200" b="1" dirty="0" err="1" smtClean="0"/>
                  <a:t>tab</a:t>
                </a:r>
                <a:r>
                  <a:rPr lang="en-US" b="1" dirty="0" smtClean="0"/>
                  <a:t>=Z</a:t>
                </a:r>
                <a14:m>
                  <m:oMath xmlns:m="http://schemas.openxmlformats.org/officeDocument/2006/math">
                    <m:f>
                      <m:fPr>
                        <m:ctrlPr>
                          <a:rPr lang="en-US" sz="1100" b="1" i="1" smtClean="0">
                            <a:latin typeface="Cambria Math"/>
                          </a:rPr>
                        </m:ctrlPr>
                      </m:fPr>
                      <m:num>
                        <m:r>
                          <a:rPr lang="en-US" sz="1100" b="1" i="1" smtClean="0">
                            <a:latin typeface="Cambria Math"/>
                            <a:ea typeface="Cambria Math"/>
                          </a:rPr>
                          <m:t>𝜶</m:t>
                        </m:r>
                      </m:num>
                      <m:den>
                        <m:r>
                          <a:rPr lang="en-US" sz="1100" b="1" i="1" smtClean="0">
                            <a:latin typeface="Cambria Math"/>
                          </a:rPr>
                          <m:t>𝟐</m:t>
                        </m:r>
                      </m:den>
                    </m:f>
                  </m:oMath>
                </a14:m>
                <a:endParaRPr lang="ar-IQ" sz="1100" b="1" dirty="0" smtClean="0"/>
              </a:p>
              <a:p>
                <a:pPr marL="0" indent="0" algn="just" rtl="1">
                  <a:buNone/>
                </a:pPr>
                <a:endParaRPr lang="ar-IQ" b="1" dirty="0" smtClean="0"/>
              </a:p>
              <a:p>
                <a:pPr marL="0" indent="0" algn="just" rtl="1">
                  <a:buNone/>
                </a:pPr>
                <a:r>
                  <a:rPr lang="ar-IQ" b="1" dirty="0" smtClean="0"/>
                  <a:t>وان القيمة الجدولية ذات اختبار طرفين تساوي </a:t>
                </a:r>
                <a14:m>
                  <m:oMath xmlns:m="http://schemas.openxmlformats.org/officeDocument/2006/math">
                    <m:r>
                      <a:rPr lang="en-US" b="1" i="1">
                        <a:latin typeface="Cambria Math"/>
                        <a:ea typeface="Cambria Math"/>
                      </a:rPr>
                      <m:t>±</m:t>
                    </m:r>
                  </m:oMath>
                </a14:m>
                <a:r>
                  <a:rPr lang="en-US" b="1" dirty="0" smtClean="0"/>
                  <a:t>1.96</a:t>
                </a:r>
                <a:endParaRPr lang="ar-IQ" b="1" dirty="0" smtClean="0"/>
              </a:p>
              <a:p>
                <a:pPr marL="0" indent="0" algn="just" rtl="1">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629400"/>
              </a:xfrm>
              <a:blipFill rotWithShape="1">
                <a:blip r:embed="rId2"/>
                <a:stretch>
                  <a:fillRect l="-3557" t="-1379" r="-2120"/>
                </a:stretch>
              </a:blipFill>
            </p:spPr>
            <p:txBody>
              <a:bodyPr/>
              <a:lstStyle/>
              <a:p>
                <a:r>
                  <a:rPr lang="en-US">
                    <a:noFill/>
                  </a:rPr>
                  <a:t> </a:t>
                </a:r>
              </a:p>
            </p:txBody>
          </p:sp>
        </mc:Fallback>
      </mc:AlternateContent>
      <p:cxnSp>
        <p:nvCxnSpPr>
          <p:cNvPr id="5" name="Straight Connector 4"/>
          <p:cNvCxnSpPr/>
          <p:nvPr/>
        </p:nvCxnSpPr>
        <p:spPr>
          <a:xfrm>
            <a:off x="3218688" y="2057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97480" y="2438400"/>
            <a:ext cx="15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5283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6200"/>
                <a:ext cx="8839200" cy="6629400"/>
              </a:xfrm>
            </p:spPr>
            <p:txBody>
              <a:bodyPr>
                <a:normAutofit lnSpcReduction="10000"/>
              </a:bodyPr>
              <a:lstStyle/>
              <a:p>
                <a:pPr marL="0" indent="0" algn="just" rtl="1">
                  <a:buNone/>
                </a:pPr>
                <a:r>
                  <a:rPr lang="ar-IQ" b="1" dirty="0" smtClean="0">
                    <a:solidFill>
                      <a:srgbClr val="7030A0"/>
                    </a:solidFill>
                  </a:rPr>
                  <a:t>4- حدود منطقتي القبول والرفض: نحصل عليها من التوزيع الطبيعي المعياري حيث مستوى المعنوية =0.05 بما انه الفرضية البديلة هي </a:t>
                </a:r>
                <a:r>
                  <a:rPr lang="en-US" b="1" dirty="0" smtClean="0">
                    <a:solidFill>
                      <a:srgbClr val="7030A0"/>
                    </a:solidFill>
                  </a:rPr>
                  <a:t>“</a:t>
                </a:r>
                <a:r>
                  <a:rPr lang="ar-IQ" b="1" dirty="0" smtClean="0">
                    <a:solidFill>
                      <a:srgbClr val="7030A0"/>
                    </a:solidFill>
                  </a:rPr>
                  <a:t>لا يساوي</a:t>
                </a:r>
                <a:r>
                  <a:rPr lang="en-US" b="1" dirty="0" smtClean="0">
                    <a:solidFill>
                      <a:srgbClr val="7030A0"/>
                    </a:solidFill>
                  </a:rPr>
                  <a:t>”</a:t>
                </a:r>
                <a:r>
                  <a:rPr lang="ar-IQ" b="1" dirty="0" smtClean="0">
                    <a:solidFill>
                      <a:srgbClr val="7030A0"/>
                    </a:solidFill>
                  </a:rPr>
                  <a:t> فان ما يستعمل في هذه الحالة هو اختبار الطرفي وكالآتي:</a:t>
                </a:r>
              </a:p>
              <a:p>
                <a:pPr marL="0" indent="0" algn="ctr" rtl="1">
                  <a:buNone/>
                </a:pPr>
                <a:endParaRPr lang="ar-IQ" sz="1200" dirty="0" smtClean="0"/>
              </a:p>
              <a:p>
                <a:pPr marL="0" indent="0" algn="ctr" rtl="1">
                  <a:buNone/>
                </a:pPr>
                <a:r>
                  <a:rPr lang="ar-IQ" sz="1200" b="1" dirty="0" smtClean="0">
                    <a:solidFill>
                      <a:srgbClr val="00B0F0"/>
                    </a:solidFill>
                  </a:rPr>
                  <a:t>                منطقة الرفض              منطقة القبول          منطقة الرفض</a:t>
                </a:r>
              </a:p>
              <a:p>
                <a:pPr marL="0" indent="0" algn="just" rtl="1">
                  <a:buNone/>
                </a:pPr>
                <a:r>
                  <a:rPr lang="ar-IQ" sz="1200" b="1" dirty="0" smtClean="0">
                    <a:solidFill>
                      <a:srgbClr val="00B0F0"/>
                    </a:solidFill>
                  </a:rPr>
                  <a:t>                                                                      0.025= </a:t>
                </a:r>
                <a14:m>
                  <m:oMath xmlns:m="http://schemas.openxmlformats.org/officeDocument/2006/math">
                    <m:f>
                      <m:fPr>
                        <m:ctrlPr>
                          <a:rPr lang="en-US" sz="1200" b="1" i="1">
                            <a:solidFill>
                              <a:srgbClr val="00B0F0"/>
                            </a:solidFill>
                            <a:latin typeface="Cambria Math"/>
                          </a:rPr>
                        </m:ctrlPr>
                      </m:fPr>
                      <m:num>
                        <m:r>
                          <a:rPr lang="en-US" sz="1200" b="1" i="1">
                            <a:solidFill>
                              <a:srgbClr val="00B0F0"/>
                            </a:solidFill>
                            <a:latin typeface="Cambria Math"/>
                            <a:ea typeface="Cambria Math"/>
                          </a:rPr>
                          <m:t>𝜶</m:t>
                        </m:r>
                      </m:num>
                      <m:den>
                        <m:r>
                          <a:rPr lang="en-US" sz="1200" b="1" i="1">
                            <a:solidFill>
                              <a:srgbClr val="00B0F0"/>
                            </a:solidFill>
                            <a:latin typeface="Cambria Math"/>
                          </a:rPr>
                          <m:t>𝟐</m:t>
                        </m:r>
                      </m:den>
                    </m:f>
                  </m:oMath>
                </a14:m>
                <a:r>
                  <a:rPr lang="ar-IQ" sz="1200" b="1" dirty="0" smtClean="0">
                    <a:solidFill>
                      <a:srgbClr val="00B0F0"/>
                    </a:solidFill>
                  </a:rPr>
                  <a:t>                         0.95              </a:t>
                </a:r>
                <a:r>
                  <a:rPr lang="ar-IQ" sz="1200" b="1" dirty="0">
                    <a:solidFill>
                      <a:srgbClr val="00B0F0"/>
                    </a:solidFill>
                  </a:rPr>
                  <a:t> 0.025= </a:t>
                </a:r>
                <a14:m>
                  <m:oMath xmlns:m="http://schemas.openxmlformats.org/officeDocument/2006/math">
                    <m:f>
                      <m:fPr>
                        <m:ctrlPr>
                          <a:rPr lang="en-US" sz="1200" b="1" i="1">
                            <a:solidFill>
                              <a:srgbClr val="00B0F0"/>
                            </a:solidFill>
                            <a:latin typeface="Cambria Math"/>
                          </a:rPr>
                        </m:ctrlPr>
                      </m:fPr>
                      <m:num>
                        <m:r>
                          <a:rPr lang="en-US" sz="1200" b="1" i="1">
                            <a:solidFill>
                              <a:srgbClr val="00B0F0"/>
                            </a:solidFill>
                            <a:latin typeface="Cambria Math"/>
                            <a:ea typeface="Cambria Math"/>
                          </a:rPr>
                          <m:t>𝜶</m:t>
                        </m:r>
                      </m:num>
                      <m:den>
                        <m:r>
                          <a:rPr lang="en-US" sz="1200" b="1" i="1">
                            <a:solidFill>
                              <a:srgbClr val="00B0F0"/>
                            </a:solidFill>
                            <a:latin typeface="Cambria Math"/>
                          </a:rPr>
                          <m:t>𝟐</m:t>
                        </m:r>
                      </m:den>
                    </m:f>
                  </m:oMath>
                </a14:m>
                <a:r>
                  <a:rPr lang="ar-IQ" sz="1200" b="1" dirty="0" smtClean="0">
                    <a:solidFill>
                      <a:srgbClr val="00B0F0"/>
                    </a:solidFill>
                  </a:rPr>
                  <a:t>     </a:t>
                </a:r>
                <a:endParaRPr lang="ar-IQ" sz="1200" b="1" dirty="0">
                  <a:solidFill>
                    <a:srgbClr val="00B0F0"/>
                  </a:solidFill>
                </a:endParaRPr>
              </a:p>
              <a:p>
                <a:pPr marL="0" indent="0" algn="ctr" rtl="1">
                  <a:buNone/>
                </a:pPr>
                <a:endParaRPr lang="ar-IQ" sz="1200" dirty="0" smtClean="0"/>
              </a:p>
              <a:p>
                <a:pPr marL="0" indent="0" algn="ctr" rtl="1">
                  <a:buNone/>
                </a:pPr>
                <a:endParaRPr lang="ar-IQ" sz="1200" dirty="0"/>
              </a:p>
              <a:p>
                <a:pPr marL="0" indent="0" algn="ctr" rtl="1">
                  <a:buNone/>
                </a:pPr>
                <a:endParaRPr lang="ar-IQ" sz="1200" dirty="0" smtClean="0"/>
              </a:p>
              <a:p>
                <a:pPr marL="0" indent="0" algn="just" rtl="1">
                  <a:buNone/>
                </a:pPr>
                <a:r>
                  <a:rPr lang="ar-IQ" sz="1200" dirty="0"/>
                  <a:t> </a:t>
                </a:r>
                <a:r>
                  <a:rPr lang="ar-IQ" sz="1200" dirty="0" smtClean="0"/>
                  <a:t>         </a:t>
                </a:r>
                <a:r>
                  <a:rPr lang="en-US" sz="1200" dirty="0" smtClean="0"/>
                  <a:t>-1.96                          0                              1.96                                                                                   </a:t>
                </a:r>
              </a:p>
              <a:p>
                <a:pPr marL="0" indent="0" algn="just" rtl="1">
                  <a:buNone/>
                </a:pPr>
                <a:r>
                  <a:rPr lang="en-US" dirty="0" smtClean="0"/>
                  <a:t>  </a:t>
                </a:r>
                <a:r>
                  <a:rPr lang="ar-IQ" dirty="0" smtClean="0"/>
                  <a:t> وقد حصلنا على حدود منطقتي القبول والرفض، وبالرجوع لجدول التوزيع الطبيعي المعياري عن </a:t>
                </a:r>
                <a:r>
                  <a:rPr lang="en-US" dirty="0" smtClean="0"/>
                  <a:t>Z</a:t>
                </a:r>
                <a:r>
                  <a:rPr lang="ar-IQ" dirty="0" smtClean="0"/>
                  <a:t> نجد انها = 1.96 وحيث انها موزعة على طرفي المنحى بالتساوي فنضع إشارة موجبة في النصف الأيمن، واشارة سالبة في النصف الأيسر، اي ان منطقة القبول تبدأ من القيمة </a:t>
                </a:r>
                <a:r>
                  <a:rPr lang="en-US" dirty="0" smtClean="0"/>
                  <a:t>-</a:t>
                </a:r>
                <a:r>
                  <a:rPr lang="ar-IQ" dirty="0" smtClean="0"/>
                  <a:t>1.96 وتستمر لغاية القيمة 1.96 (اي ان اي قيمة محصورة بين هاتين القيمتين تكون في منطقة القبول، واي قيمة خارج هذه الحدود تكون في منطقة الرفض).</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6200"/>
                <a:ext cx="8839200" cy="6629400"/>
              </a:xfrm>
              <a:blipFill rotWithShape="1">
                <a:blip r:embed="rId2"/>
                <a:stretch>
                  <a:fillRect l="-3034" t="-1932" r="-1793" b="-920"/>
                </a:stretch>
              </a:blipFill>
            </p:spPr>
            <p:txBody>
              <a:bodyPr/>
              <a:lstStyle/>
              <a:p>
                <a:r>
                  <a:rPr lang="en-US">
                    <a:noFill/>
                  </a:rPr>
                  <a:t> </a:t>
                </a:r>
              </a:p>
            </p:txBody>
          </p:sp>
        </mc:Fallback>
      </mc:AlternateContent>
      <p:sp>
        <p:nvSpPr>
          <p:cNvPr id="4" name="Freeform 3"/>
          <p:cNvSpPr/>
          <p:nvPr/>
        </p:nvSpPr>
        <p:spPr>
          <a:xfrm>
            <a:off x="2819400" y="1718090"/>
            <a:ext cx="2859959" cy="1155230"/>
          </a:xfrm>
          <a:custGeom>
            <a:avLst/>
            <a:gdLst>
              <a:gd name="connsiteX0" fmla="*/ 0 w 2625263"/>
              <a:gd name="connsiteY0" fmla="*/ 1197880 h 1289358"/>
              <a:gd name="connsiteX1" fmla="*/ 475488 w 2625263"/>
              <a:gd name="connsiteY1" fmla="*/ 1161304 h 1289358"/>
              <a:gd name="connsiteX2" fmla="*/ 1252728 w 2625263"/>
              <a:gd name="connsiteY2" fmla="*/ 16 h 1289358"/>
              <a:gd name="connsiteX3" fmla="*/ 2075688 w 2625263"/>
              <a:gd name="connsiteY3" fmla="*/ 1188736 h 1289358"/>
              <a:gd name="connsiteX4" fmla="*/ 2615184 w 2625263"/>
              <a:gd name="connsiteY4" fmla="*/ 1207024 h 12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63" h="1289358">
                <a:moveTo>
                  <a:pt x="0" y="1197880"/>
                </a:moveTo>
                <a:cubicBezTo>
                  <a:pt x="133350" y="1279414"/>
                  <a:pt x="266700" y="1360948"/>
                  <a:pt x="475488" y="1161304"/>
                </a:cubicBezTo>
                <a:cubicBezTo>
                  <a:pt x="684276" y="961660"/>
                  <a:pt x="986028" y="-4556"/>
                  <a:pt x="1252728" y="16"/>
                </a:cubicBezTo>
                <a:cubicBezTo>
                  <a:pt x="1519428" y="4588"/>
                  <a:pt x="1848612" y="987568"/>
                  <a:pt x="2075688" y="1188736"/>
                </a:cubicBezTo>
                <a:cubicBezTo>
                  <a:pt x="2302764" y="1389904"/>
                  <a:pt x="2692908" y="1231408"/>
                  <a:pt x="2615184" y="120702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5" name="Straight Connector 4"/>
          <p:cNvCxnSpPr/>
          <p:nvPr/>
        </p:nvCxnSpPr>
        <p:spPr>
          <a:xfrm>
            <a:off x="2784816" y="3158856"/>
            <a:ext cx="28945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Straight Connector 6"/>
          <p:cNvCxnSpPr>
            <a:stCxn id="4" idx="1"/>
          </p:cNvCxnSpPr>
          <p:nvPr/>
        </p:nvCxnSpPr>
        <p:spPr>
          <a:xfrm>
            <a:off x="3337396" y="2758587"/>
            <a:ext cx="15404" cy="407303"/>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5123852" y="2758587"/>
            <a:ext cx="15404" cy="40730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3048000" y="2508915"/>
            <a:ext cx="0" cy="36440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5257800" y="2513240"/>
            <a:ext cx="0" cy="36440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98778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1738</Words>
  <Application>Microsoft Office PowerPoint</Application>
  <PresentationFormat>On-screen Show (4:3)</PresentationFormat>
  <Paragraphs>98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إحصاءة الإختبار في حالة إختبار الوسط الحسابي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dc:creator>
  <cp:lastModifiedBy>dalia</cp:lastModifiedBy>
  <cp:revision>44</cp:revision>
  <dcterms:created xsi:type="dcterms:W3CDTF">2006-08-16T00:00:00Z</dcterms:created>
  <dcterms:modified xsi:type="dcterms:W3CDTF">2025-09-21T07:10:01Z</dcterms:modified>
</cp:coreProperties>
</file>