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267" r:id="rId3"/>
    <p:sldId id="268" r:id="rId4"/>
    <p:sldId id="269" r:id="rId5"/>
    <p:sldId id="270" r:id="rId6"/>
    <p:sldId id="271" r:id="rId7"/>
    <p:sldId id="276" r:id="rId8"/>
    <p:sldId id="277" r:id="rId9"/>
    <p:sldId id="278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>
        <p:scale>
          <a:sx n="46" d="100"/>
          <a:sy n="46" d="100"/>
        </p:scale>
        <p:origin x="-117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1806C-946D-449A-944C-7EB433B4E386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474C2-8AFD-405C-A863-369F268D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7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474C2-8AFD-405C-A863-369F268DB1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9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52400"/>
                <a:ext cx="8915400" cy="6553200"/>
              </a:xfrm>
            </p:spPr>
            <p:txBody>
              <a:bodyPr>
                <a:normAutofit/>
              </a:bodyPr>
              <a:lstStyle/>
              <a:p>
                <a:pPr marL="0" indent="0" algn="just" rtl="1">
                  <a:buNone/>
                </a:pPr>
                <a:r>
                  <a:rPr lang="ar-IQ" b="1" dirty="0" smtClean="0">
                    <a:solidFill>
                      <a:srgbClr val="FF0000"/>
                    </a:solidFill>
                  </a:rPr>
                  <a:t>مثال(1): البيانات التالية تمثل أعمار اربع عينات عشوائية من المواطنين سُحبت من اربع مدن مستقلة (نفترض ان لها توزيعات طبيعية بمتوسطات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ar-IQ" b="1" dirty="0" smtClean="0">
                    <a:solidFill>
                      <a:srgbClr val="FF0000"/>
                    </a:solidFill>
                  </a:rPr>
                  <a:t> وتباين مشترك يساوي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IQ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ar-IQ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𝝈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ar-IQ" b="1" dirty="0" smtClean="0">
                    <a:solidFill>
                      <a:srgbClr val="FF0000"/>
                    </a:solidFill>
                  </a:rPr>
                  <a:t>):</a:t>
                </a:r>
              </a:p>
              <a:p>
                <a:pPr marL="0" indent="0" algn="just" rtl="1">
                  <a:buNone/>
                </a:pPr>
                <a:endParaRPr lang="en-US" b="1" dirty="0" smtClean="0">
                  <a:solidFill>
                    <a:srgbClr val="FF0000"/>
                  </a:solidFill>
                </a:endParaRPr>
              </a:p>
              <a:p>
                <a:pPr marL="0" indent="0" algn="just" rtl="1">
                  <a:buNone/>
                </a:pPr>
                <a:endParaRPr lang="en-US" dirty="0"/>
              </a:p>
              <a:p>
                <a:pPr marL="0" indent="0" algn="just" rtl="1">
                  <a:buNone/>
                </a:pPr>
                <a:endParaRPr lang="en-US" dirty="0" smtClean="0"/>
              </a:p>
              <a:p>
                <a:pPr marL="0" indent="0" algn="just" rtl="1">
                  <a:buNone/>
                </a:pPr>
                <a:endParaRPr lang="en-US" dirty="0"/>
              </a:p>
              <a:p>
                <a:pPr marL="0" indent="0" algn="just" rtl="1">
                  <a:buNone/>
                </a:pPr>
                <a:endParaRPr lang="en-US" dirty="0" smtClean="0"/>
              </a:p>
              <a:p>
                <a:pPr marL="0" indent="0" algn="just" rtl="1">
                  <a:buNone/>
                </a:pPr>
                <a:endParaRPr lang="en-US" dirty="0"/>
              </a:p>
              <a:p>
                <a:pPr marL="0" indent="0" algn="just" rtl="1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52400"/>
                <a:ext cx="8915400" cy="6553200"/>
              </a:xfrm>
              <a:blipFill rotWithShape="1">
                <a:blip r:embed="rId3"/>
                <a:stretch>
                  <a:fillRect l="-3010" t="-1209" r="-17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430396"/>
              </p:ext>
            </p:extLst>
          </p:nvPr>
        </p:nvGraphicFramePr>
        <p:xfrm>
          <a:off x="228600" y="2286000"/>
          <a:ext cx="85344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7140"/>
                <a:gridCol w="600860"/>
                <a:gridCol w="838200"/>
                <a:gridCol w="609600"/>
                <a:gridCol w="609600"/>
                <a:gridCol w="609600"/>
                <a:gridCol w="914400"/>
                <a:gridCol w="1905000"/>
              </a:tblGrid>
              <a:tr h="594360">
                <a:tc rowSpan="2"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(a)</a:t>
                      </a:r>
                      <a:r>
                        <a:rPr lang="ar-IQ" sz="3000" b="1" dirty="0" smtClean="0"/>
                        <a:t>المدن </a:t>
                      </a:r>
                      <a:endParaRPr lang="en-US" sz="3000" b="1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(n)</a:t>
                      </a:r>
                      <a:r>
                        <a:rPr lang="ar-IQ" sz="3000" b="1" dirty="0" smtClean="0"/>
                        <a:t>المشاهدات </a:t>
                      </a:r>
                      <a:endParaRPr lang="en-US" sz="3000" b="1" dirty="0" smtClean="0"/>
                    </a:p>
                    <a:p>
                      <a:pPr algn="ctr"/>
                      <a:endParaRPr lang="en-US" sz="3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IQ" sz="3000" b="1" dirty="0" smtClean="0"/>
                        <a:t>المجموع</a:t>
                      </a:r>
                      <a:endParaRPr lang="en-US" sz="3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1</a:t>
                      </a:r>
                      <a:endParaRPr lang="en-US" sz="30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3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4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5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6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sz="3000" b="1" dirty="0" smtClean="0"/>
                        <a:t>الأولى 1</a:t>
                      </a:r>
                      <a:endParaRPr 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20</a:t>
                      </a:r>
                      <a:endParaRPr lang="en-US" sz="30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21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25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28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30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26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150</a:t>
                      </a:r>
                      <a:endParaRPr lang="en-US" sz="3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sz="3000" b="1" dirty="0" smtClean="0"/>
                        <a:t>الثانية 2</a:t>
                      </a:r>
                      <a:endParaRPr 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23</a:t>
                      </a:r>
                      <a:endParaRPr lang="en-US" sz="30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22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27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20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26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20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138</a:t>
                      </a:r>
                      <a:endParaRPr lang="en-US" sz="3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sz="3000" b="1" dirty="0" smtClean="0"/>
                        <a:t>الثالثة 3</a:t>
                      </a:r>
                      <a:endParaRPr 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19</a:t>
                      </a:r>
                      <a:endParaRPr lang="en-US" sz="30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20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21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28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20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18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126</a:t>
                      </a:r>
                      <a:endParaRPr lang="en-US" sz="3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sz="3000" b="1" dirty="0" smtClean="0"/>
                        <a:t>الرابعة 4</a:t>
                      </a:r>
                      <a:endParaRPr lang="en-US" sz="3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24</a:t>
                      </a:r>
                      <a:endParaRPr lang="en-US" sz="30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29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30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28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27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24</a:t>
                      </a:r>
                      <a:endParaRPr lang="en-US" sz="3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/>
                        <a:t>162</a:t>
                      </a:r>
                      <a:endParaRPr lang="en-US" sz="3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561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304800"/>
                <a:ext cx="8763000" cy="6324600"/>
              </a:xfrm>
            </p:spPr>
            <p:txBody>
              <a:bodyPr/>
              <a:lstStyle/>
              <a:p>
                <a:pPr marL="0" indent="0" algn="just" rtl="1">
                  <a:buNone/>
                </a:pPr>
                <a:endParaRPr lang="ar-IQ" dirty="0" smtClean="0"/>
              </a:p>
              <a:p>
                <a:pPr marL="0" indent="0" algn="just" rtl="1">
                  <a:buNone/>
                </a:pPr>
                <a:endParaRPr lang="ar-IQ" dirty="0"/>
              </a:p>
              <a:p>
                <a:pPr marL="0" indent="0" algn="just" rtl="1">
                  <a:buNone/>
                </a:pPr>
                <a:endParaRPr lang="ar-IQ" dirty="0" smtClean="0"/>
              </a:p>
              <a:p>
                <a:pPr marL="0" indent="0" algn="just" rtl="1">
                  <a:buNone/>
                </a:pPr>
                <a:endParaRPr lang="ar-IQ" dirty="0"/>
              </a:p>
              <a:p>
                <a:pPr marL="0" indent="0" rtl="1">
                  <a:buNone/>
                </a:pPr>
                <a:endParaRPr lang="ar-IQ" dirty="0" smtClean="0"/>
              </a:p>
              <a:p>
                <a:pPr marL="0" indent="0" algn="just" rtl="1">
                  <a:buNone/>
                </a:pPr>
                <a:endParaRPr lang="ar-IQ" dirty="0"/>
              </a:p>
              <a:p>
                <a:pPr marL="0" indent="0" algn="just" rtl="1">
                  <a:buNone/>
                </a:pPr>
                <a:endParaRPr lang="ar-IQ" dirty="0" smtClean="0"/>
              </a:p>
              <a:p>
                <a:pPr marL="0" indent="0" algn="just" rtl="1">
                  <a:buNone/>
                </a:pPr>
                <a:endParaRPr lang="ar-IQ" dirty="0" smtClean="0"/>
              </a:p>
              <a:p>
                <a:pPr marL="0" indent="0" algn="just" rtl="1">
                  <a:buNone/>
                </a:pPr>
                <a:r>
                  <a:rPr lang="ar-IQ" b="1" dirty="0" smtClean="0">
                    <a:solidFill>
                      <a:srgbClr val="FF0000"/>
                    </a:solidFill>
                  </a:rPr>
                  <a:t>وعليه يتم رفض فرضية العدم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1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 dirty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ar-IQ" b="1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ar-IQ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=</m:t>
                        </m:r>
                      </m:sub>
                    </m:sSub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304800"/>
                <a:ext cx="8763000" cy="6324600"/>
              </a:xfrm>
              <a:blipFill rotWithShape="1">
                <a:blip r:embed="rId2"/>
                <a:stretch>
                  <a:fillRect r="-16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92" y="685800"/>
            <a:ext cx="812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338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1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228600"/>
                <a:ext cx="8839200" cy="6553200"/>
              </a:xfrm>
            </p:spPr>
            <p:txBody>
              <a:bodyPr/>
              <a:lstStyle/>
              <a:p>
                <a:pPr marL="0" indent="0" algn="just" rtl="1">
                  <a:buNone/>
                </a:pPr>
                <a:r>
                  <a:rPr lang="ar-IQ" b="1" dirty="0" smtClean="0"/>
                  <a:t>المطلوب: اختبار فرضية العدم، بان متوسطات اعمار المواطنين من المدن الأربع متساوية وذلك بمستوى معنوية 5% اي ان:</a:t>
                </a:r>
              </a:p>
              <a:p>
                <a:pPr marL="0" indent="0" algn="just" rtl="1">
                  <a:buNone/>
                </a:pPr>
                <a:r>
                  <a:rPr lang="ar-IQ" b="1" dirty="0" smtClean="0"/>
                  <a:t>الحل:</a:t>
                </a:r>
              </a:p>
              <a:p>
                <a:pPr marL="0" indent="0" algn="just" rtl="1">
                  <a:buNone/>
                </a:pPr>
                <a:r>
                  <a:rPr lang="ar-IQ" b="1" dirty="0" smtClean="0"/>
                  <a:t>1- فرضية العدم:</a:t>
                </a:r>
              </a:p>
              <a:p>
                <a:pPr marL="0" indent="0" algn="ctr" rtl="1">
                  <a:buNone/>
                </a:pPr>
                <a:r>
                  <a:rPr lang="en-US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ar-IQ" b="1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ar-IQ" b="1" dirty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ar-IQ" b="1" dirty="0">
                    <a:solidFill>
                      <a:srgbClr val="0070C0"/>
                    </a:solidFill>
                  </a:rPr>
                  <a:t> </a:t>
                </a:r>
                <a:r>
                  <a:rPr lang="en-US" b="1" dirty="0">
                    <a:solidFill>
                      <a:srgbClr val="0070C0"/>
                    </a:solidFill>
                  </a:rPr>
                  <a:t> </a:t>
                </a:r>
              </a:p>
              <a:p>
                <a:pPr marL="0" indent="0" algn="just" rtl="1">
                  <a:buNone/>
                </a:pPr>
                <a:r>
                  <a:rPr lang="ar-IQ" b="1" dirty="0" smtClean="0"/>
                  <a:t>2- الفرضية البديلة: ان بعض هذه المتوسطات غير متساوٍ (على الأقل متوسط غير متساوي).</a:t>
                </a:r>
              </a:p>
              <a:p>
                <a:pPr marL="0" indent="0" algn="ctr" rtl="1">
                  <a:buNone/>
                </a:pPr>
                <a:r>
                  <a:rPr lang="en-US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ar-IQ" b="1" dirty="0">
                    <a:solidFill>
                      <a:srgbClr val="FF00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ar-IQ" b="1" i="1" dirty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ar-IQ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ar-IQ" b="1" dirty="0">
                    <a:solidFill>
                      <a:srgbClr val="FF00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ar-IQ" b="1" i="1" dirty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ar-IQ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FF0000"/>
                    </a:solidFill>
                  </a:rPr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ar-IQ" b="1" dirty="0">
                    <a:solidFill>
                      <a:srgbClr val="FF0000"/>
                    </a:solidFill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 algn="just" rtl="1">
                  <a:buNone/>
                </a:pPr>
                <a:r>
                  <a:rPr lang="ar-IQ" b="1" dirty="0" smtClean="0"/>
                  <a:t>3- احصاءة الإختبار: وهي في هذه الحالة </a:t>
                </a:r>
                <a:r>
                  <a:rPr lang="en-US" b="1" dirty="0" smtClean="0"/>
                  <a:t>F=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𝑴𝑺𝑹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𝑴𝑺𝑬</m:t>
                        </m:r>
                      </m:den>
                    </m:f>
                  </m:oMath>
                </a14:m>
                <a:r>
                  <a:rPr lang="ar-IQ" b="1" dirty="0" smtClean="0"/>
                  <a:t> وتكون الحسابات التفصيلية لتحليل التباين كما يلي: اذ ان (</a:t>
                </a:r>
                <a:r>
                  <a:rPr lang="en-US" b="1" dirty="0" smtClean="0"/>
                  <a:t>n=6, a=4</a:t>
                </a:r>
                <a:r>
                  <a:rPr lang="ar-IQ" b="1" dirty="0" smtClean="0"/>
                  <a:t>)</a:t>
                </a:r>
              </a:p>
              <a:p>
                <a:pPr marL="0" indent="0" algn="just" rtl="1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5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228600"/>
                <a:ext cx="8839200" cy="6553200"/>
              </a:xfrm>
              <a:blipFill rotWithShape="1">
                <a:blip r:embed="rId2"/>
                <a:stretch>
                  <a:fillRect l="-3034" t="-1209" r="-1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728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52400"/>
                <a:ext cx="8991600" cy="6629400"/>
              </a:xfrm>
            </p:spPr>
            <p:txBody>
              <a:bodyPr>
                <a:normAutofit/>
              </a:bodyPr>
              <a:lstStyle/>
              <a:p>
                <a:pPr marL="0" indent="0" rtl="1">
                  <a:buNone/>
                </a:pPr>
                <a:r>
                  <a:rPr lang="ar-IQ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13944</a:t>
                </a:r>
                <a:r>
                  <a:rPr lang="ar-IQ" sz="2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[A]=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𝒊</m:t>
                        </m:r>
                        <m:r>
                          <m:rPr>
                            <m:brk m:alnAt="23"/>
                          </m:r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sup>
                      <m:e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ctrl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  <m:r>
                                  <m:rPr>
                                    <m:brk m:alnAt="23"/>
                                  </m:r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m:rPr>
                                    <m:brk m:alnAt="23"/>
                                  </m:r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𝟔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(</m:t>
                                    </m:r>
                                    <m:sSubSup>
                                      <m:sSubSupPr>
                                        <m:ctrlPr>
                                          <a:rPr lang="en-US" sz="28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8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𝒚𝒊𝒋</m:t>
                                        </m:r>
                                      </m:e>
                                      <m:sub/>
                                      <m:sup>
                                        <m:r>
                                          <a:rPr lang="en-US" sz="28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 </m:t>
                                        </m:r>
                                      </m:sup>
                                    </m:sSubSup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sSub>
                              <m:sSubPr>
                                <m:ctrl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</m:den>
                        </m:f>
                      </m:e>
                    </m:nary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𝟏𝟓𝟎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𝟏𝟑𝟖</m:t>
                            </m:r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𝟏𝟐𝟔</m:t>
                            </m:r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𝟏𝟔𝟐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=</a:t>
                </a:r>
                <a:endParaRPr lang="ar-IQ" sz="2800" b="1" dirty="0" smtClean="0">
                  <a:solidFill>
                    <a:srgbClr val="FF0000"/>
                  </a:solidFill>
                </a:endParaRPr>
              </a:p>
              <a:p>
                <a:pPr marL="0" indent="0" rtl="1">
                  <a:buNone/>
                </a:pPr>
                <a:r>
                  <a:rPr lang="en-US" sz="2800" b="1" dirty="0" smtClean="0">
                    <a:solidFill>
                      <a:srgbClr val="FF0000"/>
                    </a:solidFill>
                  </a:rPr>
                  <a:t>[B]=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𝒋</m:t>
                        </m:r>
                        <m:r>
                          <m:rPr>
                            <m:brk m:alnAt="23"/>
                          </m:r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𝒋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sup>
                      <m:e>
                        <m:nary>
                          <m:naryPr>
                            <m:chr m:val="∑"/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m:rPr>
                                <m:brk m:alnAt="23"/>
                              </m:r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m:rPr>
                                <m:brk m:alnAt="23"/>
                              </m:r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𝟒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𝒊𝒋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nary>
                      </m:e>
                    </m:nary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𝟐𝟎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+…+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𝟐𝟒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) = 14160</a:t>
                </a:r>
                <a:endParaRPr lang="ar-IQ" sz="2800" b="1" dirty="0" smtClean="0">
                  <a:solidFill>
                    <a:srgbClr val="FF0000"/>
                  </a:solidFill>
                </a:endParaRPr>
              </a:p>
              <a:p>
                <a:pPr marL="0" indent="0" rtl="1">
                  <a:buNone/>
                </a:pPr>
                <a:endParaRPr lang="ar-IQ" sz="2800" b="1" dirty="0">
                  <a:solidFill>
                    <a:srgbClr val="FF0000"/>
                  </a:solidFill>
                </a:endParaRPr>
              </a:p>
              <a:p>
                <a:pPr marL="0" indent="0" rtl="1">
                  <a:buNone/>
                </a:pPr>
                <a:r>
                  <a:rPr lang="en-US" sz="2800" b="1" dirty="0" smtClean="0">
                    <a:solidFill>
                      <a:srgbClr val="FF0000"/>
                    </a:solidFill>
                  </a:rPr>
                  <a:t>[C]=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[</m:t>
                            </m:r>
                            <m:nary>
                              <m:naryPr>
                                <m:chr m:val="∑"/>
                                <m:ctrl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  <m:r>
                                  <m:rPr>
                                    <m:brk m:alnAt="23"/>
                                  </m:r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m:rPr>
                                    <m:brk m:alnAt="23"/>
                                  </m:r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𝟔</m:t>
                                </m:r>
                              </m:sup>
                              <m:e>
                                <m:nary>
                                  <m:naryPr>
                                    <m:chr m:val="∑"/>
                                    <m:ctrlP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𝒊</m:t>
                                    </m:r>
                                    <m:r>
                                      <m:rPr>
                                        <m:brk m:alnAt="23"/>
                                      </m:rP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m:rPr>
                                        <m:brk m:alnAt="23"/>
                                      </m:rP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</m:sub>
                                  <m:sup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𝒊</m:t>
                                    </m:r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lang="en-US" sz="28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𝟒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en-US" sz="28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𝒚</m:t>
                                        </m:r>
                                      </m:e>
                                      <m:sub>
                                        <m:r>
                                          <a:rPr lang="en-US" sz="28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𝒊𝒋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nary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]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𝑵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nary>
                          <m:naryPr>
                            <m:chr m:val="∑"/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m:rPr>
                                <m:brk m:alnAt="23"/>
                              </m:r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m:rPr>
                                <m:brk m:alnAt="23"/>
                              </m:r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𝟒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𝒏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</m:e>
                        </m:nary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=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𝟐𝟎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𝟐𝟏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+…+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𝟐𝟒</m:t>
                            </m:r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=(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 =13824</a:t>
                </a:r>
                <a:endParaRPr lang="ar-IQ" sz="2800" b="1" dirty="0" smtClean="0">
                  <a:solidFill>
                    <a:srgbClr val="FF0000"/>
                  </a:solidFill>
                </a:endParaRPr>
              </a:p>
              <a:p>
                <a:pPr marL="0" indent="0" rtl="1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Then</a:t>
                </a:r>
              </a:p>
              <a:p>
                <a:pPr marL="0" indent="0" rtl="1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SSR=[A]-[C]=13944-13824=120</a:t>
                </a:r>
              </a:p>
              <a:p>
                <a:pPr marL="0" indent="0" rtl="1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SSE=[B]-[A]=14160-13944=216</a:t>
                </a:r>
              </a:p>
              <a:p>
                <a:pPr marL="0" indent="0" rtl="1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SST=[B]-[C]=14160-13824=336</a:t>
                </a:r>
              </a:p>
              <a:p>
                <a:pPr marL="0" indent="0" algn="just" rtl="1">
                  <a:buNone/>
                </a:pPr>
                <a:r>
                  <a:rPr lang="ar-IQ" b="1" dirty="0" smtClean="0"/>
                  <a:t>ومن ثم يكون جدول تحليل التباين كما يلي: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52400"/>
                <a:ext cx="8991600" cy="6629400"/>
              </a:xfrm>
              <a:blipFill rotWithShape="1">
                <a:blip r:embed="rId2"/>
                <a:stretch>
                  <a:fillRect l="-1695" r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577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45499229"/>
                  </p:ext>
                </p:extLst>
              </p:nvPr>
            </p:nvGraphicFramePr>
            <p:xfrm>
              <a:off x="76200" y="381000"/>
              <a:ext cx="8915400" cy="2743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67840"/>
                    <a:gridCol w="1356360"/>
                    <a:gridCol w="1066800"/>
                    <a:gridCol w="2743200"/>
                    <a:gridCol w="1981200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مصدر التغيير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مجموع المربعات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درجات الحرية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متوسطات المربعات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F</a:t>
                          </a:r>
                          <a:r>
                            <a:rPr lang="ar-IQ" sz="2600" b="1" dirty="0" smtClean="0"/>
                            <a:t>الإحصاءة </a:t>
                          </a:r>
                          <a:endParaRPr lang="en-US" sz="2600" b="1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بسبب المعاملات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SSR=120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3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MSR=120/3=40</a:t>
                          </a:r>
                          <a:endParaRPr lang="en-US" sz="2600" b="1"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US" sz="2600" b="1" dirty="0" smtClean="0"/>
                        </a:p>
                        <a:p>
                          <a:pPr algn="ctr"/>
                          <a:endParaRPr lang="en-US" sz="2600" b="1" dirty="0" smtClean="0"/>
                        </a:p>
                        <a:p>
                          <a:pPr algn="l"/>
                          <a:r>
                            <a:rPr lang="en-US" sz="2600" b="1" dirty="0" smtClean="0">
                              <a:solidFill>
                                <a:srgbClr val="FF0000"/>
                              </a:solidFill>
                            </a:rPr>
                            <a:t>F=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6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6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𝟒𝟎</m:t>
                                  </m:r>
                                </m:num>
                                <m:den>
                                  <m:r>
                                    <a:rPr lang="en-US" sz="26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𝟏𝟎</m:t>
                                  </m:r>
                                  <m:r>
                                    <a:rPr lang="en-US" sz="26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.</m:t>
                                  </m:r>
                                  <m:r>
                                    <a:rPr lang="en-US" sz="26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𝟖</m:t>
                                  </m:r>
                                </m:den>
                              </m:f>
                              <m:r>
                                <a:rPr lang="en-US" sz="2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sz="2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sz="2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𝟕</m:t>
                              </m:r>
                            </m:oMath>
                          </a14:m>
                          <a:endParaRPr lang="en-US" sz="26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بسبب الخطأ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SSE=216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20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MSE=216/20=10.8</a:t>
                          </a:r>
                          <a:endParaRPr lang="en-US" sz="2600" b="1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الكلي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SST=336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23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600" b="1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45499229"/>
                  </p:ext>
                </p:extLst>
              </p:nvPr>
            </p:nvGraphicFramePr>
            <p:xfrm>
              <a:off x="76200" y="381000"/>
              <a:ext cx="8915400" cy="2743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67840"/>
                    <a:gridCol w="1356360"/>
                    <a:gridCol w="1066800"/>
                    <a:gridCol w="2743200"/>
                    <a:gridCol w="1981200"/>
                  </a:tblGrid>
                  <a:tr h="8839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مصدر التغيير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مجموع المربعات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درجات الحرية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متوسطات المربعات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F</a:t>
                          </a:r>
                          <a:r>
                            <a:rPr lang="ar-IQ" sz="2600" b="1" dirty="0" smtClean="0"/>
                            <a:t>الإحصاءة </a:t>
                          </a:r>
                          <a:endParaRPr lang="en-US" sz="2600" b="1" dirty="0"/>
                        </a:p>
                      </a:txBody>
                      <a:tcPr/>
                    </a:tc>
                  </a:tr>
                  <a:tr h="8839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بسبب المعاملات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SSR=120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3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MSR=120/3=40</a:t>
                          </a:r>
                          <a:endParaRPr lang="en-US" sz="2600" b="1"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50154" t="-51148" b="-8197"/>
                          </a:stretch>
                        </a:blipFill>
                      </a:tcPr>
                    </a:tc>
                  </a:tr>
                  <a:tr h="4876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بسبب الخطأ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SSE=216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20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MSE=216/20=10.8</a:t>
                          </a:r>
                          <a:endParaRPr lang="en-US" sz="2600" b="1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</a:tr>
                  <a:tr h="4876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IQ" sz="2600" b="1" dirty="0" smtClean="0"/>
                            <a:t>الكلي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SST=336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600" b="1" dirty="0" smtClean="0"/>
                            <a:t>23</a:t>
                          </a:r>
                          <a:endParaRPr lang="en-US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600" b="1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TextBox 4"/>
          <p:cNvSpPr txBox="1"/>
          <p:nvPr/>
        </p:nvSpPr>
        <p:spPr>
          <a:xfrm>
            <a:off x="76200" y="3505200"/>
            <a:ext cx="868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IQ" sz="3200" b="1" dirty="0" smtClean="0">
                <a:solidFill>
                  <a:srgbClr val="FF0000"/>
                </a:solidFill>
              </a:rPr>
              <a:t>اي ان قيمة احصاءة الإختبار (</a:t>
            </a:r>
            <a:r>
              <a:rPr lang="en-US" sz="3200" b="1" dirty="0" smtClean="0">
                <a:solidFill>
                  <a:srgbClr val="FF0000"/>
                </a:solidFill>
              </a:rPr>
              <a:t>F</a:t>
            </a:r>
            <a:r>
              <a:rPr lang="ar-IQ" sz="3200" b="1" dirty="0" smtClean="0">
                <a:solidFill>
                  <a:srgbClr val="FF0000"/>
                </a:solidFill>
              </a:rPr>
              <a:t> المحسوبة) = </a:t>
            </a:r>
            <a:r>
              <a:rPr lang="en-US" sz="3200" b="1" dirty="0" smtClean="0">
                <a:solidFill>
                  <a:srgbClr val="FF0000"/>
                </a:solidFill>
              </a:rPr>
              <a:t>3.7</a:t>
            </a:r>
            <a:endParaRPr lang="ar-IQ" sz="3200" b="1" dirty="0" smtClean="0">
              <a:solidFill>
                <a:srgbClr val="FF0000"/>
              </a:solidFill>
            </a:endParaRPr>
          </a:p>
          <a:p>
            <a:pPr algn="just" rtl="1"/>
            <a:r>
              <a:rPr lang="ar-IQ" sz="3200" b="1" dirty="0" smtClean="0">
                <a:solidFill>
                  <a:srgbClr val="FF0000"/>
                </a:solidFill>
              </a:rPr>
              <a:t>4- حدود منطقتي القبول والرفض: من جدول توزيع ال</a:t>
            </a:r>
            <a:r>
              <a:rPr lang="en-US" sz="3200" b="1" dirty="0" smtClean="0">
                <a:solidFill>
                  <a:srgbClr val="FF0000"/>
                </a:solidFill>
              </a:rPr>
              <a:t>F</a:t>
            </a:r>
            <a:r>
              <a:rPr lang="ar-IQ" sz="3200" b="1" dirty="0" smtClean="0">
                <a:solidFill>
                  <a:srgbClr val="FF0000"/>
                </a:solidFill>
              </a:rPr>
              <a:t> وعند مستوى معنوية </a:t>
            </a:r>
            <a:r>
              <a:rPr lang="en-US" sz="3200" b="1" dirty="0" smtClean="0">
                <a:solidFill>
                  <a:srgbClr val="FF0000"/>
                </a:solidFill>
              </a:rPr>
              <a:t>0.05</a:t>
            </a:r>
            <a:r>
              <a:rPr lang="ar-IQ" sz="3200" b="1" dirty="0" smtClean="0">
                <a:solidFill>
                  <a:srgbClr val="FF0000"/>
                </a:solidFill>
              </a:rPr>
              <a:t> وبدرجات حرية (3) للبسط، (20) للمقام نجد ام </a:t>
            </a:r>
            <a:r>
              <a:rPr lang="en-US" sz="3200" b="1" dirty="0" smtClean="0">
                <a:solidFill>
                  <a:srgbClr val="FF0000"/>
                </a:solidFill>
              </a:rPr>
              <a:t>F</a:t>
            </a:r>
            <a:r>
              <a:rPr lang="ar-IQ" sz="3200" b="1" dirty="0" smtClean="0">
                <a:solidFill>
                  <a:srgbClr val="FF0000"/>
                </a:solidFill>
              </a:rPr>
              <a:t> الجدولية =</a:t>
            </a:r>
            <a:r>
              <a:rPr lang="en-US" sz="3200" b="1" dirty="0" smtClean="0">
                <a:solidFill>
                  <a:srgbClr val="FF0000"/>
                </a:solidFill>
              </a:rPr>
              <a:t>3.10</a:t>
            </a:r>
            <a:r>
              <a:rPr lang="ar-IQ" sz="3200" b="1" dirty="0" smtClean="0">
                <a:solidFill>
                  <a:srgbClr val="FF0000"/>
                </a:solidFill>
              </a:rPr>
              <a:t> .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2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477000"/>
          </a:xfrm>
        </p:spPr>
        <p:txBody>
          <a:bodyPr>
            <a:normAutofit/>
          </a:bodyPr>
          <a:lstStyle/>
          <a:p>
            <a:endParaRPr lang="ar-IQ" b="1" dirty="0" smtClean="0"/>
          </a:p>
          <a:p>
            <a:endParaRPr lang="ar-IQ" b="1" dirty="0"/>
          </a:p>
          <a:p>
            <a:endParaRPr lang="ar-IQ" b="1" dirty="0" smtClean="0"/>
          </a:p>
          <a:p>
            <a:pPr marL="0" indent="0" rtl="1">
              <a:buNone/>
            </a:pPr>
            <a:endParaRPr lang="ar-IQ" b="1" dirty="0"/>
          </a:p>
          <a:p>
            <a:pPr marL="0" indent="0" algn="just" rtl="1">
              <a:buNone/>
            </a:pPr>
            <a:endParaRPr lang="ar-IQ" b="1" dirty="0" smtClean="0"/>
          </a:p>
          <a:p>
            <a:pPr marL="0" indent="0" algn="just" rtl="1">
              <a:buNone/>
            </a:pPr>
            <a:endParaRPr lang="ar-IQ" b="1" dirty="0"/>
          </a:p>
          <a:p>
            <a:pPr marL="0" indent="0" algn="just" rtl="1">
              <a:buNone/>
            </a:pPr>
            <a:r>
              <a:rPr lang="ar-IQ" sz="2800" b="1" dirty="0" smtClean="0"/>
              <a:t>5- المقارنة والقرار: حيث ان قيمة إحصاءة الإختبار المحسوبة =</a:t>
            </a:r>
            <a:r>
              <a:rPr lang="en-US" sz="2800" b="1" dirty="0" smtClean="0"/>
              <a:t>3.7</a:t>
            </a:r>
            <a:r>
              <a:rPr lang="ar-IQ" sz="2800" b="1" dirty="0" smtClean="0"/>
              <a:t> اكبر من القيمة الجدولية فانها تقع في منطقة الرفض وبالتالي فان القرار هو رفض فرضية العدم بتساوي متوسطات اعمار المواطنين في المدن الأربع وذلك بمستوى معنوية </a:t>
            </a:r>
            <a:r>
              <a:rPr lang="en-US" sz="2800" b="1" dirty="0" smtClean="0"/>
              <a:t>0.05</a:t>
            </a:r>
            <a:r>
              <a:rPr lang="ar-IQ" sz="2800" b="1" dirty="0" smtClean="0"/>
              <a:t> .</a:t>
            </a:r>
          </a:p>
          <a:p>
            <a:pPr marL="0" indent="0" algn="just" rtl="1">
              <a:buNone/>
            </a:pPr>
            <a:r>
              <a:rPr lang="ar-IQ" sz="2800" b="1" dirty="0" smtClean="0"/>
              <a:t>اما اذا استخدمنا مستوى معنوية </a:t>
            </a:r>
            <a:r>
              <a:rPr lang="en-US" sz="2800" b="1" dirty="0" smtClean="0"/>
              <a:t>0.01</a:t>
            </a:r>
            <a:r>
              <a:rPr lang="ar-IQ" sz="2800" b="1" dirty="0" smtClean="0"/>
              <a:t> فان قيمة </a:t>
            </a:r>
            <a:r>
              <a:rPr lang="en-US" sz="2800" b="1" dirty="0" smtClean="0"/>
              <a:t>F</a:t>
            </a:r>
            <a:r>
              <a:rPr lang="ar-IQ" sz="2800" b="1" dirty="0" smtClean="0"/>
              <a:t> من الجدول تصبح </a:t>
            </a:r>
            <a:r>
              <a:rPr lang="en-US" sz="2800" b="1" dirty="0" smtClean="0"/>
              <a:t>4.94</a:t>
            </a:r>
            <a:r>
              <a:rPr lang="ar-IQ" sz="2800" b="1" dirty="0" smtClean="0"/>
              <a:t> اي تصبح حدود منطقتي القبول والرفض كما يلي:</a:t>
            </a:r>
            <a:endParaRPr lang="en-US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228599"/>
            <a:ext cx="7277100" cy="3505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493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008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just" rtl="1"/>
            <a:endParaRPr lang="en-US" dirty="0" smtClean="0"/>
          </a:p>
          <a:p>
            <a:pPr algn="just" rtl="1"/>
            <a:endParaRPr lang="en-US" dirty="0"/>
          </a:p>
          <a:p>
            <a:pPr algn="just" rtl="1"/>
            <a:r>
              <a:rPr lang="ar-IQ" dirty="0" smtClean="0"/>
              <a:t>في هذه الحالة فان قيمة إحصاءة الإختبار والتي تساوي </a:t>
            </a:r>
            <a:r>
              <a:rPr lang="en-US" dirty="0" smtClean="0"/>
              <a:t>3.7</a:t>
            </a:r>
            <a:r>
              <a:rPr lang="ar-IQ" dirty="0" smtClean="0"/>
              <a:t> تقع في منطقة القبول، وبالتالي فان القرار يكون قبول فرضية العدم بتساوي متوسطات اعمار المواطنين في المدن الأربع وذلك بمستوى معنوية </a:t>
            </a:r>
            <a:r>
              <a:rPr lang="en-US" dirty="0" smtClean="0"/>
              <a:t>0.01</a:t>
            </a:r>
            <a:r>
              <a:rPr lang="ar-IQ" dirty="0" smtClean="0"/>
              <a:t>.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76" y="228600"/>
            <a:ext cx="7456424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820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228600"/>
                <a:ext cx="8839200" cy="6629400"/>
              </a:xfrm>
            </p:spPr>
            <p:txBody>
              <a:bodyPr/>
              <a:lstStyle/>
              <a:p>
                <a:pPr marL="0" indent="0" algn="just" rtl="1">
                  <a:buNone/>
                </a:pPr>
                <a:r>
                  <a:rPr lang="ar-IQ" dirty="0" smtClean="0"/>
                  <a:t>مثال(2): اختبر الفرضية </a:t>
                </a:r>
                <a:r>
                  <a:rPr lang="ar-IQ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IQ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ar-IQ" b="1" dirty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ar-IQ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 dirty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ar-IQ" dirty="0" smtClean="0"/>
                  <a:t>بعد اكمال المعلومات في جدول تحليل التباين لبيانات مصنع معين ينتج ثمانية انواع السلع (</a:t>
                </a:r>
                <a:r>
                  <a:rPr lang="en-US" dirty="0" smtClean="0"/>
                  <a:t>n=8</a:t>
                </a:r>
                <a:r>
                  <a:rPr lang="ar-IQ" dirty="0" smtClean="0"/>
                  <a:t>) بتأثير ثلاثة مستويات من درجات الحرارة (</a:t>
                </a:r>
                <a:r>
                  <a:rPr lang="en-US" dirty="0" smtClean="0"/>
                  <a:t>a=3</a:t>
                </a:r>
                <a:r>
                  <a:rPr lang="ar-IQ" dirty="0" smtClean="0"/>
                  <a:t>) عند مستوى معنوية </a:t>
                </a:r>
                <a:r>
                  <a:rPr lang="en-US" dirty="0" smtClean="0"/>
                  <a:t>0.05</a:t>
                </a:r>
                <a:r>
                  <a:rPr lang="ar-IQ" dirty="0" smtClean="0"/>
                  <a:t> وكما مبين ادناه:</a:t>
                </a:r>
              </a:p>
              <a:p>
                <a:pPr marL="0" indent="0" algn="just" rtl="1">
                  <a:buNone/>
                </a:pPr>
                <a:endParaRPr lang="ar-IQ" dirty="0"/>
              </a:p>
              <a:p>
                <a:pPr marL="0" indent="0" algn="just" rtl="1">
                  <a:buNone/>
                </a:pPr>
                <a:endParaRPr lang="ar-IQ" dirty="0" smtClean="0"/>
              </a:p>
              <a:p>
                <a:pPr marL="0" indent="0" algn="just" rtl="1">
                  <a:buNone/>
                </a:pPr>
                <a:endParaRPr lang="ar-IQ" dirty="0"/>
              </a:p>
              <a:p>
                <a:pPr marL="0" indent="0" algn="just" rtl="1">
                  <a:buNone/>
                </a:pPr>
                <a:endParaRPr lang="ar-IQ" dirty="0" smtClean="0"/>
              </a:p>
              <a:p>
                <a:pPr marL="0" indent="0" algn="just" rtl="1">
                  <a:buNone/>
                </a:pPr>
                <a:endParaRPr lang="ar-IQ" dirty="0"/>
              </a:p>
              <a:p>
                <a:pPr marL="0" indent="0" algn="just" rtl="1">
                  <a:buNone/>
                </a:pPr>
                <a:endParaRPr lang="ar-IQ" dirty="0" smtClean="0"/>
              </a:p>
              <a:p>
                <a:pPr marL="0" indent="0" algn="ctr" rtl="1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228600"/>
                <a:ext cx="8839200" cy="6629400"/>
              </a:xfrm>
              <a:blipFill rotWithShape="1">
                <a:blip r:embed="rId2"/>
                <a:stretch>
                  <a:fillRect l="-3034" t="-1380" r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317858"/>
              </p:ext>
            </p:extLst>
          </p:nvPr>
        </p:nvGraphicFramePr>
        <p:xfrm>
          <a:off x="533400" y="2438400"/>
          <a:ext cx="8229600" cy="37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2377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مصدر التغيير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مجموع المربعات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درجات الحرية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متوسط المربعات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الإحصاءة</a:t>
                      </a:r>
                      <a:r>
                        <a:rPr lang="ar-IQ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بسبب المعاملات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..........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..........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...........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ar-IQ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ar-IQ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...............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بسبب الخطأ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...........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...........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الكلي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400" b="1" dirty="0" smtClean="0">
                          <a:solidFill>
                            <a:schemeClr val="tx1"/>
                          </a:solidFill>
                        </a:rPr>
                        <a:t>..............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89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52400"/>
                <a:ext cx="8839200" cy="6477000"/>
              </a:xfrm>
            </p:spPr>
            <p:txBody>
              <a:bodyPr>
                <a:normAutofit/>
              </a:bodyPr>
              <a:lstStyle/>
              <a:p>
                <a:pPr marL="0" indent="0" algn="just" rtl="1">
                  <a:buNone/>
                </a:pPr>
                <a:r>
                  <a:rPr lang="ar-IQ" sz="3000" dirty="0" smtClean="0"/>
                  <a:t>الحل: </a:t>
                </a:r>
                <a:r>
                  <a:rPr lang="ar-IQ" sz="3000" b="1" dirty="0" smtClean="0"/>
                  <a:t>عدد درجات الحرية بسبب الخطأ </a:t>
                </a:r>
              </a:p>
              <a:p>
                <a:pPr marL="0" indent="0" algn="just" rtl="1">
                  <a:buNone/>
                </a:pPr>
                <a:r>
                  <a:rPr lang="ar-IQ" sz="3000" b="1" dirty="0" smtClean="0"/>
                  <a:t>                                             (</a:t>
                </a:r>
                <a:r>
                  <a:rPr lang="en-US" sz="3000" b="1" dirty="0" smtClean="0"/>
                  <a:t>a(n-1)=3(8-1)=3*7=21</a:t>
                </a:r>
                <a:r>
                  <a:rPr lang="ar-IQ" sz="3000" b="1" dirty="0" smtClean="0"/>
                  <a:t>)</a:t>
                </a:r>
              </a:p>
              <a:p>
                <a:pPr marL="0" indent="0" algn="just" rtl="1">
                  <a:buNone/>
                </a:pPr>
                <a:r>
                  <a:rPr lang="ar-IQ" sz="3000" b="1" dirty="0" smtClean="0"/>
                  <a:t>عدد درجات الحرية بسبب المعاملات                     (</a:t>
                </a:r>
                <a:r>
                  <a:rPr lang="en-US" sz="3000" b="1" dirty="0" smtClean="0"/>
                  <a:t>a-1=3-1=2</a:t>
                </a:r>
                <a:r>
                  <a:rPr lang="ar-IQ" sz="3000" b="1" dirty="0" smtClean="0"/>
                  <a:t>)</a:t>
                </a:r>
              </a:p>
              <a:p>
                <a:pPr marL="0" indent="0" algn="just" rtl="1">
                  <a:buNone/>
                </a:pPr>
                <a:endParaRPr lang="ar-IQ" sz="3000" b="1" dirty="0" smtClean="0"/>
              </a:p>
              <a:p>
                <a:pPr marL="0" indent="0" algn="just" rtl="1">
                  <a:buNone/>
                </a:pPr>
                <a:r>
                  <a:rPr lang="ar-IQ" sz="3000" b="1" dirty="0" smtClean="0">
                    <a:solidFill>
                      <a:srgbClr val="FF0000"/>
                    </a:solidFill>
                  </a:rPr>
                  <a:t>مجموع المربعات              </a:t>
                </a:r>
                <a:r>
                  <a:rPr lang="en-US" sz="3000" b="1" dirty="0" smtClean="0">
                    <a:solidFill>
                      <a:srgbClr val="FF0000"/>
                    </a:solidFill>
                  </a:rPr>
                  <a:t>MSE=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𝑺𝑺𝑬</m:t>
                        </m:r>
                      </m:num>
                      <m:den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0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000" b="1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3000" b="1" dirty="0" smtClean="0">
                    <a:solidFill>
                      <a:srgbClr val="FF0000"/>
                    </a:solidFill>
                  </a:rPr>
                  <a:t> 2=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𝑺𝑺𝑬</m:t>
                        </m:r>
                      </m:num>
                      <m:den>
                        <m:r>
                          <a:rPr lang="en-US" sz="30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den>
                    </m:f>
                    <m:r>
                      <a:rPr lang="en-US" sz="30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3000" b="1" dirty="0" smtClean="0">
                    <a:solidFill>
                      <a:srgbClr val="FF0000"/>
                    </a:solidFill>
                  </a:rPr>
                  <a:t>SSE=42</a:t>
                </a:r>
                <a:endParaRPr lang="ar-IQ" sz="3000" b="1" dirty="0" smtClean="0">
                  <a:solidFill>
                    <a:srgbClr val="FF0000"/>
                  </a:solidFill>
                </a:endParaRPr>
              </a:p>
              <a:p>
                <a:pPr marL="0" indent="0" algn="just" rtl="1">
                  <a:buNone/>
                </a:pPr>
                <a:r>
                  <a:rPr lang="ar-IQ" sz="3000" b="1" dirty="0" smtClean="0">
                    <a:solidFill>
                      <a:srgbClr val="7030A0"/>
                    </a:solidFill>
                  </a:rPr>
                  <a:t>مجموع المربعات بسبب المعاملات  </a:t>
                </a:r>
                <a:r>
                  <a:rPr lang="en-US" sz="3000" b="1" dirty="0" smtClean="0">
                    <a:solidFill>
                      <a:srgbClr val="7030A0"/>
                    </a:solidFill>
                  </a:rPr>
                  <a:t>SSR=SST-SSE=62-42=20     </a:t>
                </a:r>
                <a:endParaRPr lang="ar-IQ" sz="3000" b="1" dirty="0" smtClean="0">
                  <a:solidFill>
                    <a:srgbClr val="7030A0"/>
                  </a:solidFill>
                </a:endParaRPr>
              </a:p>
              <a:p>
                <a:pPr marL="0" indent="0" algn="just" rtl="1">
                  <a:buNone/>
                </a:pPr>
                <a:r>
                  <a:rPr lang="ar-IQ" sz="3000" b="1" dirty="0" smtClean="0"/>
                  <a:t>وعليه فان:</a:t>
                </a:r>
              </a:p>
              <a:p>
                <a:pPr marL="0" indent="0" algn="just" rtl="1">
                  <a:buNone/>
                </a:pPr>
                <a:r>
                  <a:rPr lang="ar-IQ" sz="3000" b="1" dirty="0" smtClean="0">
                    <a:solidFill>
                      <a:srgbClr val="00B050"/>
                    </a:solidFill>
                  </a:rPr>
                  <a:t>متوسط المربعات بسبب المعاملات</a:t>
                </a:r>
                <a:r>
                  <a:rPr lang="en-US" sz="3000" b="1" dirty="0" smtClean="0">
                    <a:solidFill>
                      <a:srgbClr val="00B050"/>
                    </a:solidFill>
                  </a:rPr>
                  <a:t>                </a:t>
                </a:r>
                <a:r>
                  <a:rPr lang="ar-IQ" sz="3000" b="1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sz="3000" b="1" dirty="0" smtClean="0">
                    <a:solidFill>
                      <a:srgbClr val="00B050"/>
                    </a:solidFill>
                  </a:rPr>
                  <a:t>MSR=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0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𝑺𝑺𝑹</m:t>
                        </m:r>
                      </m:num>
                      <m:den>
                        <m:r>
                          <a:rPr lang="en-US" sz="30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en-US" sz="30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0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3000" b="1" dirty="0" smtClean="0">
                    <a:solidFill>
                      <a:srgbClr val="00B05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 dirty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000" b="1" i="1" dirty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en-US" sz="3000" b="1" i="1" dirty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000" b="1" dirty="0" smtClean="0">
                    <a:solidFill>
                      <a:srgbClr val="00B050"/>
                    </a:solidFill>
                  </a:rPr>
                  <a:t>  =10</a:t>
                </a:r>
                <a:endParaRPr lang="ar-IQ" sz="3000" b="1" dirty="0" smtClean="0">
                  <a:solidFill>
                    <a:srgbClr val="00B050"/>
                  </a:solidFill>
                </a:endParaRPr>
              </a:p>
              <a:p>
                <a:pPr marL="0" indent="0" algn="just" rtl="1">
                  <a:buNone/>
                </a:pPr>
                <a:r>
                  <a:rPr lang="ar-IQ" sz="3000" b="1" dirty="0" smtClean="0">
                    <a:solidFill>
                      <a:srgbClr val="0070C0"/>
                    </a:solidFill>
                  </a:rPr>
                  <a:t>وان احصائية الإختبار </a:t>
                </a:r>
                <a:r>
                  <a:rPr lang="en-US" sz="3000" b="1" dirty="0" smtClean="0">
                    <a:solidFill>
                      <a:srgbClr val="0070C0"/>
                    </a:solidFill>
                  </a:rPr>
                  <a:t>F</a:t>
                </a:r>
                <a:r>
                  <a:rPr lang="ar-IQ" sz="3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3000" b="1" dirty="0" smtClean="0">
                    <a:solidFill>
                      <a:srgbClr val="0070C0"/>
                    </a:solidFill>
                  </a:rPr>
                  <a:t>                                   </a:t>
                </a:r>
                <a:r>
                  <a:rPr lang="ar-IQ" sz="3000" b="1" dirty="0" smtClean="0">
                    <a:solidFill>
                      <a:srgbClr val="0070C0"/>
                    </a:solidFill>
                  </a:rPr>
                  <a:t>  </a:t>
                </a:r>
                <a:r>
                  <a:rPr lang="en-US" sz="3000" b="1" dirty="0" smtClean="0">
                    <a:solidFill>
                      <a:srgbClr val="0070C0"/>
                    </a:solidFill>
                  </a:rPr>
                  <a:t>F=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0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𝑴𝑺𝑹</m:t>
                        </m:r>
                      </m:num>
                      <m:den>
                        <m:r>
                          <a:rPr lang="en-US" sz="30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𝑴𝑺𝑬</m:t>
                        </m:r>
                      </m:den>
                    </m:f>
                  </m:oMath>
                </a14:m>
                <a:r>
                  <a:rPr lang="en-US" sz="3000" b="1" dirty="0" smtClean="0">
                    <a:solidFill>
                      <a:srgbClr val="0070C0"/>
                    </a:solidFill>
                  </a:rPr>
                  <a:t>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000" b="1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en-US" sz="3000" b="1" i="1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000" b="1" dirty="0" smtClean="0">
                    <a:solidFill>
                      <a:srgbClr val="0070C0"/>
                    </a:solidFill>
                  </a:rPr>
                  <a:t>  =5</a:t>
                </a:r>
                <a:endParaRPr lang="ar-IQ" sz="3000" b="1" dirty="0" smtClean="0">
                  <a:solidFill>
                    <a:srgbClr val="0070C0"/>
                  </a:solidFill>
                </a:endParaRPr>
              </a:p>
              <a:p>
                <a:pPr marL="0" indent="0" algn="just" rtl="1">
                  <a:buNone/>
                </a:pPr>
                <a:endParaRPr lang="en-US" sz="30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52400"/>
                <a:ext cx="8839200" cy="6477000"/>
              </a:xfrm>
              <a:blipFill rotWithShape="1">
                <a:blip r:embed="rId2"/>
                <a:stretch>
                  <a:fillRect t="-1223" r="-15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294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553200"/>
          </a:xfrm>
        </p:spPr>
        <p:txBody>
          <a:bodyPr/>
          <a:lstStyle/>
          <a:p>
            <a:pPr marL="0" indent="0" algn="just" rtl="1">
              <a:buNone/>
            </a:pPr>
            <a:endParaRPr lang="ar-IQ" dirty="0" smtClean="0"/>
          </a:p>
          <a:p>
            <a:pPr marL="0" indent="0" algn="just" rtl="1">
              <a:buNone/>
            </a:pPr>
            <a:endParaRPr lang="ar-IQ" dirty="0"/>
          </a:p>
          <a:p>
            <a:pPr marL="0" indent="0" algn="just" rtl="1">
              <a:buNone/>
            </a:pPr>
            <a:endParaRPr lang="ar-IQ" dirty="0" smtClean="0"/>
          </a:p>
          <a:p>
            <a:pPr marL="0" indent="0" algn="just" rtl="1">
              <a:buNone/>
            </a:pPr>
            <a:endParaRPr lang="ar-IQ" dirty="0"/>
          </a:p>
          <a:p>
            <a:pPr marL="0" indent="0" algn="just" rtl="1">
              <a:buNone/>
            </a:pPr>
            <a:endParaRPr lang="ar-IQ" dirty="0" smtClean="0"/>
          </a:p>
          <a:p>
            <a:pPr marL="0" indent="0" algn="just" rtl="1">
              <a:buNone/>
            </a:pPr>
            <a:endParaRPr lang="ar-IQ" dirty="0"/>
          </a:p>
          <a:p>
            <a:pPr marL="0" indent="0" algn="just" rtl="1">
              <a:buNone/>
            </a:pPr>
            <a:endParaRPr lang="ar-IQ" dirty="0" smtClean="0"/>
          </a:p>
          <a:p>
            <a:pPr marL="0" indent="0" algn="just" rtl="1">
              <a:buNone/>
            </a:pPr>
            <a:r>
              <a:rPr lang="ar-IQ" dirty="0" smtClean="0"/>
              <a:t>من جدول توزيع </a:t>
            </a:r>
            <a:r>
              <a:rPr lang="en-US" dirty="0" smtClean="0"/>
              <a:t>F</a:t>
            </a:r>
            <a:r>
              <a:rPr lang="ar-IQ" dirty="0" smtClean="0"/>
              <a:t> وعند مستوى معنوية </a:t>
            </a:r>
            <a:r>
              <a:rPr lang="en-US" dirty="0" smtClean="0"/>
              <a:t>0.05</a:t>
            </a:r>
            <a:r>
              <a:rPr lang="ar-IQ" dirty="0" smtClean="0"/>
              <a:t> وبدرجات حرية 2 للبسط، 21 للمقام نجد ان </a:t>
            </a:r>
            <a:r>
              <a:rPr lang="en-US" dirty="0" smtClean="0"/>
              <a:t>F</a:t>
            </a:r>
            <a:r>
              <a:rPr lang="ar-IQ" dirty="0" smtClean="0"/>
              <a:t> الجدولية =</a:t>
            </a:r>
            <a:r>
              <a:rPr lang="en-US" dirty="0" smtClean="0"/>
              <a:t>3.47</a:t>
            </a:r>
            <a:r>
              <a:rPr lang="ar-IQ" dirty="0" smtClean="0"/>
              <a:t> ويمكن توضيح ذلك بالرسم كما يلي: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853936"/>
              </p:ext>
            </p:extLst>
          </p:nvPr>
        </p:nvGraphicFramePr>
        <p:xfrm>
          <a:off x="304799" y="457200"/>
          <a:ext cx="8610601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963"/>
                <a:gridCol w="1446963"/>
                <a:gridCol w="1446963"/>
                <a:gridCol w="2288512"/>
                <a:gridCol w="1981200"/>
              </a:tblGrid>
              <a:tr h="675640"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مصدر التغيير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مجموع المربعات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درجات الحرية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متوسط المربعات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 </a:t>
                      </a:r>
                      <a:r>
                        <a:rPr lang="en-US" sz="2800" b="1" dirty="0" smtClean="0"/>
                        <a:t>F </a:t>
                      </a:r>
                      <a:r>
                        <a:rPr lang="ar-IQ" sz="2800" b="1" dirty="0" smtClean="0"/>
                        <a:t> الإحصاءة</a:t>
                      </a:r>
                      <a:endParaRPr lang="en-US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بسبب المعاملات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20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2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10</a:t>
                      </a:r>
                      <a:endParaRPr lang="en-US" sz="2800" b="1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ar-IQ" sz="2800" b="1" dirty="0" smtClean="0"/>
                    </a:p>
                    <a:p>
                      <a:pPr algn="ctr"/>
                      <a:endParaRPr lang="ar-IQ" sz="2800" b="1" dirty="0" smtClean="0"/>
                    </a:p>
                    <a:p>
                      <a:pPr algn="ctr"/>
                      <a:r>
                        <a:rPr lang="ar-IQ" sz="2800" b="1" dirty="0" smtClean="0"/>
                        <a:t>5</a:t>
                      </a:r>
                      <a:endParaRPr lang="en-US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بسبب الخطأ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42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21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2</a:t>
                      </a:r>
                      <a:endParaRPr lang="en-US" sz="2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الكلي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62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2800" b="1" dirty="0" smtClean="0"/>
                        <a:t>23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6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867</Words>
  <Application>Microsoft Office PowerPoint</Application>
  <PresentationFormat>On-screen Show (4:3)</PresentationFormat>
  <Paragraphs>170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الثالث  ANOVA تحليل التباين</dc:title>
  <dc:creator>Best</dc:creator>
  <cp:lastModifiedBy>dalia</cp:lastModifiedBy>
  <cp:revision>47</cp:revision>
  <dcterms:created xsi:type="dcterms:W3CDTF">2006-08-16T00:00:00Z</dcterms:created>
  <dcterms:modified xsi:type="dcterms:W3CDTF">2025-09-21T07:06:59Z</dcterms:modified>
</cp:coreProperties>
</file>