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6" d="100"/>
          <a:sy n="46" d="100"/>
        </p:scale>
        <p:origin x="-1158"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851025"/>
          </a:xfrm>
        </p:spPr>
        <p:txBody>
          <a:bodyPr>
            <a:noAutofit/>
          </a:bodyPr>
          <a:lstStyle/>
          <a:p>
            <a:r>
              <a:rPr lang="ar-IQ" sz="7200" b="1" dirty="0" smtClean="0">
                <a:solidFill>
                  <a:srgbClr val="FF0000"/>
                </a:solidFill>
              </a:rPr>
              <a:t>الفصل الثالث</a:t>
            </a:r>
            <a:r>
              <a:rPr lang="ar-IQ" sz="7200" dirty="0" smtClean="0"/>
              <a:t/>
            </a:r>
            <a:br>
              <a:rPr lang="ar-IQ" sz="7200" dirty="0" smtClean="0"/>
            </a:br>
            <a:r>
              <a:rPr lang="en-US" sz="7200" dirty="0" smtClean="0"/>
              <a:t> </a:t>
            </a:r>
            <a:r>
              <a:rPr lang="en-US" sz="7200" b="1" dirty="0" smtClean="0">
                <a:solidFill>
                  <a:srgbClr val="FF0000"/>
                </a:solidFill>
              </a:rPr>
              <a:t>ANOVA </a:t>
            </a:r>
            <a:r>
              <a:rPr lang="ar-IQ" sz="7200" b="1" dirty="0" smtClean="0">
                <a:solidFill>
                  <a:srgbClr val="FF0000"/>
                </a:solidFill>
              </a:rPr>
              <a:t>تحليل التباين</a:t>
            </a:r>
            <a:r>
              <a:rPr lang="en-US" sz="7200" b="1" dirty="0">
                <a:solidFill>
                  <a:srgbClr val="FF0000"/>
                </a:solidFill>
              </a:rPr>
              <a:t> </a:t>
            </a:r>
          </a:p>
        </p:txBody>
      </p:sp>
      <p:sp>
        <p:nvSpPr>
          <p:cNvPr id="3" name="Subtitle 2"/>
          <p:cNvSpPr>
            <a:spLocks noGrp="1"/>
          </p:cNvSpPr>
          <p:nvPr>
            <p:ph type="subTitle" idx="1"/>
          </p:nvPr>
        </p:nvSpPr>
        <p:spPr>
          <a:xfrm>
            <a:off x="533400" y="2743200"/>
            <a:ext cx="7543800" cy="2819400"/>
          </a:xfrm>
        </p:spPr>
        <p:txBody>
          <a:bodyPr>
            <a:normAutofit/>
          </a:bodyPr>
          <a:lstStyle/>
          <a:p>
            <a:r>
              <a:rPr lang="ar-IQ" sz="6600" b="1" dirty="0" smtClean="0">
                <a:solidFill>
                  <a:srgbClr val="0070C0"/>
                </a:solidFill>
              </a:rPr>
              <a:t>التصنيف الأحادي (في حالة تساوي احجام العينات)</a:t>
            </a:r>
          </a:p>
          <a:p>
            <a:endParaRPr lang="ar-IQ" sz="6600" b="1" dirty="0" smtClean="0">
              <a:solidFill>
                <a:srgbClr val="0070C0"/>
              </a:solidFill>
            </a:endParaRPr>
          </a:p>
          <a:p>
            <a:endParaRPr lang="ar-IQ" sz="6600" b="1" dirty="0" smtClean="0">
              <a:solidFill>
                <a:srgbClr val="0070C0"/>
              </a:solidFill>
            </a:endParaRPr>
          </a:p>
          <a:p>
            <a:endParaRPr lang="en-US" sz="6600" b="1" dirty="0">
              <a:solidFill>
                <a:srgbClr val="0070C0"/>
              </a:solidFill>
            </a:endParaRPr>
          </a:p>
        </p:txBody>
      </p:sp>
    </p:spTree>
    <p:extLst>
      <p:ext uri="{BB962C8B-B14F-4D97-AF65-F5344CB8AC3E}">
        <p14:creationId xmlns:p14="http://schemas.microsoft.com/office/powerpoint/2010/main" val="2096666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 y="152400"/>
                <a:ext cx="8839200" cy="6553200"/>
              </a:xfrm>
            </p:spPr>
            <p:txBody>
              <a:bodyPr>
                <a:normAutofit fontScale="85000" lnSpcReduction="10000"/>
              </a:bodyPr>
              <a:lstStyle/>
              <a:p>
                <a:pPr marL="0" indent="0" algn="just" rtl="1">
                  <a:buNone/>
                </a:pPr>
                <a:r>
                  <a:rPr lang="ar-IQ" dirty="0" smtClean="0"/>
                  <a:t>  </a:t>
                </a:r>
                <a:r>
                  <a:rPr lang="ar-IQ" b="1" dirty="0" smtClean="0"/>
                  <a:t>قد يرغب الباحث في إجراء اختبار عن تساوي ثلاث متوسطات او اكثر. مثلاً اختبار ما اذا كانت متوسطات الدخول في اربع دول متساوية، او ما اذا كانت متوسطات اعمار المواطنين في اربع مناطق متساوية ام ان هناك اختلافا بينها. ففي المثال الأول تكون فرضية العدم:</a:t>
                </a:r>
              </a:p>
              <a:p>
                <a:pPr marL="0" indent="0" algn="ctr" rtl="1">
                  <a:buNone/>
                </a:pPr>
                <a:r>
                  <a:rPr lang="en-US" dirty="0" smtClean="0">
                    <a:solidFill>
                      <a:srgbClr val="0070C0"/>
                    </a:solidFill>
                  </a:rPr>
                  <a:t> </a:t>
                </a:r>
                <a14:m>
                  <m:oMath xmlns:m="http://schemas.openxmlformats.org/officeDocument/2006/math">
                    <m:sSub>
                      <m:sSubPr>
                        <m:ctrlPr>
                          <a:rPr lang="ar-IQ" i="1" smtClean="0">
                            <a:solidFill>
                              <a:srgbClr val="0070C0"/>
                            </a:solidFill>
                            <a:latin typeface="Cambria Math"/>
                          </a:rPr>
                        </m:ctrlPr>
                      </m:sSubPr>
                      <m:e>
                        <m:r>
                          <a:rPr lang="ar-IQ" i="1" smtClean="0">
                            <a:solidFill>
                              <a:srgbClr val="0070C0"/>
                            </a:solidFill>
                            <a:latin typeface="Cambria Math"/>
                            <a:ea typeface="Cambria Math"/>
                          </a:rPr>
                          <m:t>𝜇</m:t>
                        </m:r>
                      </m:e>
                      <m:sub>
                        <m:r>
                          <a:rPr lang="en-US" b="0" i="1" smtClean="0">
                            <a:solidFill>
                              <a:srgbClr val="0070C0"/>
                            </a:solidFill>
                            <a:latin typeface="Cambria Math"/>
                          </a:rPr>
                          <m:t>4</m:t>
                        </m:r>
                      </m:sub>
                    </m:sSub>
                  </m:oMath>
                </a14:m>
                <a:r>
                  <a:rPr lang="ar-IQ" dirty="0" smtClean="0">
                    <a:solidFill>
                      <a:srgbClr val="0070C0"/>
                    </a:solidFill>
                  </a:rPr>
                  <a:t>= </a:t>
                </a:r>
                <a14:m>
                  <m:oMath xmlns:m="http://schemas.openxmlformats.org/officeDocument/2006/math">
                    <m:sSub>
                      <m:sSubPr>
                        <m:ctrlPr>
                          <a:rPr lang="ar-IQ" i="1" smtClean="0">
                            <a:solidFill>
                              <a:srgbClr val="0070C0"/>
                            </a:solidFill>
                            <a:latin typeface="Cambria Math"/>
                          </a:rPr>
                        </m:ctrlPr>
                      </m:sSubPr>
                      <m:e>
                        <m:r>
                          <a:rPr lang="ar-IQ" i="1" smtClean="0">
                            <a:solidFill>
                              <a:srgbClr val="0070C0"/>
                            </a:solidFill>
                            <a:latin typeface="Cambria Math"/>
                            <a:ea typeface="Cambria Math"/>
                          </a:rPr>
                          <m:t>𝜇</m:t>
                        </m:r>
                      </m:e>
                      <m:sub>
                        <m:r>
                          <a:rPr lang="en-US" b="0" i="1" smtClean="0">
                            <a:solidFill>
                              <a:srgbClr val="0070C0"/>
                            </a:solidFill>
                            <a:latin typeface="Cambria Math"/>
                          </a:rPr>
                          <m:t>3</m:t>
                        </m:r>
                      </m:sub>
                    </m:sSub>
                  </m:oMath>
                </a14:m>
                <a:r>
                  <a:rPr lang="ar-IQ" dirty="0" smtClean="0">
                    <a:solidFill>
                      <a:srgbClr val="0070C0"/>
                    </a:solidFill>
                  </a:rPr>
                  <a:t> =</a:t>
                </a:r>
                <a14:m>
                  <m:oMath xmlns:m="http://schemas.openxmlformats.org/officeDocument/2006/math">
                    <m:sSub>
                      <m:sSubPr>
                        <m:ctrlPr>
                          <a:rPr lang="en-US" i="1" smtClean="0">
                            <a:solidFill>
                              <a:srgbClr val="0070C0"/>
                            </a:solidFill>
                            <a:latin typeface="Cambria Math"/>
                          </a:rPr>
                        </m:ctrlPr>
                      </m:sSubPr>
                      <m:e>
                        <m:r>
                          <a:rPr lang="en-US" b="0" i="1" smtClean="0">
                            <a:solidFill>
                              <a:srgbClr val="0070C0"/>
                            </a:solidFill>
                            <a:latin typeface="Cambria Math"/>
                          </a:rPr>
                          <m:t>𝐻</m:t>
                        </m:r>
                      </m:e>
                      <m:sub>
                        <m:r>
                          <a:rPr lang="en-US" b="0" i="1" smtClean="0">
                            <a:solidFill>
                              <a:srgbClr val="0070C0"/>
                            </a:solidFill>
                            <a:latin typeface="Cambria Math"/>
                          </a:rPr>
                          <m:t>0</m:t>
                        </m:r>
                      </m:sub>
                    </m:sSub>
                  </m:oMath>
                </a14:m>
                <a:r>
                  <a:rPr lang="en-US" dirty="0" smtClean="0">
                    <a:solidFill>
                      <a:srgbClr val="0070C0"/>
                    </a:solidFill>
                  </a:rPr>
                  <a:t>:  </a:t>
                </a:r>
                <a14:m>
                  <m:oMath xmlns:m="http://schemas.openxmlformats.org/officeDocument/2006/math">
                    <m:sSub>
                      <m:sSubPr>
                        <m:ctrlPr>
                          <a:rPr lang="en-US" i="1" dirty="0" smtClean="0">
                            <a:solidFill>
                              <a:srgbClr val="0070C0"/>
                            </a:solidFill>
                            <a:latin typeface="Cambria Math"/>
                          </a:rPr>
                        </m:ctrlPr>
                      </m:sSubPr>
                      <m:e>
                        <m:r>
                          <a:rPr lang="en-US" i="1" dirty="0" smtClean="0">
                            <a:solidFill>
                              <a:srgbClr val="0070C0"/>
                            </a:solidFill>
                            <a:latin typeface="Cambria Math"/>
                            <a:ea typeface="Cambria Math"/>
                          </a:rPr>
                          <m:t>𝜇</m:t>
                        </m:r>
                      </m:e>
                      <m:sub>
                        <m:r>
                          <a:rPr lang="en-US" b="0" i="1" dirty="0" smtClean="0">
                            <a:solidFill>
                              <a:srgbClr val="0070C0"/>
                            </a:solidFill>
                            <a:latin typeface="Cambria Math"/>
                          </a:rPr>
                          <m:t>1</m:t>
                        </m:r>
                      </m:sub>
                    </m:sSub>
                  </m:oMath>
                </a14:m>
                <a:r>
                  <a:rPr lang="en-US" dirty="0" smtClean="0">
                    <a:solidFill>
                      <a:srgbClr val="0070C0"/>
                    </a:solidFill>
                  </a:rPr>
                  <a:t> = </a:t>
                </a:r>
                <a14:m>
                  <m:oMath xmlns:m="http://schemas.openxmlformats.org/officeDocument/2006/math">
                    <m:sSub>
                      <m:sSubPr>
                        <m:ctrlPr>
                          <a:rPr lang="en-US" i="1" smtClean="0">
                            <a:solidFill>
                              <a:srgbClr val="0070C0"/>
                            </a:solidFill>
                            <a:latin typeface="Cambria Math"/>
                          </a:rPr>
                        </m:ctrlPr>
                      </m:sSubPr>
                      <m:e>
                        <m:r>
                          <a:rPr lang="en-US" i="1" smtClean="0">
                            <a:solidFill>
                              <a:srgbClr val="0070C0"/>
                            </a:solidFill>
                            <a:latin typeface="Cambria Math"/>
                            <a:ea typeface="Cambria Math"/>
                          </a:rPr>
                          <m:t>𝜇</m:t>
                        </m:r>
                      </m:e>
                      <m:sub>
                        <m:r>
                          <a:rPr lang="en-US" b="0" i="1" smtClean="0">
                            <a:solidFill>
                              <a:srgbClr val="0070C0"/>
                            </a:solidFill>
                            <a:latin typeface="Cambria Math"/>
                          </a:rPr>
                          <m:t>2</m:t>
                        </m:r>
                      </m:sub>
                    </m:sSub>
                  </m:oMath>
                </a14:m>
                <a:r>
                  <a:rPr lang="ar-IQ" dirty="0" smtClean="0">
                    <a:solidFill>
                      <a:srgbClr val="0070C0"/>
                    </a:solidFill>
                  </a:rPr>
                  <a:t> </a:t>
                </a:r>
                <a:r>
                  <a:rPr lang="en-US" dirty="0" smtClean="0">
                    <a:solidFill>
                      <a:srgbClr val="0070C0"/>
                    </a:solidFill>
                  </a:rPr>
                  <a:t> </a:t>
                </a:r>
              </a:p>
              <a:p>
                <a:pPr marL="0" indent="0" algn="just" rtl="1">
                  <a:buNone/>
                </a:pPr>
                <a:r>
                  <a:rPr lang="ar-IQ" b="1" dirty="0" smtClean="0">
                    <a:solidFill>
                      <a:srgbClr val="FF0000"/>
                    </a:solidFill>
                  </a:rPr>
                  <a:t>في المقابل الفرضية البديلة تجزم بعدم تساوي بعض هذه المتوسطات (على الأقل متوسط غير متساوي)، في المثال الثاني تكون الفرضية  البديلة.</a:t>
                </a:r>
              </a:p>
              <a:p>
                <a:pPr marL="0" indent="0" algn="ctr" rtl="1">
                  <a:buNone/>
                </a:pPr>
                <a:r>
                  <a:rPr lang="en-US" b="1" dirty="0">
                    <a:solidFill>
                      <a:srgbClr val="FF0000"/>
                    </a:solidFill>
                  </a:rPr>
                  <a:t> </a:t>
                </a:r>
                <a14:m>
                  <m:oMath xmlns:m="http://schemas.openxmlformats.org/officeDocument/2006/math">
                    <m:sSub>
                      <m:sSubPr>
                        <m:ctrlPr>
                          <a:rPr lang="ar-IQ" b="1" i="1">
                            <a:solidFill>
                              <a:srgbClr val="FF0000"/>
                            </a:solidFill>
                            <a:latin typeface="Cambria Math"/>
                          </a:rPr>
                        </m:ctrlPr>
                      </m:sSubPr>
                      <m:e>
                        <m:r>
                          <a:rPr lang="ar-IQ" b="1" i="1">
                            <a:solidFill>
                              <a:srgbClr val="FF0000"/>
                            </a:solidFill>
                            <a:latin typeface="Cambria Math"/>
                            <a:ea typeface="Cambria Math"/>
                          </a:rPr>
                          <m:t>𝝁</m:t>
                        </m:r>
                      </m:e>
                      <m:sub>
                        <m:r>
                          <a:rPr lang="en-US" b="1" i="1">
                            <a:solidFill>
                              <a:srgbClr val="FF0000"/>
                            </a:solidFill>
                            <a:latin typeface="Cambria Math"/>
                          </a:rPr>
                          <m:t>𝟒</m:t>
                        </m:r>
                      </m:sub>
                    </m:sSub>
                  </m:oMath>
                </a14:m>
                <a:r>
                  <a:rPr lang="ar-IQ" b="1" dirty="0">
                    <a:solidFill>
                      <a:srgbClr val="FF0000"/>
                    </a:solidFill>
                    <a:ea typeface="Cambria Math"/>
                  </a:rPr>
                  <a:t> </a:t>
                </a:r>
                <a14:m>
                  <m:oMath xmlns:m="http://schemas.openxmlformats.org/officeDocument/2006/math">
                    <m:r>
                      <a:rPr lang="ar-IQ" b="1" i="1" dirty="0">
                        <a:solidFill>
                          <a:srgbClr val="FF0000"/>
                        </a:solidFill>
                        <a:latin typeface="Cambria Math"/>
                        <a:ea typeface="Cambria Math"/>
                      </a:rPr>
                      <m:t>≠</m:t>
                    </m:r>
                  </m:oMath>
                </a14:m>
                <a:r>
                  <a:rPr lang="ar-IQ" b="1" dirty="0">
                    <a:solidFill>
                      <a:srgbClr val="FF0000"/>
                    </a:solidFill>
                  </a:rPr>
                  <a:t> </a:t>
                </a:r>
                <a14:m>
                  <m:oMath xmlns:m="http://schemas.openxmlformats.org/officeDocument/2006/math">
                    <m:sSub>
                      <m:sSubPr>
                        <m:ctrlPr>
                          <a:rPr lang="ar-IQ" b="1" i="1">
                            <a:solidFill>
                              <a:srgbClr val="FF0000"/>
                            </a:solidFill>
                            <a:latin typeface="Cambria Math"/>
                          </a:rPr>
                        </m:ctrlPr>
                      </m:sSubPr>
                      <m:e>
                        <m:r>
                          <a:rPr lang="ar-IQ" b="1" i="1">
                            <a:solidFill>
                              <a:srgbClr val="FF0000"/>
                            </a:solidFill>
                            <a:latin typeface="Cambria Math"/>
                            <a:ea typeface="Cambria Math"/>
                          </a:rPr>
                          <m:t>𝝁</m:t>
                        </m:r>
                      </m:e>
                      <m:sub>
                        <m:r>
                          <a:rPr lang="en-US" b="1" i="1">
                            <a:solidFill>
                              <a:srgbClr val="FF0000"/>
                            </a:solidFill>
                            <a:latin typeface="Cambria Math"/>
                          </a:rPr>
                          <m:t>𝟑</m:t>
                        </m:r>
                      </m:sub>
                    </m:sSub>
                  </m:oMath>
                </a14:m>
                <a:r>
                  <a:rPr lang="ar-IQ" b="1" dirty="0">
                    <a:solidFill>
                      <a:srgbClr val="FF0000"/>
                    </a:solidFill>
                    <a:ea typeface="Cambria Math"/>
                  </a:rPr>
                  <a:t> </a:t>
                </a:r>
                <a14:m>
                  <m:oMath xmlns:m="http://schemas.openxmlformats.org/officeDocument/2006/math">
                    <m:r>
                      <a:rPr lang="ar-IQ" b="1" i="1" dirty="0">
                        <a:solidFill>
                          <a:srgbClr val="FF0000"/>
                        </a:solidFill>
                        <a:latin typeface="Cambria Math"/>
                        <a:ea typeface="Cambria Math"/>
                      </a:rPr>
                      <m:t>≠</m:t>
                    </m:r>
                  </m:oMath>
                </a14:m>
                <a:r>
                  <a:rPr lang="ar-IQ" b="1" dirty="0">
                    <a:solidFill>
                      <a:srgbClr val="FF0000"/>
                    </a:solidFill>
                  </a:rPr>
                  <a:t> </a:t>
                </a:r>
                <a14:m>
                  <m:oMath xmlns:m="http://schemas.openxmlformats.org/officeDocument/2006/math">
                    <m:sSub>
                      <m:sSubPr>
                        <m:ctrlPr>
                          <a:rPr lang="en-US" b="1" i="1">
                            <a:solidFill>
                              <a:srgbClr val="FF0000"/>
                            </a:solidFill>
                            <a:latin typeface="Cambria Math"/>
                          </a:rPr>
                        </m:ctrlPr>
                      </m:sSubPr>
                      <m:e>
                        <m:r>
                          <a:rPr lang="en-US" b="1" i="1">
                            <a:solidFill>
                              <a:srgbClr val="FF0000"/>
                            </a:solidFill>
                            <a:latin typeface="Cambria Math"/>
                          </a:rPr>
                          <m:t>𝑯</m:t>
                        </m:r>
                      </m:e>
                      <m:sub>
                        <m:r>
                          <a:rPr lang="en-US" b="1" i="1" smtClean="0">
                            <a:solidFill>
                              <a:srgbClr val="FF0000"/>
                            </a:solidFill>
                            <a:latin typeface="Cambria Math"/>
                          </a:rPr>
                          <m:t>𝟏</m:t>
                        </m:r>
                      </m:sub>
                    </m:sSub>
                  </m:oMath>
                </a14:m>
                <a:r>
                  <a:rPr lang="en-US" b="1" dirty="0">
                    <a:solidFill>
                      <a:srgbClr val="FF0000"/>
                    </a:solidFill>
                  </a:rPr>
                  <a:t>:  </a:t>
                </a:r>
                <a14:m>
                  <m:oMath xmlns:m="http://schemas.openxmlformats.org/officeDocument/2006/math">
                    <m:sSub>
                      <m:sSubPr>
                        <m:ctrlPr>
                          <a:rPr lang="en-US" b="1" i="1" dirty="0">
                            <a:solidFill>
                              <a:srgbClr val="FF0000"/>
                            </a:solidFill>
                            <a:latin typeface="Cambria Math"/>
                          </a:rPr>
                        </m:ctrlPr>
                      </m:sSubPr>
                      <m:e>
                        <m:r>
                          <a:rPr lang="en-US" b="1" i="1" dirty="0">
                            <a:solidFill>
                              <a:srgbClr val="FF0000"/>
                            </a:solidFill>
                            <a:latin typeface="Cambria Math"/>
                            <a:ea typeface="Cambria Math"/>
                          </a:rPr>
                          <m:t>𝝁</m:t>
                        </m:r>
                      </m:e>
                      <m:sub>
                        <m:r>
                          <a:rPr lang="en-US" b="1" i="1" dirty="0">
                            <a:solidFill>
                              <a:srgbClr val="FF0000"/>
                            </a:solidFill>
                            <a:latin typeface="Cambria Math"/>
                          </a:rPr>
                          <m:t>𝟏</m:t>
                        </m:r>
                      </m:sub>
                    </m:sSub>
                  </m:oMath>
                </a14:m>
                <a:r>
                  <a:rPr lang="en-US" b="1" dirty="0">
                    <a:solidFill>
                      <a:srgbClr val="FF0000"/>
                    </a:solidFill>
                  </a:rPr>
                  <a:t> </a:t>
                </a:r>
                <a14:m>
                  <m:oMath xmlns:m="http://schemas.openxmlformats.org/officeDocument/2006/math">
                    <m:r>
                      <a:rPr lang="en-US" b="1" i="1" dirty="0" smtClean="0">
                        <a:solidFill>
                          <a:srgbClr val="FF0000"/>
                        </a:solidFill>
                        <a:latin typeface="Cambria Math"/>
                        <a:ea typeface="Cambria Math"/>
                      </a:rPr>
                      <m:t>≠</m:t>
                    </m:r>
                  </m:oMath>
                </a14:m>
                <a:r>
                  <a:rPr lang="en-US" b="1" dirty="0">
                    <a:solidFill>
                      <a:srgbClr val="FF0000"/>
                    </a:solidFill>
                  </a:rPr>
                  <a:t> </a:t>
                </a:r>
                <a14:m>
                  <m:oMath xmlns:m="http://schemas.openxmlformats.org/officeDocument/2006/math">
                    <m:sSub>
                      <m:sSubPr>
                        <m:ctrlPr>
                          <a:rPr lang="en-US" b="1" i="1">
                            <a:solidFill>
                              <a:srgbClr val="FF0000"/>
                            </a:solidFill>
                            <a:latin typeface="Cambria Math"/>
                          </a:rPr>
                        </m:ctrlPr>
                      </m:sSubPr>
                      <m:e>
                        <m:r>
                          <a:rPr lang="en-US" b="1" i="1">
                            <a:solidFill>
                              <a:srgbClr val="FF0000"/>
                            </a:solidFill>
                            <a:latin typeface="Cambria Math"/>
                            <a:ea typeface="Cambria Math"/>
                          </a:rPr>
                          <m:t>𝝁</m:t>
                        </m:r>
                      </m:e>
                      <m:sub>
                        <m:r>
                          <a:rPr lang="en-US" b="1" i="1">
                            <a:solidFill>
                              <a:srgbClr val="FF0000"/>
                            </a:solidFill>
                            <a:latin typeface="Cambria Math"/>
                          </a:rPr>
                          <m:t>𝟐</m:t>
                        </m:r>
                      </m:sub>
                    </m:sSub>
                  </m:oMath>
                </a14:m>
                <a:r>
                  <a:rPr lang="ar-IQ" b="1" dirty="0">
                    <a:solidFill>
                      <a:srgbClr val="FF0000"/>
                    </a:solidFill>
                  </a:rPr>
                  <a:t> </a:t>
                </a:r>
                <a:r>
                  <a:rPr lang="en-US" b="1" dirty="0">
                    <a:solidFill>
                      <a:srgbClr val="FF0000"/>
                    </a:solidFill>
                  </a:rPr>
                  <a:t> </a:t>
                </a:r>
              </a:p>
              <a:p>
                <a:pPr marL="0" indent="0" algn="just" rtl="1">
                  <a:buNone/>
                </a:pPr>
                <a:r>
                  <a:rPr lang="ar-IQ" b="1" dirty="0" smtClean="0"/>
                  <a:t>في مثل هذه الحالات لا ناخذ كل اثنين من المتوسطات على حدة ونجري اختبار الفرق بين وسطين لهما لأن هذا سوف يستغرق أطول ومجهوداً اكبر، والأهم من ذلك ان احتمال اخذ قرار صحيح سوف يقل او ينخفض، وبالتالي يزيد(كثيراً) احتمال الخطأ او احتمال اتخاذ قرارغير سليم.</a:t>
                </a:r>
              </a:p>
              <a:p>
                <a:pPr marL="0" indent="0" algn="just" rtl="1">
                  <a:buNone/>
                </a:pPr>
                <a:r>
                  <a:rPr lang="ar-IQ" b="1" dirty="0" smtClean="0"/>
                  <a:t>لتوضيح ذلك ناخذ المثال الأول الخاص بمقارنة المتوسط لأربع دول، فاذا اخذنا كل دولتين على حدة فانه يلزم إجراء هذا الإختبار ست مرات، فاذا كان مستوى المعنوية المستخدم في كل اختبار هو</a:t>
                </a:r>
                <a:r>
                  <a:rPr lang="en-US" b="1" dirty="0" smtClean="0"/>
                  <a:t>0.05</a:t>
                </a:r>
                <a:r>
                  <a:rPr lang="ar-IQ" b="1" dirty="0" smtClean="0"/>
                  <a:t>(او ان درجة الثقة هي </a:t>
                </a:r>
                <a:r>
                  <a:rPr lang="en-US" b="1" dirty="0" smtClean="0"/>
                  <a:t>0.95</a:t>
                </a:r>
                <a:r>
                  <a:rPr lang="ar-IQ" b="1" dirty="0" smtClean="0"/>
                  <a:t>) فان احتمال الوصول الى القرار الصحيح للإختبارات الستة معاً يساوي </a:t>
                </a:r>
                <a14:m>
                  <m:oMath xmlns:m="http://schemas.openxmlformats.org/officeDocument/2006/math">
                    <m:sSup>
                      <m:sSupPr>
                        <m:ctrlPr>
                          <a:rPr lang="ar-IQ" b="1" i="1" smtClean="0">
                            <a:latin typeface="Cambria Math"/>
                          </a:rPr>
                        </m:ctrlPr>
                      </m:sSupPr>
                      <m:e>
                        <m:r>
                          <a:rPr lang="ar-IQ" b="1" i="1" smtClean="0">
                            <a:latin typeface="Cambria Math"/>
                          </a:rPr>
                          <m:t>(</m:t>
                        </m:r>
                        <m:r>
                          <a:rPr lang="en-US" b="1" i="1" smtClean="0">
                            <a:latin typeface="Cambria Math"/>
                          </a:rPr>
                          <m:t>𝟎</m:t>
                        </m:r>
                        <m:r>
                          <a:rPr lang="en-US" b="1" i="1" smtClean="0">
                            <a:latin typeface="Cambria Math"/>
                          </a:rPr>
                          <m:t>.</m:t>
                        </m:r>
                        <m:r>
                          <a:rPr lang="en-US" b="1" i="1" smtClean="0">
                            <a:latin typeface="Cambria Math"/>
                          </a:rPr>
                          <m:t>𝟗𝟓</m:t>
                        </m:r>
                        <m:r>
                          <a:rPr lang="ar-IQ" b="1" i="1" smtClean="0">
                            <a:latin typeface="Cambria Math"/>
                          </a:rPr>
                          <m:t>)</m:t>
                        </m:r>
                      </m:e>
                      <m:sup>
                        <m:r>
                          <a:rPr lang="en-US" b="1" i="1" smtClean="0">
                            <a:latin typeface="Cambria Math"/>
                          </a:rPr>
                          <m:t>𝟔</m:t>
                        </m:r>
                      </m:sup>
                    </m:sSup>
                  </m:oMath>
                </a14:m>
                <a:endParaRPr lang="en-US"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 y="152400"/>
                <a:ext cx="8839200" cy="6553200"/>
              </a:xfrm>
              <a:blipFill rotWithShape="1">
                <a:blip r:embed="rId2"/>
                <a:stretch>
                  <a:fillRect l="-2414" t="-1395" r="-1310" b="-558"/>
                </a:stretch>
              </a:blipFill>
            </p:spPr>
            <p:txBody>
              <a:bodyPr/>
              <a:lstStyle/>
              <a:p>
                <a:r>
                  <a:rPr lang="en-US">
                    <a:noFill/>
                  </a:rPr>
                  <a:t> </a:t>
                </a:r>
              </a:p>
            </p:txBody>
          </p:sp>
        </mc:Fallback>
      </mc:AlternateContent>
    </p:spTree>
    <p:extLst>
      <p:ext uri="{BB962C8B-B14F-4D97-AF65-F5344CB8AC3E}">
        <p14:creationId xmlns:p14="http://schemas.microsoft.com/office/powerpoint/2010/main" val="3918392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152400"/>
                <a:ext cx="8839200" cy="6629400"/>
              </a:xfrm>
            </p:spPr>
            <p:txBody>
              <a:bodyPr>
                <a:normAutofit/>
              </a:bodyPr>
              <a:lstStyle/>
              <a:p>
                <a:pPr marL="0" indent="0" algn="just" rtl="1">
                  <a:buNone/>
                </a:pPr>
                <a:r>
                  <a:rPr lang="ar-IQ" sz="2800" b="1" dirty="0" smtClean="0"/>
                  <a:t>اي ان </a:t>
                </a:r>
                <a:r>
                  <a:rPr lang="en-US" sz="2800" b="1" dirty="0" smtClean="0"/>
                  <a:t>0.95</a:t>
                </a:r>
                <a:r>
                  <a:rPr lang="ar-IQ" sz="2800" b="1" dirty="0" smtClean="0"/>
                  <a:t> مضروبة بنفسها ست مرات اي يساوي (</a:t>
                </a:r>
                <a:r>
                  <a:rPr lang="en-US" sz="2800" b="1" dirty="0" smtClean="0"/>
                  <a:t>0.735</a:t>
                </a:r>
                <a:r>
                  <a:rPr lang="ar-IQ" sz="2800" b="1" dirty="0" smtClean="0"/>
                  <a:t>) ومعنى ذلك ان احتمال اتخاذ القرار الصحيح سوف ينخفض من </a:t>
                </a:r>
                <a:r>
                  <a:rPr lang="en-US" sz="2800" b="1" dirty="0" smtClean="0"/>
                  <a:t>0.95</a:t>
                </a:r>
                <a:r>
                  <a:rPr lang="ar-IQ" sz="2800" b="1" dirty="0" smtClean="0"/>
                  <a:t> الى (</a:t>
                </a:r>
                <a:r>
                  <a:rPr lang="en-US" sz="2800" b="1" dirty="0" smtClean="0"/>
                  <a:t>0.735</a:t>
                </a:r>
                <a:r>
                  <a:rPr lang="ar-IQ" sz="2800" b="1" dirty="0" smtClean="0"/>
                  <a:t>)، بمعنى آخر فان احتمال الخطأ في اتخاذ القرار الصحيح من (</a:t>
                </a:r>
                <a:r>
                  <a:rPr lang="en-US" sz="2800" b="1" dirty="0"/>
                  <a:t>0.95</a:t>
                </a:r>
                <a:r>
                  <a:rPr lang="ar-IQ" sz="2800" b="1" dirty="0" smtClean="0"/>
                  <a:t>) الى </a:t>
                </a:r>
                <a:r>
                  <a:rPr lang="ar-IQ" sz="2800" b="1" dirty="0"/>
                  <a:t>(</a:t>
                </a:r>
                <a:r>
                  <a:rPr lang="en-US" sz="2800" b="1" dirty="0" smtClean="0"/>
                  <a:t>0.265</a:t>
                </a:r>
                <a:r>
                  <a:rPr lang="ar-IQ" sz="2800" b="1" dirty="0" smtClean="0"/>
                  <a:t>)، والذي يساوي (</a:t>
                </a:r>
                <a:r>
                  <a:rPr lang="en-US" sz="2800" b="1" dirty="0" smtClean="0"/>
                  <a:t>1-.735</a:t>
                </a:r>
                <a:r>
                  <a:rPr lang="ar-IQ" sz="2800" b="1" dirty="0" smtClean="0"/>
                  <a:t>) وهو احتمال كبير للخطأ عند اتخاذ القرار.</a:t>
                </a:r>
              </a:p>
              <a:p>
                <a:pPr marL="0" indent="0" algn="just" rtl="1">
                  <a:buNone/>
                </a:pPr>
                <a:r>
                  <a:rPr lang="ar-IQ" sz="2800" b="1" dirty="0"/>
                  <a:t> </a:t>
                </a:r>
                <a:r>
                  <a:rPr lang="ar-IQ" sz="2800" b="1" dirty="0" smtClean="0"/>
                  <a:t>  وكلما زاد عدد المتوسطات كلما زاد احتمال الخطأ وقل احتمال اتخاذ قرار صحيح ففي المثال الثاني الخاص بمقارنة اعمار الناخبين في اربع مناطق فانه يلزم إجراء الإختبار (15) مرة وبالتالي سوف ينخفض احتمال اتخاذ قرار صحيح في الخمسة عشر اختباراً معاً من (</a:t>
                </a:r>
                <a:r>
                  <a:rPr lang="en-US" sz="2800" b="1" dirty="0"/>
                  <a:t>0.95</a:t>
                </a:r>
                <a:r>
                  <a:rPr lang="ar-IQ" sz="2800" b="1" dirty="0" smtClean="0"/>
                  <a:t>) الى </a:t>
                </a:r>
                <a14:m>
                  <m:oMath xmlns:m="http://schemas.openxmlformats.org/officeDocument/2006/math">
                    <m:sSup>
                      <m:sSupPr>
                        <m:ctrlPr>
                          <a:rPr lang="ar-IQ" sz="2800" b="1" i="1" smtClean="0">
                            <a:latin typeface="Cambria Math"/>
                          </a:rPr>
                        </m:ctrlPr>
                      </m:sSupPr>
                      <m:e>
                        <m:r>
                          <a:rPr lang="en-US" sz="2800" b="1" i="1" smtClean="0">
                            <a:latin typeface="Cambria Math"/>
                          </a:rPr>
                          <m:t>(</m:t>
                        </m:r>
                        <m:r>
                          <m:rPr>
                            <m:nor/>
                          </m:rPr>
                          <a:rPr lang="en-US" sz="2800" b="1" dirty="0"/>
                          <m:t>0.95</m:t>
                        </m:r>
                        <m:r>
                          <a:rPr lang="en-US" sz="2800" b="1" i="1" smtClean="0">
                            <a:latin typeface="Cambria Math"/>
                          </a:rPr>
                          <m:t>)</m:t>
                        </m:r>
                      </m:e>
                      <m:sup>
                        <m:r>
                          <a:rPr lang="en-US" sz="2800" b="1" i="1" smtClean="0">
                            <a:latin typeface="Cambria Math"/>
                          </a:rPr>
                          <m:t>𝟏𝟓</m:t>
                        </m:r>
                      </m:sup>
                    </m:sSup>
                  </m:oMath>
                </a14:m>
                <a:r>
                  <a:rPr lang="ar-IQ" sz="2800" b="1" dirty="0" smtClean="0"/>
                  <a:t>اي الى (</a:t>
                </a:r>
                <a:r>
                  <a:rPr lang="en-US" sz="2800" b="1" dirty="0" smtClean="0"/>
                  <a:t>.463</a:t>
                </a:r>
                <a:r>
                  <a:rPr lang="ar-IQ" sz="2800" b="1" dirty="0" smtClean="0"/>
                  <a:t>)فقط وبالتالي يرتفع احتمال</a:t>
                </a:r>
                <a:r>
                  <a:rPr lang="ar-IQ" sz="2800" b="1" dirty="0"/>
                  <a:t> </a:t>
                </a:r>
                <a:r>
                  <a:rPr lang="ar-IQ" sz="2800" b="1" dirty="0" smtClean="0"/>
                  <a:t>الخطأ </a:t>
                </a:r>
                <a:r>
                  <a:rPr lang="ar-IQ" sz="2800" b="1" dirty="0"/>
                  <a:t>في اتخاذ القرار الصحيح من مجرد (</a:t>
                </a:r>
                <a:r>
                  <a:rPr lang="en-US" sz="2800" b="1" dirty="0"/>
                  <a:t>0.05</a:t>
                </a:r>
                <a:r>
                  <a:rPr lang="ar-IQ" sz="2800" b="1" dirty="0" smtClean="0"/>
                  <a:t>) الى (</a:t>
                </a:r>
                <a:r>
                  <a:rPr lang="en-US" sz="2800" b="1" dirty="0" smtClean="0"/>
                  <a:t>0.537</a:t>
                </a:r>
                <a:r>
                  <a:rPr lang="ar-IQ" sz="2800" b="1" dirty="0" smtClean="0"/>
                  <a:t>) والذي يساوي(</a:t>
                </a:r>
                <a:r>
                  <a:rPr lang="en-US" sz="2800" b="1" dirty="0" smtClean="0"/>
                  <a:t>1-0.463</a:t>
                </a:r>
                <a:r>
                  <a:rPr lang="ar-IQ" sz="2800" b="1" dirty="0" smtClean="0"/>
                  <a:t>) وهو احتمال كبير جداً للخطأ في اتخاذ القرار.</a:t>
                </a:r>
                <a:endParaRPr lang="en-US" sz="2800" b="1" dirty="0"/>
              </a:p>
              <a:p>
                <a:pPr marL="0" indent="0" algn="just" rtl="1">
                  <a:buNone/>
                </a:pPr>
                <a:endParaRPr lang="en-US" sz="2800"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152400"/>
                <a:ext cx="8839200" cy="6629400"/>
              </a:xfrm>
              <a:blipFill rotWithShape="1">
                <a:blip r:embed="rId2"/>
                <a:stretch>
                  <a:fillRect l="-2621" t="-1103" r="-1379"/>
                </a:stretch>
              </a:blipFill>
            </p:spPr>
            <p:txBody>
              <a:bodyPr/>
              <a:lstStyle/>
              <a:p>
                <a:r>
                  <a:rPr lang="en-US">
                    <a:noFill/>
                  </a:rPr>
                  <a:t> </a:t>
                </a:r>
              </a:p>
            </p:txBody>
          </p:sp>
        </mc:Fallback>
      </mc:AlternateContent>
    </p:spTree>
    <p:extLst>
      <p:ext uri="{BB962C8B-B14F-4D97-AF65-F5344CB8AC3E}">
        <p14:creationId xmlns:p14="http://schemas.microsoft.com/office/powerpoint/2010/main" val="558017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marL="0" indent="0" algn="just" rtl="1">
              <a:buNone/>
            </a:pPr>
            <a:r>
              <a:rPr lang="ar-IQ" b="1" dirty="0" smtClean="0">
                <a:solidFill>
                  <a:srgbClr val="7030A0"/>
                </a:solidFill>
              </a:rPr>
              <a:t>لذلك كان لابد من التفكير في اسلوب آخر بديل يوفر الوقت والمجهود وفي الوقت نفسه لا يقلل احتمال اتخاذ القرار الصحيح او يكبر احتمال الخطأ في اتخاذ القرار، هذا الأسلوب هو الذي يسمى </a:t>
            </a:r>
            <a:r>
              <a:rPr lang="en-US" b="1" dirty="0" smtClean="0">
                <a:solidFill>
                  <a:srgbClr val="7030A0"/>
                </a:solidFill>
              </a:rPr>
              <a:t>“</a:t>
            </a:r>
            <a:r>
              <a:rPr lang="ar-IQ" b="1" dirty="0" smtClean="0">
                <a:solidFill>
                  <a:srgbClr val="7030A0"/>
                </a:solidFill>
              </a:rPr>
              <a:t>تحليل التباين</a:t>
            </a:r>
            <a:r>
              <a:rPr lang="en-US" b="1" dirty="0" smtClean="0">
                <a:solidFill>
                  <a:srgbClr val="7030A0"/>
                </a:solidFill>
              </a:rPr>
              <a:t>”</a:t>
            </a:r>
            <a:r>
              <a:rPr lang="ar-IQ" b="1" dirty="0" smtClean="0">
                <a:solidFill>
                  <a:srgbClr val="7030A0"/>
                </a:solidFill>
              </a:rPr>
              <a:t> والذي يختبر ما اذا كانت المتوسطات كلها متساوية مرة واحدة دون اخذهم كل اثنين على حدة ودون ان ينخفض احتمال اتخاذ قرار صحيح او يزيد احتمال الخطأ عند اتخاذه والذي يسمى اختصاراً </a:t>
            </a:r>
            <a:r>
              <a:rPr lang="en-US" b="1" dirty="0" smtClean="0">
                <a:solidFill>
                  <a:srgbClr val="7030A0"/>
                </a:solidFill>
              </a:rPr>
              <a:t>“ANOVA”</a:t>
            </a:r>
            <a:r>
              <a:rPr lang="ar-IQ" b="1" dirty="0" smtClean="0">
                <a:solidFill>
                  <a:srgbClr val="7030A0"/>
                </a:solidFill>
              </a:rPr>
              <a:t> اختصار </a:t>
            </a:r>
            <a:r>
              <a:rPr lang="en-US" b="1" dirty="0" smtClean="0">
                <a:solidFill>
                  <a:srgbClr val="7030A0"/>
                </a:solidFill>
              </a:rPr>
              <a:t>“Analysis of Variance”</a:t>
            </a:r>
            <a:r>
              <a:rPr lang="ar-IQ" b="1" dirty="0" smtClean="0">
                <a:solidFill>
                  <a:srgbClr val="7030A0"/>
                </a:solidFill>
              </a:rPr>
              <a:t>.</a:t>
            </a:r>
          </a:p>
          <a:p>
            <a:pPr marL="0" indent="0" algn="just" rtl="1">
              <a:buNone/>
            </a:pPr>
            <a:r>
              <a:rPr lang="ar-IQ" b="1" dirty="0"/>
              <a:t> </a:t>
            </a:r>
            <a:r>
              <a:rPr lang="ar-IQ" b="1" dirty="0" smtClean="0"/>
              <a:t> </a:t>
            </a:r>
            <a:r>
              <a:rPr lang="ar-IQ" b="1" dirty="0" smtClean="0">
                <a:solidFill>
                  <a:srgbClr val="FF0000"/>
                </a:solidFill>
              </a:rPr>
              <a:t>يعتمد هذا الأسلوب من اساليب التحليل الإحصائي على ما يُعرَف باختبار </a:t>
            </a:r>
            <a:r>
              <a:rPr lang="en-US" b="1" dirty="0" smtClean="0">
                <a:solidFill>
                  <a:srgbClr val="FF0000"/>
                </a:solidFill>
              </a:rPr>
              <a:t>F</a:t>
            </a:r>
            <a:r>
              <a:rPr lang="ar-IQ" b="1" dirty="0" smtClean="0">
                <a:solidFill>
                  <a:srgbClr val="FF0000"/>
                </a:solidFill>
              </a:rPr>
              <a:t> والذي يعتمد اساساً على تحليل التباين.</a:t>
            </a:r>
          </a:p>
          <a:p>
            <a:pPr marL="0" indent="0" algn="just" rtl="1">
              <a:buNone/>
            </a:pPr>
            <a:r>
              <a:rPr lang="ar-IQ" b="1" dirty="0" smtClean="0">
                <a:solidFill>
                  <a:srgbClr val="FF0000"/>
                </a:solidFill>
              </a:rPr>
              <a:t>التباين: هو متوسط مربعات انحرافات القيم عن وسطها الحسابي. اي ان التباين يعتمد اساساً على مجموع مربعات ثم القسمة على عدد المشاهدات.</a:t>
            </a:r>
            <a:endParaRPr lang="en-US" b="1" dirty="0">
              <a:solidFill>
                <a:srgbClr val="FF0000"/>
              </a:solidFill>
            </a:endParaRPr>
          </a:p>
        </p:txBody>
      </p:sp>
    </p:spTree>
    <p:extLst>
      <p:ext uri="{BB962C8B-B14F-4D97-AF65-F5344CB8AC3E}">
        <p14:creationId xmlns:p14="http://schemas.microsoft.com/office/powerpoint/2010/main" val="304613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rmAutofit/>
          </a:bodyPr>
          <a:lstStyle/>
          <a:p>
            <a:pPr algn="just" rtl="1"/>
            <a:r>
              <a:rPr lang="ar-IQ" sz="3600" b="1" dirty="0" smtClean="0"/>
              <a:t>يعتمد اسلوب تحليل التباين على تقسيم </a:t>
            </a:r>
            <a:r>
              <a:rPr lang="ar-IQ" sz="3600" b="1" dirty="0" smtClean="0">
                <a:solidFill>
                  <a:srgbClr val="00B050"/>
                </a:solidFill>
              </a:rPr>
              <a:t>مجموع المربعات الكلي </a:t>
            </a:r>
            <a:r>
              <a:rPr lang="ar-IQ" sz="3600" b="1" dirty="0" smtClean="0"/>
              <a:t>الى اقسام فيمثل كل منهما او يقيس احد مصادر الإختلاف (</a:t>
            </a:r>
            <a:r>
              <a:rPr lang="en-US" sz="3600" b="1" dirty="0" smtClean="0"/>
              <a:t>Source of Variation</a:t>
            </a:r>
            <a:r>
              <a:rPr lang="ar-IQ" sz="3600" b="1" dirty="0" smtClean="0"/>
              <a:t>) يمثل احدهما «مثلاً» التغير بسبب المعاملات (او المجتمعات) المختلفة، ويمثل الآخر التغير بسبب الأخطاء ثم تعرف الإحصائية (او الإختبار </a:t>
            </a:r>
            <a:r>
              <a:rPr lang="en-US" sz="3600" b="1" dirty="0" smtClean="0"/>
              <a:t>F</a:t>
            </a:r>
            <a:r>
              <a:rPr lang="ar-IQ" sz="3600" b="1" dirty="0" smtClean="0"/>
              <a:t>) بانها خارج قسمة التباين بسبب المعاملات على التباين بسبب الأخطاء. وهكذا.</a:t>
            </a:r>
          </a:p>
          <a:p>
            <a:pPr algn="just" rtl="1"/>
            <a:r>
              <a:rPr lang="ar-IQ" sz="3600" b="1" dirty="0" smtClean="0"/>
              <a:t>اي انه يتم حساب التباين </a:t>
            </a:r>
            <a:r>
              <a:rPr lang="ar-IQ" sz="3600" b="1" dirty="0" smtClean="0">
                <a:solidFill>
                  <a:srgbClr val="FF0000"/>
                </a:solidFill>
              </a:rPr>
              <a:t>بسبب المعاملات</a:t>
            </a:r>
            <a:r>
              <a:rPr lang="ar-IQ" sz="3600" b="1" dirty="0" smtClean="0"/>
              <a:t>، والتباين </a:t>
            </a:r>
            <a:r>
              <a:rPr lang="ar-IQ" sz="3600" b="1" dirty="0" smtClean="0">
                <a:solidFill>
                  <a:srgbClr val="002060"/>
                </a:solidFill>
              </a:rPr>
              <a:t>بسبب الأخطاء </a:t>
            </a:r>
            <a:r>
              <a:rPr lang="ar-IQ" sz="3600" b="1" dirty="0" smtClean="0"/>
              <a:t>فيحصل على قيمة </a:t>
            </a:r>
            <a:r>
              <a:rPr lang="en-US" sz="3600" b="1" dirty="0" smtClean="0"/>
              <a:t>F</a:t>
            </a:r>
            <a:r>
              <a:rPr lang="ar-IQ" sz="3600" b="1" dirty="0" smtClean="0"/>
              <a:t> المحسوبة، وبمقارنتها بالقيمة الجدولية </a:t>
            </a:r>
            <a:r>
              <a:rPr lang="en-US" sz="3600" b="1" dirty="0" smtClean="0"/>
              <a:t>F</a:t>
            </a:r>
            <a:r>
              <a:rPr lang="ar-IQ" sz="3600" b="1" dirty="0" smtClean="0"/>
              <a:t> نصل الى قرار اما بقبول او رفض فرضية العدم بمستوى معنوية محدد.</a:t>
            </a:r>
            <a:endParaRPr lang="en-US" sz="3600" b="1" dirty="0"/>
          </a:p>
        </p:txBody>
      </p:sp>
    </p:spTree>
    <p:extLst>
      <p:ext uri="{BB962C8B-B14F-4D97-AF65-F5344CB8AC3E}">
        <p14:creationId xmlns:p14="http://schemas.microsoft.com/office/powerpoint/2010/main" val="2499956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ar-IQ" b="1" dirty="0" smtClean="0">
                <a:solidFill>
                  <a:srgbClr val="00B050"/>
                </a:solidFill>
              </a:rPr>
              <a:t>التصنيف الأحادي(في حالة تساوي احجام العينات)</a:t>
            </a:r>
            <a:endParaRPr lang="en-US" b="1" dirty="0">
              <a:solidFill>
                <a:srgbClr val="00B05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1066800"/>
                <a:ext cx="8915400" cy="5638800"/>
              </a:xfrm>
            </p:spPr>
            <p:txBody>
              <a:bodyPr>
                <a:normAutofit lnSpcReduction="10000"/>
              </a:bodyPr>
              <a:lstStyle/>
              <a:p>
                <a:pPr algn="just" rtl="1"/>
                <a:r>
                  <a:rPr lang="ar-IQ" sz="3000" b="1" dirty="0" smtClean="0">
                    <a:solidFill>
                      <a:srgbClr val="FF0000"/>
                    </a:solidFill>
                  </a:rPr>
                  <a:t>يُعَد هذا التصنيف من ابسط انواع تحليل التباين، حيث تصنف المشاهدات الى عدة مجموعات على اساس متغير واحد او خاصية واحدة. والإفتراضات الأساسية لهذا التحليل هي ما يلي:</a:t>
                </a:r>
              </a:p>
              <a:p>
                <a:pPr algn="just" rtl="1"/>
                <a:r>
                  <a:rPr lang="ar-IQ" sz="3000" b="1" dirty="0" smtClean="0">
                    <a:solidFill>
                      <a:srgbClr val="7030A0"/>
                    </a:solidFill>
                  </a:rPr>
                  <a:t>1- نفترض ان عدد المجتمعات(المجموعات) المكونة للمتغير </a:t>
                </a:r>
                <a:r>
                  <a:rPr lang="en-US" sz="3000" b="1" dirty="0" smtClean="0">
                    <a:solidFill>
                      <a:srgbClr val="7030A0"/>
                    </a:solidFill>
                  </a:rPr>
                  <a:t>a</a:t>
                </a:r>
                <a:r>
                  <a:rPr lang="ar-IQ" sz="3000" b="1" dirty="0" smtClean="0">
                    <a:solidFill>
                      <a:srgbClr val="7030A0"/>
                    </a:solidFill>
                  </a:rPr>
                  <a:t> وانها جميعاً مستقلة.</a:t>
                </a:r>
              </a:p>
              <a:p>
                <a:pPr algn="just" rtl="1"/>
                <a:r>
                  <a:rPr lang="ar-IQ" sz="3000" b="1" dirty="0" smtClean="0">
                    <a:solidFill>
                      <a:srgbClr val="7030A0"/>
                    </a:solidFill>
                  </a:rPr>
                  <a:t>2-انها جميعاً تخضع للتوزيع الطبيعي بمتوسطات تساوي (</a:t>
                </a:r>
                <a14:m>
                  <m:oMath xmlns:m="http://schemas.openxmlformats.org/officeDocument/2006/math">
                    <m:sSub>
                      <m:sSubPr>
                        <m:ctrlPr>
                          <a:rPr lang="ar-IQ" sz="3000" b="1" i="1" smtClean="0">
                            <a:solidFill>
                              <a:srgbClr val="7030A0"/>
                            </a:solidFill>
                            <a:latin typeface="Cambria Math"/>
                          </a:rPr>
                        </m:ctrlPr>
                      </m:sSubPr>
                      <m:e>
                        <m:r>
                          <a:rPr lang="ar-IQ" sz="3000" b="1" i="1" smtClean="0">
                            <a:solidFill>
                              <a:srgbClr val="7030A0"/>
                            </a:solidFill>
                            <a:latin typeface="Cambria Math"/>
                            <a:ea typeface="Cambria Math"/>
                          </a:rPr>
                          <m:t>𝝁</m:t>
                        </m:r>
                      </m:e>
                      <m:sub>
                        <m:r>
                          <a:rPr lang="en-US" sz="3000" b="1" i="1" smtClean="0">
                            <a:solidFill>
                              <a:srgbClr val="7030A0"/>
                            </a:solidFill>
                            <a:latin typeface="Cambria Math"/>
                          </a:rPr>
                          <m:t>𝒌</m:t>
                        </m:r>
                      </m:sub>
                    </m:sSub>
                    <m:r>
                      <a:rPr lang="en-US" sz="3000" b="1" i="1" smtClean="0">
                        <a:solidFill>
                          <a:srgbClr val="7030A0"/>
                        </a:solidFill>
                        <a:latin typeface="Cambria Math"/>
                      </a:rPr>
                      <m:t>,…,</m:t>
                    </m:r>
                    <m:sSub>
                      <m:sSubPr>
                        <m:ctrlPr>
                          <a:rPr lang="en-US" sz="3000" b="1" i="1" smtClean="0">
                            <a:solidFill>
                              <a:srgbClr val="7030A0"/>
                            </a:solidFill>
                            <a:latin typeface="Cambria Math"/>
                          </a:rPr>
                        </m:ctrlPr>
                      </m:sSubPr>
                      <m:e>
                        <m:r>
                          <a:rPr lang="en-US" sz="3000" b="1" i="1" smtClean="0">
                            <a:solidFill>
                              <a:srgbClr val="7030A0"/>
                            </a:solidFill>
                            <a:latin typeface="Cambria Math"/>
                            <a:ea typeface="Cambria Math"/>
                          </a:rPr>
                          <m:t>𝝁</m:t>
                        </m:r>
                      </m:e>
                      <m:sub>
                        <m:r>
                          <a:rPr lang="en-US" sz="3000" b="1" i="1" smtClean="0">
                            <a:solidFill>
                              <a:srgbClr val="7030A0"/>
                            </a:solidFill>
                            <a:latin typeface="Cambria Math"/>
                          </a:rPr>
                          <m:t>𝟐</m:t>
                        </m:r>
                      </m:sub>
                    </m:sSub>
                    <m:r>
                      <a:rPr lang="en-US" sz="3000" b="1" i="1" smtClean="0">
                        <a:solidFill>
                          <a:srgbClr val="7030A0"/>
                        </a:solidFill>
                        <a:latin typeface="Cambria Math"/>
                      </a:rPr>
                      <m:t>,</m:t>
                    </m:r>
                    <m:sSub>
                      <m:sSubPr>
                        <m:ctrlPr>
                          <a:rPr lang="en-US" sz="3000" b="1" i="1" smtClean="0">
                            <a:solidFill>
                              <a:srgbClr val="7030A0"/>
                            </a:solidFill>
                            <a:latin typeface="Cambria Math"/>
                          </a:rPr>
                        </m:ctrlPr>
                      </m:sSubPr>
                      <m:e>
                        <m:r>
                          <a:rPr lang="en-US" sz="3000" b="1" i="1" smtClean="0">
                            <a:solidFill>
                              <a:srgbClr val="7030A0"/>
                            </a:solidFill>
                            <a:latin typeface="Cambria Math"/>
                            <a:ea typeface="Cambria Math"/>
                          </a:rPr>
                          <m:t>𝝁</m:t>
                        </m:r>
                      </m:e>
                      <m:sub>
                        <m:r>
                          <a:rPr lang="en-US" sz="3000" b="1" i="1" smtClean="0">
                            <a:solidFill>
                              <a:srgbClr val="7030A0"/>
                            </a:solidFill>
                            <a:latin typeface="Cambria Math"/>
                          </a:rPr>
                          <m:t>𝟏</m:t>
                        </m:r>
                      </m:sub>
                    </m:sSub>
                  </m:oMath>
                </a14:m>
                <a:r>
                  <a:rPr lang="ar-IQ" sz="3000" b="1" dirty="0" smtClean="0">
                    <a:solidFill>
                      <a:srgbClr val="7030A0"/>
                    </a:solidFill>
                  </a:rPr>
                  <a:t>).</a:t>
                </a:r>
              </a:p>
              <a:p>
                <a:pPr algn="just" rtl="1"/>
                <a:r>
                  <a:rPr lang="ar-IQ" sz="3000" b="1" dirty="0" smtClean="0">
                    <a:solidFill>
                      <a:srgbClr val="7030A0"/>
                    </a:solidFill>
                  </a:rPr>
                  <a:t>3-ان لها جميعاً التباين نفسه (</a:t>
                </a:r>
                <a14:m>
                  <m:oMath xmlns:m="http://schemas.openxmlformats.org/officeDocument/2006/math">
                    <m:sSup>
                      <m:sSupPr>
                        <m:ctrlPr>
                          <a:rPr lang="ar-IQ" sz="3000" b="1" i="1" smtClean="0">
                            <a:solidFill>
                              <a:srgbClr val="7030A0"/>
                            </a:solidFill>
                            <a:latin typeface="Cambria Math"/>
                          </a:rPr>
                        </m:ctrlPr>
                      </m:sSupPr>
                      <m:e>
                        <m:r>
                          <a:rPr lang="ar-IQ" sz="3000" b="1" i="1" smtClean="0">
                            <a:solidFill>
                              <a:srgbClr val="7030A0"/>
                            </a:solidFill>
                            <a:latin typeface="Cambria Math"/>
                            <a:ea typeface="Cambria Math"/>
                          </a:rPr>
                          <m:t>𝝈</m:t>
                        </m:r>
                      </m:e>
                      <m:sup>
                        <m:r>
                          <a:rPr lang="en-US" sz="3000" b="1" i="1" smtClean="0">
                            <a:solidFill>
                              <a:srgbClr val="7030A0"/>
                            </a:solidFill>
                            <a:latin typeface="Cambria Math"/>
                          </a:rPr>
                          <m:t>𝟐</m:t>
                        </m:r>
                      </m:sup>
                    </m:sSup>
                  </m:oMath>
                </a14:m>
                <a:r>
                  <a:rPr lang="ar-IQ" sz="3000" b="1" dirty="0" smtClean="0">
                    <a:solidFill>
                      <a:srgbClr val="7030A0"/>
                    </a:solidFill>
                  </a:rPr>
                  <a:t>) اي ان التباين لكل المجتمعات </a:t>
                </a:r>
              </a:p>
              <a:p>
                <a:pPr algn="just" rtl="1"/>
                <a:r>
                  <a:rPr lang="ar-IQ" sz="3000" b="1" dirty="0" smtClean="0">
                    <a:solidFill>
                      <a:srgbClr val="7030A0"/>
                    </a:solidFill>
                  </a:rPr>
                  <a:t>ثابت= </a:t>
                </a:r>
                <a14:m>
                  <m:oMath xmlns:m="http://schemas.openxmlformats.org/officeDocument/2006/math">
                    <m:sSup>
                      <m:sSupPr>
                        <m:ctrlPr>
                          <a:rPr lang="ar-IQ" sz="3000" b="1" i="1">
                            <a:solidFill>
                              <a:srgbClr val="7030A0"/>
                            </a:solidFill>
                            <a:latin typeface="Cambria Math"/>
                          </a:rPr>
                        </m:ctrlPr>
                      </m:sSupPr>
                      <m:e>
                        <m:r>
                          <a:rPr lang="ar-IQ" sz="3000" b="1" i="1">
                            <a:solidFill>
                              <a:srgbClr val="7030A0"/>
                            </a:solidFill>
                            <a:latin typeface="Cambria Math"/>
                            <a:ea typeface="Cambria Math"/>
                          </a:rPr>
                          <m:t>𝝈</m:t>
                        </m:r>
                      </m:e>
                      <m:sup>
                        <m:r>
                          <a:rPr lang="en-US" sz="3000" b="1" i="1">
                            <a:solidFill>
                              <a:srgbClr val="7030A0"/>
                            </a:solidFill>
                            <a:latin typeface="Cambria Math"/>
                          </a:rPr>
                          <m:t>𝟐</m:t>
                        </m:r>
                      </m:sup>
                    </m:sSup>
                  </m:oMath>
                </a14:m>
                <a:r>
                  <a:rPr lang="ar-IQ" sz="3000" b="1" dirty="0" smtClean="0">
                    <a:solidFill>
                      <a:srgbClr val="7030A0"/>
                    </a:solidFill>
                  </a:rPr>
                  <a:t>.</a:t>
                </a:r>
              </a:p>
              <a:p>
                <a:pPr algn="just" rtl="1"/>
                <a:r>
                  <a:rPr lang="ar-IQ" sz="3000" b="1" dirty="0" smtClean="0">
                    <a:solidFill>
                      <a:srgbClr val="7030A0"/>
                    </a:solidFill>
                  </a:rPr>
                  <a:t>4-يتم سحب عينة عشوائية من كل هذه المجتمعات وان احجام هذه العينات (</a:t>
                </a:r>
                <a:r>
                  <a:rPr lang="en-US" sz="3000" b="1" dirty="0" smtClean="0">
                    <a:solidFill>
                      <a:srgbClr val="7030A0"/>
                    </a:solidFill>
                  </a:rPr>
                  <a:t>n</a:t>
                </a:r>
                <a:r>
                  <a:rPr lang="ar-IQ" sz="3000" b="1" dirty="0" smtClean="0">
                    <a:solidFill>
                      <a:srgbClr val="7030A0"/>
                    </a:solidFill>
                  </a:rPr>
                  <a:t>) كلها متساوية والتي تمثل عدد المشاهدات وتصنف البيانات عادة في هذا التحليل على النحو التالي:</a:t>
                </a:r>
                <a:endParaRPr lang="en-US" sz="3000" b="1" dirty="0">
                  <a:solidFill>
                    <a:srgbClr val="7030A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1066800"/>
                <a:ext cx="8915400" cy="5638800"/>
              </a:xfrm>
              <a:blipFill rotWithShape="1">
                <a:blip r:embed="rId2"/>
                <a:stretch>
                  <a:fillRect l="-2804" t="-2270" r="-1436" b="-865"/>
                </a:stretch>
              </a:blipFill>
            </p:spPr>
            <p:txBody>
              <a:bodyPr/>
              <a:lstStyle/>
              <a:p>
                <a:r>
                  <a:rPr lang="en-US">
                    <a:noFill/>
                  </a:rPr>
                  <a:t> </a:t>
                </a:r>
              </a:p>
            </p:txBody>
          </p:sp>
        </mc:Fallback>
      </mc:AlternateContent>
    </p:spTree>
    <p:extLst>
      <p:ext uri="{BB962C8B-B14F-4D97-AF65-F5344CB8AC3E}">
        <p14:creationId xmlns:p14="http://schemas.microsoft.com/office/powerpoint/2010/main" val="1614067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152400"/>
                <a:ext cx="8915400" cy="6629400"/>
              </a:xfrm>
            </p:spPr>
            <p:txBody>
              <a:bodyPr/>
              <a:lstStyle/>
              <a:p>
                <a:pPr marL="0" indent="0" algn="just" rtl="1">
                  <a:buNone/>
                </a:pPr>
                <a:r>
                  <a:rPr lang="ar-IQ" dirty="0" smtClean="0"/>
                  <a:t>5- ان</a:t>
                </a:r>
                <a:r>
                  <a:rPr lang="ar-IQ" dirty="0"/>
                  <a:t> </a:t>
                </a:r>
                <a14:m>
                  <m:oMath xmlns:m="http://schemas.openxmlformats.org/officeDocument/2006/math">
                    <m:sSub>
                      <m:sSubPr>
                        <m:ctrlPr>
                          <a:rPr lang="ar-IQ" i="1">
                            <a:latin typeface="Cambria Math"/>
                          </a:rPr>
                        </m:ctrlPr>
                      </m:sSubPr>
                      <m:e>
                        <m:r>
                          <a:rPr lang="en-US" i="1">
                            <a:latin typeface="Cambria Math"/>
                          </a:rPr>
                          <m:t>𝑦</m:t>
                        </m:r>
                      </m:e>
                      <m:sub>
                        <m:r>
                          <a:rPr lang="en-US" i="1">
                            <a:latin typeface="Cambria Math"/>
                          </a:rPr>
                          <m:t>𝑖𝑗</m:t>
                        </m:r>
                      </m:sub>
                    </m:sSub>
                  </m:oMath>
                </a14:m>
                <a:r>
                  <a:rPr lang="en-US" dirty="0" smtClean="0"/>
                  <a:t> </a:t>
                </a:r>
                <a:r>
                  <a:rPr lang="ar-IQ" dirty="0" smtClean="0"/>
                  <a:t> تمثل المشاهدة (</a:t>
                </a:r>
                <a:r>
                  <a:rPr lang="en-US" dirty="0" smtClean="0"/>
                  <a:t>j</a:t>
                </a:r>
                <a:r>
                  <a:rPr lang="ar-IQ" dirty="0" smtClean="0"/>
                  <a:t>) في العينة المسحوبة او المجموعة او الفئة (</a:t>
                </a:r>
                <a:r>
                  <a:rPr lang="en-US" dirty="0" smtClean="0"/>
                  <a:t>i</a:t>
                </a:r>
                <a:r>
                  <a:rPr lang="ar-IQ" dirty="0" smtClean="0"/>
                  <a:t>).</a:t>
                </a:r>
                <a:endParaRPr lang="en-US" dirty="0" smtClean="0"/>
              </a:p>
              <a:p>
                <a:pPr marL="0" indent="0" algn="just" rtl="1">
                  <a:buNone/>
                </a:pPr>
                <a:endParaRPr lang="en-US" dirty="0"/>
              </a:p>
              <a:p>
                <a:pPr marL="0" indent="0" algn="just" rtl="1">
                  <a:buNone/>
                </a:pPr>
                <a:endParaRPr lang="en-US" dirty="0" smtClean="0"/>
              </a:p>
              <a:p>
                <a:pPr marL="0" indent="0" algn="just" rtl="1">
                  <a:buNone/>
                </a:pPr>
                <a:endParaRPr lang="en-US" dirty="0"/>
              </a:p>
              <a:p>
                <a:pPr marL="0" indent="0" algn="just" rtl="1">
                  <a:buNone/>
                </a:pPr>
                <a:endParaRPr lang="en-US" dirty="0" smtClean="0"/>
              </a:p>
              <a:p>
                <a:pPr marL="0" indent="0" algn="just" rtl="1">
                  <a:buNone/>
                </a:pPr>
                <a:endParaRPr lang="en-US" dirty="0"/>
              </a:p>
              <a:p>
                <a:pPr marL="0" indent="0" algn="just" rtl="1">
                  <a:buNone/>
                </a:pPr>
                <a:r>
                  <a:rPr lang="en-US" dirty="0" smtClean="0"/>
                  <a:t>  </a:t>
                </a:r>
                <a:r>
                  <a:rPr lang="ar-IQ" dirty="0" smtClean="0"/>
                  <a:t>حيث يمثل الصف الأول مشاهدات العينة الأولى المسحوبة من المجتمع الأول، ويمثل الصف الثاني </a:t>
                </a:r>
                <a:r>
                  <a:rPr lang="ar-IQ" dirty="0"/>
                  <a:t>مشاهدات العينة </a:t>
                </a:r>
                <a:r>
                  <a:rPr lang="ar-IQ" dirty="0" smtClean="0"/>
                  <a:t>المسحوبة </a:t>
                </a:r>
                <a:r>
                  <a:rPr lang="ar-IQ" dirty="0"/>
                  <a:t>من </a:t>
                </a:r>
                <a:r>
                  <a:rPr lang="ar-IQ" dirty="0" smtClean="0"/>
                  <a:t>المجتمع الثاني، وهكذا يمثل الصف الأخير مشاهدات العينة المسحوبة من المجتمع الأخير (</a:t>
                </a:r>
                <a:r>
                  <a:rPr lang="en-US" dirty="0" smtClean="0"/>
                  <a:t>n</a:t>
                </a:r>
                <a:r>
                  <a:rPr lang="ar-IQ" dirty="0" smtClean="0"/>
                  <a:t>).</a:t>
                </a:r>
                <a:endParaRPr lang="en-US" dirty="0"/>
              </a:p>
              <a:p>
                <a:pPr marL="0" indent="0" algn="just" rtl="1">
                  <a:buNone/>
                </a:pPr>
                <a:endParaRPr lang="ar-IQ" dirty="0" smtClean="0"/>
              </a:p>
              <a:p>
                <a:pPr marL="0" indent="0" algn="ctr" rtl="1">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152400"/>
                <a:ext cx="8915400" cy="6629400"/>
              </a:xfrm>
              <a:blipFill rotWithShape="1">
                <a:blip r:embed="rId2"/>
                <a:stretch>
                  <a:fillRect l="-3010" t="-1287" r="-17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3114014513"/>
                  </p:ext>
                </p:extLst>
              </p:nvPr>
            </p:nvGraphicFramePr>
            <p:xfrm>
              <a:off x="1524000" y="1371600"/>
              <a:ext cx="6705600" cy="2590800"/>
            </p:xfrm>
            <a:graphic>
              <a:graphicData uri="http://schemas.openxmlformats.org/drawingml/2006/table">
                <a:tbl>
                  <a:tblPr firstRow="1" bandRow="1">
                    <a:tableStyleId>{5C22544A-7EE6-4342-B048-85BDC9FD1C3A}</a:tableStyleId>
                  </a:tblPr>
                  <a:tblGrid>
                    <a:gridCol w="3048000"/>
                    <a:gridCol w="3657600"/>
                  </a:tblGrid>
                  <a:tr h="370840">
                    <a:tc>
                      <a:txBody>
                        <a:bodyPr/>
                        <a:lstStyle/>
                        <a:p>
                          <a:pPr algn="ctr" rtl="1"/>
                          <a:r>
                            <a:rPr lang="ar-IQ" sz="2000" b="1" dirty="0" smtClean="0"/>
                            <a:t>المجوعات</a:t>
                          </a:r>
                          <a:r>
                            <a:rPr lang="ar-IQ" sz="2000" b="1" baseline="0" dirty="0" smtClean="0"/>
                            <a:t> او الفئآت</a:t>
                          </a:r>
                          <a:endParaRPr lang="en-US" sz="2000" b="1" dirty="0"/>
                        </a:p>
                      </a:txBody>
                      <a:tcPr/>
                    </a:tc>
                    <a:tc>
                      <a:txBody>
                        <a:bodyPr/>
                        <a:lstStyle/>
                        <a:p>
                          <a:pPr algn="ctr"/>
                          <a:r>
                            <a:rPr lang="ar-IQ" sz="2000" b="1" dirty="0" smtClean="0"/>
                            <a:t>المشاهدات</a:t>
                          </a:r>
                        </a:p>
                        <a:p>
                          <a:pPr algn="l"/>
                          <a:r>
                            <a:rPr lang="en-US" sz="2000" b="1" dirty="0" smtClean="0"/>
                            <a:t>1</a:t>
                          </a:r>
                          <a:r>
                            <a:rPr lang="en-US" sz="2000" b="1" baseline="0" dirty="0" smtClean="0"/>
                            <a:t>                      2                         n</a:t>
                          </a:r>
                          <a:endParaRPr lang="en-US" sz="2000" b="1" dirty="0"/>
                        </a:p>
                      </a:txBody>
                      <a:tcPr/>
                    </a:tc>
                  </a:tr>
                  <a:tr h="370840">
                    <a:tc>
                      <a:txBody>
                        <a:bodyPr/>
                        <a:lstStyle/>
                        <a:p>
                          <a:pPr algn="ctr"/>
                          <a:r>
                            <a:rPr lang="ar-IQ" sz="2000" b="1" dirty="0" smtClean="0"/>
                            <a:t>1</a:t>
                          </a:r>
                          <a:endParaRPr lang="en-US" sz="2000" b="1" dirty="0"/>
                        </a:p>
                      </a:txBody>
                      <a:tcPr/>
                    </a:tc>
                    <a:tc>
                      <a:txBody>
                        <a:bodyPr/>
                        <a:lstStyle/>
                        <a:p>
                          <a:pPr algn="l"/>
                          <a14:m>
                            <m:oMath xmlns:m="http://schemas.openxmlformats.org/officeDocument/2006/math">
                              <m:sSub>
                                <m:sSubPr>
                                  <m:ctrlPr>
                                    <a:rPr lang="en-US" sz="2000" b="1" i="1" smtClean="0">
                                      <a:latin typeface="Cambria Math"/>
                                    </a:rPr>
                                  </m:ctrlPr>
                                </m:sSubPr>
                                <m:e>
                                  <m:r>
                                    <a:rPr lang="en-US" sz="2000" b="1" i="1" smtClean="0">
                                      <a:latin typeface="Cambria Math"/>
                                    </a:rPr>
                                    <m:t>𝒚</m:t>
                                  </m:r>
                                </m:e>
                                <m:sub>
                                  <m:r>
                                    <a:rPr lang="en-US" sz="2000" b="1" i="1" smtClean="0">
                                      <a:latin typeface="Cambria Math"/>
                                    </a:rPr>
                                    <m:t>𝟏𝟐</m:t>
                                  </m:r>
                                </m:sub>
                              </m:sSub>
                            </m:oMath>
                          </a14:m>
                          <a:r>
                            <a:rPr lang="en-US" sz="2000" b="1" dirty="0" smtClean="0"/>
                            <a:t>               </a:t>
                          </a:r>
                          <a14:m>
                            <m:oMath xmlns:m="http://schemas.openxmlformats.org/officeDocument/2006/math">
                              <m:sSub>
                                <m:sSubPr>
                                  <m:ctrlPr>
                                    <a:rPr lang="en-US" sz="2000" b="1" i="1" dirty="0" smtClean="0">
                                      <a:latin typeface="Cambria Math"/>
                                    </a:rPr>
                                  </m:ctrlPr>
                                </m:sSubPr>
                                <m:e>
                                  <m:r>
                                    <a:rPr lang="en-US" sz="2000" b="1" i="1" dirty="0" smtClean="0">
                                      <a:latin typeface="Cambria Math"/>
                                    </a:rPr>
                                    <m:t>𝒚</m:t>
                                  </m:r>
                                </m:e>
                                <m:sub>
                                  <m:r>
                                    <a:rPr lang="en-US" sz="2000" b="1" i="1" dirty="0" smtClean="0">
                                      <a:latin typeface="Cambria Math"/>
                                    </a:rPr>
                                    <m:t>𝟏𝟐</m:t>
                                  </m:r>
                                </m:sub>
                              </m:sSub>
                            </m:oMath>
                          </a14:m>
                          <a:r>
                            <a:rPr lang="en-US" sz="2000" b="1" dirty="0" smtClean="0"/>
                            <a:t>                  </a:t>
                          </a:r>
                          <a14:m>
                            <m:oMath xmlns:m="http://schemas.openxmlformats.org/officeDocument/2006/math">
                              <m:sSub>
                                <m:sSubPr>
                                  <m:ctrlPr>
                                    <a:rPr lang="en-US" sz="2000" b="1" i="1" dirty="0" smtClean="0">
                                      <a:latin typeface="Cambria Math"/>
                                    </a:rPr>
                                  </m:ctrlPr>
                                </m:sSubPr>
                                <m:e>
                                  <m:r>
                                    <a:rPr lang="en-US" sz="2000" b="1" i="1" dirty="0" smtClean="0">
                                      <a:latin typeface="Cambria Math"/>
                                    </a:rPr>
                                    <m:t>𝒚</m:t>
                                  </m:r>
                                </m:e>
                                <m:sub>
                                  <m:r>
                                    <a:rPr lang="en-US" sz="2000" b="1" i="1" dirty="0" smtClean="0">
                                      <a:latin typeface="Cambria Math"/>
                                    </a:rPr>
                                    <m:t>𝟏</m:t>
                                  </m:r>
                                  <m:r>
                                    <a:rPr lang="en-US" sz="2000" b="1" i="1" dirty="0" smtClean="0">
                                      <a:latin typeface="Cambria Math"/>
                                    </a:rPr>
                                    <m:t>𝒏</m:t>
                                  </m:r>
                                </m:sub>
                              </m:sSub>
                            </m:oMath>
                          </a14:m>
                          <a:endParaRPr lang="en-US" sz="2000" b="1" dirty="0"/>
                        </a:p>
                      </a:txBody>
                      <a:tcPr/>
                    </a:tc>
                  </a:tr>
                  <a:tr h="370840">
                    <a:tc>
                      <a:txBody>
                        <a:bodyPr/>
                        <a:lstStyle/>
                        <a:p>
                          <a:pPr algn="ctr"/>
                          <a:r>
                            <a:rPr lang="ar-IQ" sz="2000" b="1" dirty="0" smtClean="0"/>
                            <a:t>2</a:t>
                          </a:r>
                          <a:endParaRPr lang="en-US"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lang="en-US" sz="2000" b="1" i="1" smtClean="0">
                                      <a:latin typeface="Cambria Math"/>
                                    </a:rPr>
                                  </m:ctrlPr>
                                </m:sSubPr>
                                <m:e>
                                  <m:r>
                                    <a:rPr lang="en-US" sz="2000" b="1" i="1" smtClean="0">
                                      <a:latin typeface="Cambria Math"/>
                                    </a:rPr>
                                    <m:t>𝒚</m:t>
                                  </m:r>
                                </m:e>
                                <m:sub>
                                  <m:r>
                                    <a:rPr lang="en-US" sz="2000" b="1" i="1" smtClean="0">
                                      <a:latin typeface="Cambria Math"/>
                                    </a:rPr>
                                    <m:t>𝟐𝟏</m:t>
                                  </m:r>
                                </m:sub>
                              </m:sSub>
                            </m:oMath>
                          </a14:m>
                          <a:r>
                            <a:rPr lang="en-US" sz="2000" b="1" dirty="0" smtClean="0"/>
                            <a:t>               </a:t>
                          </a:r>
                          <a14:m>
                            <m:oMath xmlns:m="http://schemas.openxmlformats.org/officeDocument/2006/math">
                              <m:sSub>
                                <m:sSubPr>
                                  <m:ctrlPr>
                                    <a:rPr lang="en-US" sz="2000" b="1" i="1" dirty="0" smtClean="0">
                                      <a:latin typeface="Cambria Math"/>
                                    </a:rPr>
                                  </m:ctrlPr>
                                </m:sSubPr>
                                <m:e>
                                  <m:r>
                                    <a:rPr lang="en-US" sz="2000" b="1" i="1" dirty="0" smtClean="0">
                                      <a:latin typeface="Cambria Math"/>
                                    </a:rPr>
                                    <m:t>𝒚</m:t>
                                  </m:r>
                                </m:e>
                                <m:sub>
                                  <m:r>
                                    <a:rPr lang="en-US" sz="2000" b="1" i="1" dirty="0" smtClean="0">
                                      <a:latin typeface="Cambria Math"/>
                                    </a:rPr>
                                    <m:t>𝟐𝟐</m:t>
                                  </m:r>
                                </m:sub>
                              </m:sSub>
                            </m:oMath>
                          </a14:m>
                          <a:r>
                            <a:rPr lang="en-US" sz="2000" b="1" dirty="0" smtClean="0"/>
                            <a:t>                  </a:t>
                          </a:r>
                          <a14:m>
                            <m:oMath xmlns:m="http://schemas.openxmlformats.org/officeDocument/2006/math">
                              <m:sSub>
                                <m:sSubPr>
                                  <m:ctrlPr>
                                    <a:rPr lang="en-US" sz="2000" b="1" i="1" dirty="0" smtClean="0">
                                      <a:latin typeface="Cambria Math"/>
                                    </a:rPr>
                                  </m:ctrlPr>
                                </m:sSubPr>
                                <m:e>
                                  <m:r>
                                    <a:rPr lang="en-US" sz="2000" b="1" i="1" dirty="0" smtClean="0">
                                      <a:latin typeface="Cambria Math"/>
                                    </a:rPr>
                                    <m:t>𝒚</m:t>
                                  </m:r>
                                </m:e>
                                <m:sub>
                                  <m:r>
                                    <a:rPr lang="en-US" sz="2000" b="1" i="1" dirty="0" smtClean="0">
                                      <a:latin typeface="Cambria Math"/>
                                    </a:rPr>
                                    <m:t>𝟐</m:t>
                                  </m:r>
                                  <m:r>
                                    <a:rPr lang="en-US" sz="2000" b="1" i="1" dirty="0" smtClean="0">
                                      <a:latin typeface="Cambria Math"/>
                                    </a:rPr>
                                    <m:t>𝒏</m:t>
                                  </m:r>
                                </m:sub>
                              </m:sSub>
                            </m:oMath>
                          </a14:m>
                          <a:endParaRPr lang="en-US" sz="2000" b="1" dirty="0"/>
                        </a:p>
                      </a:txBody>
                      <a:tcPr/>
                    </a:tc>
                  </a:tr>
                  <a:tr h="370840">
                    <a:tc>
                      <a:txBody>
                        <a:bodyPr/>
                        <a:lstStyle/>
                        <a:p>
                          <a:pPr algn="ctr"/>
                          <a:r>
                            <a:rPr lang="ar-IQ" sz="2000" b="1" dirty="0" smtClean="0"/>
                            <a:t>.</a:t>
                          </a:r>
                        </a:p>
                        <a:p>
                          <a:pPr algn="ctr"/>
                          <a:r>
                            <a:rPr lang="ar-IQ" sz="2000" b="1" dirty="0" smtClean="0"/>
                            <a:t>.</a:t>
                          </a:r>
                          <a:endParaRPr lang="en-US" sz="2000" b="1" dirty="0"/>
                        </a:p>
                      </a:txBody>
                      <a:tcPr/>
                    </a:tc>
                    <a:tc>
                      <a:txBody>
                        <a:bodyPr/>
                        <a:lstStyle/>
                        <a:p>
                          <a:pPr algn="l"/>
                          <a:r>
                            <a:rPr lang="en-US" sz="2000" b="1" dirty="0" smtClean="0"/>
                            <a:t>.                      .                        .</a:t>
                          </a:r>
                        </a:p>
                        <a:p>
                          <a:pPr algn="l"/>
                          <a:r>
                            <a:rPr lang="en-US" sz="2000" b="1" dirty="0" smtClean="0"/>
                            <a:t>.                      .</a:t>
                          </a:r>
                          <a:r>
                            <a:rPr lang="en-US" sz="2000" b="1" baseline="0" dirty="0" smtClean="0"/>
                            <a:t>                        .</a:t>
                          </a:r>
                          <a:r>
                            <a:rPr lang="en-US" sz="2000" b="1" dirty="0" smtClean="0"/>
                            <a:t>                     </a:t>
                          </a:r>
                          <a:endParaRPr lang="en-US" sz="2000" b="1" dirty="0"/>
                        </a:p>
                      </a:txBody>
                      <a:tcPr/>
                    </a:tc>
                  </a:tr>
                  <a:tr h="142240">
                    <a:tc>
                      <a:txBody>
                        <a:bodyPr/>
                        <a:lstStyle/>
                        <a:p>
                          <a:pPr algn="ctr"/>
                          <a:r>
                            <a:rPr lang="en-US" sz="2000" b="1" dirty="0" smtClean="0"/>
                            <a:t>a</a:t>
                          </a:r>
                          <a:endParaRPr lang="en-US"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lang="en-US" sz="2000" b="1" i="1" smtClean="0">
                                      <a:latin typeface="Cambria Math"/>
                                    </a:rPr>
                                  </m:ctrlPr>
                                </m:sSubPr>
                                <m:e>
                                  <m:r>
                                    <a:rPr lang="en-US" sz="2000" b="1" i="1" smtClean="0">
                                      <a:latin typeface="Cambria Math"/>
                                    </a:rPr>
                                    <m:t>𝒚</m:t>
                                  </m:r>
                                </m:e>
                                <m:sub>
                                  <m:r>
                                    <a:rPr lang="en-US" sz="2000" b="1" i="1" smtClean="0">
                                      <a:latin typeface="Cambria Math"/>
                                    </a:rPr>
                                    <m:t>𝒂</m:t>
                                  </m:r>
                                  <m:r>
                                    <a:rPr lang="en-US" sz="2000" b="1" i="1" smtClean="0">
                                      <a:latin typeface="Cambria Math"/>
                                    </a:rPr>
                                    <m:t>𝟏</m:t>
                                  </m:r>
                                </m:sub>
                              </m:sSub>
                            </m:oMath>
                          </a14:m>
                          <a:r>
                            <a:rPr lang="en-US" sz="2000" b="1" dirty="0" smtClean="0"/>
                            <a:t>               </a:t>
                          </a:r>
                          <a14:m>
                            <m:oMath xmlns:m="http://schemas.openxmlformats.org/officeDocument/2006/math">
                              <m:sSub>
                                <m:sSubPr>
                                  <m:ctrlPr>
                                    <a:rPr lang="en-US" sz="2000" b="1" i="1" dirty="0" smtClean="0">
                                      <a:latin typeface="Cambria Math"/>
                                    </a:rPr>
                                  </m:ctrlPr>
                                </m:sSubPr>
                                <m:e>
                                  <m:r>
                                    <a:rPr lang="en-US" sz="2000" b="1" i="1" dirty="0" smtClean="0">
                                      <a:latin typeface="Cambria Math"/>
                                    </a:rPr>
                                    <m:t>𝒚</m:t>
                                  </m:r>
                                </m:e>
                                <m:sub>
                                  <m:r>
                                    <a:rPr lang="en-US" sz="2000" b="1" i="1" dirty="0" smtClean="0">
                                      <a:latin typeface="Cambria Math"/>
                                    </a:rPr>
                                    <m:t>𝒂</m:t>
                                  </m:r>
                                  <m:r>
                                    <a:rPr lang="en-US" sz="2000" b="1" i="1" dirty="0" smtClean="0">
                                      <a:latin typeface="Cambria Math"/>
                                    </a:rPr>
                                    <m:t>𝟐</m:t>
                                  </m:r>
                                </m:sub>
                              </m:sSub>
                            </m:oMath>
                          </a14:m>
                          <a:r>
                            <a:rPr lang="en-US" sz="2000" b="1" dirty="0" smtClean="0"/>
                            <a:t>                  </a:t>
                          </a:r>
                          <a14:m>
                            <m:oMath xmlns:m="http://schemas.openxmlformats.org/officeDocument/2006/math">
                              <m:sSub>
                                <m:sSubPr>
                                  <m:ctrlPr>
                                    <a:rPr lang="en-US" sz="2000" b="1" i="1" dirty="0" smtClean="0">
                                      <a:latin typeface="Cambria Math"/>
                                    </a:rPr>
                                  </m:ctrlPr>
                                </m:sSubPr>
                                <m:e>
                                  <m:r>
                                    <a:rPr lang="en-US" sz="2000" b="1" i="1" dirty="0" smtClean="0">
                                      <a:latin typeface="Cambria Math"/>
                                    </a:rPr>
                                    <m:t>𝒚</m:t>
                                  </m:r>
                                </m:e>
                                <m:sub>
                                  <m:r>
                                    <a:rPr lang="en-US" sz="2000" b="1" i="1" dirty="0" smtClean="0">
                                      <a:latin typeface="Cambria Math"/>
                                    </a:rPr>
                                    <m:t>𝒂𝒏</m:t>
                                  </m:r>
                                </m:sub>
                              </m:sSub>
                            </m:oMath>
                          </a14:m>
                          <a:endParaRPr lang="en-US" sz="2000" b="1" dirty="0"/>
                        </a:p>
                      </a:txBody>
                      <a:tcPr/>
                    </a:tc>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3114014513"/>
                  </p:ext>
                </p:extLst>
              </p:nvPr>
            </p:nvGraphicFramePr>
            <p:xfrm>
              <a:off x="1524000" y="1371600"/>
              <a:ext cx="6705600" cy="2590800"/>
            </p:xfrm>
            <a:graphic>
              <a:graphicData uri="http://schemas.openxmlformats.org/drawingml/2006/table">
                <a:tbl>
                  <a:tblPr firstRow="1" bandRow="1">
                    <a:tableStyleId>{5C22544A-7EE6-4342-B048-85BDC9FD1C3A}</a:tableStyleId>
                  </a:tblPr>
                  <a:tblGrid>
                    <a:gridCol w="3048000"/>
                    <a:gridCol w="3657600"/>
                  </a:tblGrid>
                  <a:tr h="701040">
                    <a:tc>
                      <a:txBody>
                        <a:bodyPr/>
                        <a:lstStyle/>
                        <a:p>
                          <a:pPr algn="ctr" rtl="1"/>
                          <a:r>
                            <a:rPr lang="ar-IQ" sz="2000" b="1" dirty="0" smtClean="0"/>
                            <a:t>المجوعات</a:t>
                          </a:r>
                          <a:r>
                            <a:rPr lang="ar-IQ" sz="2000" b="1" baseline="0" dirty="0" smtClean="0"/>
                            <a:t> او الفئآت</a:t>
                          </a:r>
                          <a:endParaRPr lang="en-US" sz="2000" b="1" dirty="0"/>
                        </a:p>
                      </a:txBody>
                      <a:tcPr/>
                    </a:tc>
                    <a:tc>
                      <a:txBody>
                        <a:bodyPr/>
                        <a:lstStyle/>
                        <a:p>
                          <a:pPr algn="ctr"/>
                          <a:r>
                            <a:rPr lang="ar-IQ" sz="2000" b="1" dirty="0" smtClean="0"/>
                            <a:t>المشاهدات</a:t>
                          </a:r>
                        </a:p>
                        <a:p>
                          <a:pPr algn="l"/>
                          <a:r>
                            <a:rPr lang="en-US" sz="2000" b="1" dirty="0" smtClean="0"/>
                            <a:t>1</a:t>
                          </a:r>
                          <a:r>
                            <a:rPr lang="en-US" sz="2000" b="1" baseline="0" dirty="0" smtClean="0"/>
                            <a:t>                      2                         n</a:t>
                          </a:r>
                          <a:endParaRPr lang="en-US" sz="2000" b="1" dirty="0"/>
                        </a:p>
                      </a:txBody>
                      <a:tcPr/>
                    </a:tc>
                  </a:tr>
                  <a:tr h="396240">
                    <a:tc>
                      <a:txBody>
                        <a:bodyPr/>
                        <a:lstStyle/>
                        <a:p>
                          <a:pPr algn="ctr"/>
                          <a:r>
                            <a:rPr lang="ar-IQ" sz="2000" b="1" dirty="0" smtClean="0"/>
                            <a:t>1</a:t>
                          </a:r>
                          <a:endParaRPr lang="en-US" sz="2000" b="1" dirty="0"/>
                        </a:p>
                      </a:txBody>
                      <a:tcPr/>
                    </a:tc>
                    <a:tc>
                      <a:txBody>
                        <a:bodyPr/>
                        <a:lstStyle/>
                        <a:p>
                          <a:endParaRPr lang="en-US"/>
                        </a:p>
                      </a:txBody>
                      <a:tcPr>
                        <a:blipFill rotWithShape="1">
                          <a:blip r:embed="rId3"/>
                          <a:stretch>
                            <a:fillRect l="-83333" t="-186154" b="-404615"/>
                          </a:stretch>
                        </a:blipFill>
                      </a:tcPr>
                    </a:tc>
                  </a:tr>
                  <a:tr h="396240">
                    <a:tc>
                      <a:txBody>
                        <a:bodyPr/>
                        <a:lstStyle/>
                        <a:p>
                          <a:pPr algn="ctr"/>
                          <a:r>
                            <a:rPr lang="ar-IQ" sz="2000" b="1" dirty="0" smtClean="0"/>
                            <a:t>2</a:t>
                          </a:r>
                          <a:endParaRPr lang="en-US" sz="2000" b="1" dirty="0"/>
                        </a:p>
                      </a:txBody>
                      <a:tcPr/>
                    </a:tc>
                    <a:tc>
                      <a:txBody>
                        <a:bodyPr/>
                        <a:lstStyle/>
                        <a:p>
                          <a:endParaRPr lang="en-US"/>
                        </a:p>
                      </a:txBody>
                      <a:tcPr>
                        <a:blipFill rotWithShape="1">
                          <a:blip r:embed="rId3"/>
                          <a:stretch>
                            <a:fillRect l="-83333" t="-286154" b="-304615"/>
                          </a:stretch>
                        </a:blipFill>
                      </a:tcPr>
                    </a:tc>
                  </a:tr>
                  <a:tr h="701040">
                    <a:tc>
                      <a:txBody>
                        <a:bodyPr/>
                        <a:lstStyle/>
                        <a:p>
                          <a:pPr algn="ctr"/>
                          <a:r>
                            <a:rPr lang="ar-IQ" sz="2000" b="1" dirty="0" smtClean="0"/>
                            <a:t>.</a:t>
                          </a:r>
                        </a:p>
                        <a:p>
                          <a:pPr algn="ctr"/>
                          <a:r>
                            <a:rPr lang="ar-IQ" sz="2000" b="1" dirty="0" smtClean="0"/>
                            <a:t>.</a:t>
                          </a:r>
                          <a:endParaRPr lang="en-US" sz="2000" b="1" dirty="0"/>
                        </a:p>
                      </a:txBody>
                      <a:tcPr/>
                    </a:tc>
                    <a:tc>
                      <a:txBody>
                        <a:bodyPr/>
                        <a:lstStyle/>
                        <a:p>
                          <a:pPr algn="l"/>
                          <a:r>
                            <a:rPr lang="en-US" sz="2000" b="1" dirty="0" smtClean="0"/>
                            <a:t>.                      .                        .</a:t>
                          </a:r>
                        </a:p>
                        <a:p>
                          <a:pPr algn="l"/>
                          <a:r>
                            <a:rPr lang="en-US" sz="2000" b="1" dirty="0" smtClean="0"/>
                            <a:t>.                      .</a:t>
                          </a:r>
                          <a:r>
                            <a:rPr lang="en-US" sz="2000" b="1" baseline="0" dirty="0" smtClean="0"/>
                            <a:t>                        .</a:t>
                          </a:r>
                          <a:r>
                            <a:rPr lang="en-US" sz="2000" b="1" dirty="0" smtClean="0"/>
                            <a:t>                     </a:t>
                          </a:r>
                          <a:endParaRPr lang="en-US" sz="2000" b="1" dirty="0"/>
                        </a:p>
                      </a:txBody>
                      <a:tcPr/>
                    </a:tc>
                  </a:tr>
                  <a:tr h="396240">
                    <a:tc>
                      <a:txBody>
                        <a:bodyPr/>
                        <a:lstStyle/>
                        <a:p>
                          <a:pPr algn="ctr"/>
                          <a:r>
                            <a:rPr lang="en-US" sz="2000" b="1" dirty="0" smtClean="0"/>
                            <a:t>a</a:t>
                          </a:r>
                          <a:endParaRPr lang="en-US" sz="2000" b="1" dirty="0"/>
                        </a:p>
                      </a:txBody>
                      <a:tcPr/>
                    </a:tc>
                    <a:tc>
                      <a:txBody>
                        <a:bodyPr/>
                        <a:lstStyle/>
                        <a:p>
                          <a:endParaRPr lang="en-US"/>
                        </a:p>
                      </a:txBody>
                      <a:tcPr>
                        <a:blipFill rotWithShape="1">
                          <a:blip r:embed="rId3"/>
                          <a:stretch>
                            <a:fillRect l="-83333" t="-563077" b="-27692"/>
                          </a:stretch>
                        </a:blipFill>
                      </a:tcPr>
                    </a:tc>
                  </a:tr>
                </a:tbl>
              </a:graphicData>
            </a:graphic>
          </p:graphicFrame>
        </mc:Fallback>
      </mc:AlternateContent>
    </p:spTree>
    <p:extLst>
      <p:ext uri="{BB962C8B-B14F-4D97-AF65-F5344CB8AC3E}">
        <p14:creationId xmlns:p14="http://schemas.microsoft.com/office/powerpoint/2010/main" val="418376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152400"/>
                <a:ext cx="8991600" cy="6629400"/>
              </a:xfrm>
            </p:spPr>
            <p:txBody>
              <a:bodyPr>
                <a:normAutofit/>
              </a:bodyPr>
              <a:lstStyle/>
              <a:p>
                <a:pPr marL="0" indent="0" algn="just" rtl="1">
                  <a:buNone/>
                </a:pPr>
                <a:r>
                  <a:rPr lang="ar-IQ" b="1" dirty="0" smtClean="0"/>
                  <a:t>تكون خطوات الإختبار كما يلي:</a:t>
                </a:r>
              </a:p>
              <a:p>
                <a:pPr marL="0" indent="0" algn="just" rtl="1">
                  <a:buNone/>
                </a:pPr>
                <a:r>
                  <a:rPr lang="ar-IQ" b="1" dirty="0" smtClean="0"/>
                  <a:t>1- فرضية العدم: ان متوسطات هذه المجتمعات متساوية:</a:t>
                </a:r>
              </a:p>
              <a:p>
                <a:pPr marL="0" indent="0" algn="ctr" rtl="1">
                  <a:buNone/>
                </a:pPr>
                <a:r>
                  <a:rPr lang="ar-IQ" b="1" dirty="0" smtClean="0">
                    <a:solidFill>
                      <a:srgbClr val="0070C0"/>
                    </a:solidFill>
                  </a:rPr>
                  <a:t> </a:t>
                </a:r>
                <a14:m>
                  <m:oMath xmlns:m="http://schemas.openxmlformats.org/officeDocument/2006/math">
                    <m:sSub>
                      <m:sSubPr>
                        <m:ctrlPr>
                          <a:rPr lang="en-US" b="1" i="1" dirty="0">
                            <a:solidFill>
                              <a:srgbClr val="0070C0"/>
                            </a:solidFill>
                            <a:latin typeface="Cambria Math"/>
                          </a:rPr>
                        </m:ctrlPr>
                      </m:sSubPr>
                      <m:e>
                        <m:r>
                          <a:rPr lang="en-US" b="1" i="1" dirty="0">
                            <a:solidFill>
                              <a:srgbClr val="0070C0"/>
                            </a:solidFill>
                            <a:latin typeface="Cambria Math"/>
                            <a:ea typeface="Cambria Math"/>
                          </a:rPr>
                          <m:t>𝝁</m:t>
                        </m:r>
                      </m:e>
                      <m:sub>
                        <m:r>
                          <a:rPr lang="en-US" b="1" i="1" dirty="0" smtClean="0">
                            <a:solidFill>
                              <a:srgbClr val="0070C0"/>
                            </a:solidFill>
                            <a:latin typeface="Cambria Math"/>
                          </a:rPr>
                          <m:t>𝒌</m:t>
                        </m:r>
                      </m:sub>
                    </m:sSub>
                  </m:oMath>
                </a14:m>
                <a:r>
                  <a:rPr lang="ar-IQ" b="1" dirty="0" smtClean="0">
                    <a:solidFill>
                      <a:srgbClr val="0070C0"/>
                    </a:solidFill>
                  </a:rPr>
                  <a:t> </a:t>
                </a:r>
                <a:r>
                  <a:rPr lang="en-US" b="1" dirty="0" smtClean="0">
                    <a:solidFill>
                      <a:srgbClr val="0070C0"/>
                    </a:solidFill>
                  </a:rPr>
                  <a:t> = </a:t>
                </a:r>
                <a:r>
                  <a:rPr lang="ar-IQ" b="1" dirty="0">
                    <a:solidFill>
                      <a:srgbClr val="0070C0"/>
                    </a:solidFill>
                  </a:rPr>
                  <a:t>.</a:t>
                </a:r>
                <a:r>
                  <a:rPr lang="ar-IQ" b="1" dirty="0" smtClean="0">
                    <a:solidFill>
                      <a:srgbClr val="0070C0"/>
                    </a:solidFill>
                  </a:rPr>
                  <a:t>...</a:t>
                </a:r>
                <a:r>
                  <a:rPr lang="en-US" b="1" dirty="0" smtClean="0">
                    <a:solidFill>
                      <a:srgbClr val="0070C0"/>
                    </a:solidFill>
                  </a:rPr>
                  <a:t>  </a:t>
                </a:r>
                <a:r>
                  <a:rPr lang="en-US" b="1" dirty="0">
                    <a:solidFill>
                      <a:srgbClr val="0070C0"/>
                    </a:solidFill>
                  </a:rPr>
                  <a:t> </a:t>
                </a:r>
                <a14:m>
                  <m:oMath xmlns:m="http://schemas.openxmlformats.org/officeDocument/2006/math">
                    <m:r>
                      <a:rPr lang="en-US" b="1" i="1" smtClean="0">
                        <a:solidFill>
                          <a:srgbClr val="0070C0"/>
                        </a:solidFill>
                        <a:latin typeface="Cambria Math"/>
                      </a:rPr>
                      <m:t> </m:t>
                    </m:r>
                    <m:sSub>
                      <m:sSubPr>
                        <m:ctrlPr>
                          <a:rPr lang="en-US" b="1" i="1">
                            <a:solidFill>
                              <a:srgbClr val="0070C0"/>
                            </a:solidFill>
                            <a:latin typeface="Cambria Math"/>
                          </a:rPr>
                        </m:ctrlPr>
                      </m:sSubPr>
                      <m:e>
                        <m:r>
                          <a:rPr lang="en-US" b="1" i="1">
                            <a:solidFill>
                              <a:srgbClr val="0070C0"/>
                            </a:solidFill>
                            <a:latin typeface="Cambria Math"/>
                          </a:rPr>
                          <m:t>𝑯</m:t>
                        </m:r>
                      </m:e>
                      <m:sub>
                        <m:r>
                          <a:rPr lang="en-US" b="1" i="1">
                            <a:solidFill>
                              <a:srgbClr val="0070C0"/>
                            </a:solidFill>
                            <a:latin typeface="Cambria Math"/>
                          </a:rPr>
                          <m:t>𝟎</m:t>
                        </m:r>
                      </m:sub>
                    </m:sSub>
                  </m:oMath>
                </a14:m>
                <a:r>
                  <a:rPr lang="en-US" b="1" dirty="0">
                    <a:solidFill>
                      <a:srgbClr val="0070C0"/>
                    </a:solidFill>
                  </a:rPr>
                  <a:t>:  </a:t>
                </a:r>
                <a14:m>
                  <m:oMath xmlns:m="http://schemas.openxmlformats.org/officeDocument/2006/math">
                    <m:sSub>
                      <m:sSubPr>
                        <m:ctrlPr>
                          <a:rPr lang="en-US" b="1" i="1" dirty="0">
                            <a:solidFill>
                              <a:srgbClr val="0070C0"/>
                            </a:solidFill>
                            <a:latin typeface="Cambria Math"/>
                          </a:rPr>
                        </m:ctrlPr>
                      </m:sSubPr>
                      <m:e>
                        <m:r>
                          <a:rPr lang="en-US" b="1" i="1" dirty="0">
                            <a:solidFill>
                              <a:srgbClr val="0070C0"/>
                            </a:solidFill>
                            <a:latin typeface="Cambria Math"/>
                            <a:ea typeface="Cambria Math"/>
                          </a:rPr>
                          <m:t>𝝁</m:t>
                        </m:r>
                      </m:e>
                      <m:sub>
                        <m:r>
                          <a:rPr lang="en-US" b="1" i="1" dirty="0">
                            <a:solidFill>
                              <a:srgbClr val="0070C0"/>
                            </a:solidFill>
                            <a:latin typeface="Cambria Math"/>
                          </a:rPr>
                          <m:t>𝟏</m:t>
                        </m:r>
                      </m:sub>
                    </m:sSub>
                  </m:oMath>
                </a14:m>
                <a:r>
                  <a:rPr lang="en-US" b="1" dirty="0">
                    <a:solidFill>
                      <a:srgbClr val="0070C0"/>
                    </a:solidFill>
                  </a:rPr>
                  <a:t> = </a:t>
                </a:r>
                <a14:m>
                  <m:oMath xmlns:m="http://schemas.openxmlformats.org/officeDocument/2006/math">
                    <m:sSub>
                      <m:sSubPr>
                        <m:ctrlPr>
                          <a:rPr lang="en-US" b="1" i="1">
                            <a:solidFill>
                              <a:srgbClr val="0070C0"/>
                            </a:solidFill>
                            <a:latin typeface="Cambria Math"/>
                          </a:rPr>
                        </m:ctrlPr>
                      </m:sSubPr>
                      <m:e>
                        <m:r>
                          <a:rPr lang="en-US" b="1" i="1">
                            <a:solidFill>
                              <a:srgbClr val="0070C0"/>
                            </a:solidFill>
                            <a:latin typeface="Cambria Math"/>
                            <a:ea typeface="Cambria Math"/>
                          </a:rPr>
                          <m:t>𝝁</m:t>
                        </m:r>
                      </m:e>
                      <m:sub>
                        <m:r>
                          <a:rPr lang="en-US" b="1" i="1">
                            <a:solidFill>
                              <a:srgbClr val="0070C0"/>
                            </a:solidFill>
                            <a:latin typeface="Cambria Math"/>
                          </a:rPr>
                          <m:t>𝟐</m:t>
                        </m:r>
                      </m:sub>
                    </m:sSub>
                  </m:oMath>
                </a14:m>
                <a:endParaRPr lang="ar-IQ" b="1" dirty="0" smtClean="0">
                  <a:solidFill>
                    <a:srgbClr val="0070C0"/>
                  </a:solidFill>
                </a:endParaRPr>
              </a:p>
              <a:p>
                <a:pPr marL="0" indent="0" algn="just" rtl="1">
                  <a:buNone/>
                </a:pPr>
                <a:r>
                  <a:rPr lang="ar-IQ" b="1" dirty="0" smtClean="0"/>
                  <a:t>2-الفرضية البديلة: ان بعض هذه المتوسطات غير متساوية (او يوجد متوسط على الأقل غير متساوي)</a:t>
                </a:r>
              </a:p>
              <a:p>
                <a:pPr marL="0" indent="0" algn="ctr" rtl="1">
                  <a:buNone/>
                </a:pPr>
                <a:r>
                  <a:rPr lang="ar-IQ" b="1" dirty="0" smtClean="0">
                    <a:solidFill>
                      <a:srgbClr val="0070C0"/>
                    </a:solidFill>
                  </a:rPr>
                  <a:t>    </a:t>
                </a:r>
                <a14:m>
                  <m:oMath xmlns:m="http://schemas.openxmlformats.org/officeDocument/2006/math">
                    <m:r>
                      <a:rPr lang="ar-IQ" b="1" i="1" smtClean="0">
                        <a:solidFill>
                          <a:srgbClr val="0070C0"/>
                        </a:solidFill>
                        <a:latin typeface="Cambria Math"/>
                        <a:ea typeface="Cambria Math"/>
                      </a:rPr>
                      <m:t>≠ </m:t>
                    </m:r>
                    <m:sSub>
                      <m:sSubPr>
                        <m:ctrlPr>
                          <a:rPr lang="ar-IQ" b="1" i="1" smtClean="0">
                            <a:solidFill>
                              <a:srgbClr val="0070C0"/>
                            </a:solidFill>
                            <a:latin typeface="Cambria Math"/>
                            <a:ea typeface="Cambria Math"/>
                          </a:rPr>
                        </m:ctrlPr>
                      </m:sSubPr>
                      <m:e>
                        <m:r>
                          <a:rPr lang="ar-IQ" b="1" i="1" smtClean="0">
                            <a:solidFill>
                              <a:srgbClr val="0070C0"/>
                            </a:solidFill>
                            <a:latin typeface="Cambria Math"/>
                            <a:ea typeface="Cambria Math"/>
                          </a:rPr>
                          <m:t>𝝁</m:t>
                        </m:r>
                      </m:e>
                      <m:sub>
                        <m:r>
                          <a:rPr lang="en-US" b="1" i="1" smtClean="0">
                            <a:solidFill>
                              <a:srgbClr val="0070C0"/>
                            </a:solidFill>
                            <a:latin typeface="Cambria Math"/>
                            <a:ea typeface="Cambria Math"/>
                          </a:rPr>
                          <m:t>𝒌</m:t>
                        </m:r>
                      </m:sub>
                    </m:sSub>
                  </m:oMath>
                </a14:m>
                <a:r>
                  <a:rPr lang="en-US" b="1" dirty="0" smtClean="0">
                    <a:solidFill>
                      <a:srgbClr val="0070C0"/>
                    </a:solidFill>
                  </a:rPr>
                  <a:t> </a:t>
                </a:r>
                <a:r>
                  <a:rPr lang="ar-IQ" b="1" dirty="0">
                    <a:solidFill>
                      <a:srgbClr val="0070C0"/>
                    </a:solidFill>
                  </a:rPr>
                  <a:t>....</a:t>
                </a:r>
                <a:r>
                  <a:rPr lang="ar-IQ" b="1" dirty="0" smtClean="0">
                    <a:solidFill>
                      <a:srgbClr val="0070C0"/>
                    </a:solidFill>
                  </a:rPr>
                  <a:t> </a:t>
                </a:r>
                <a14:m>
                  <m:oMath xmlns:m="http://schemas.openxmlformats.org/officeDocument/2006/math">
                    <m:r>
                      <a:rPr lang="ar-IQ" b="1" i="1" dirty="0" smtClean="0">
                        <a:solidFill>
                          <a:srgbClr val="0070C0"/>
                        </a:solidFill>
                        <a:latin typeface="Cambria Math"/>
                        <a:ea typeface="Cambria Math"/>
                      </a:rPr>
                      <m:t>≠</m:t>
                    </m:r>
                  </m:oMath>
                </a14:m>
                <a:r>
                  <a:rPr lang="ar-IQ" b="1" dirty="0" smtClean="0">
                    <a:solidFill>
                      <a:srgbClr val="0070C0"/>
                    </a:solidFill>
                  </a:rPr>
                  <a:t> </a:t>
                </a:r>
                <a:r>
                  <a:rPr lang="en-US" b="1" dirty="0" smtClean="0">
                    <a:solidFill>
                      <a:srgbClr val="0070C0"/>
                    </a:solidFill>
                  </a:rPr>
                  <a:t> </a:t>
                </a:r>
                <a:r>
                  <a:rPr lang="en-US" b="1" dirty="0">
                    <a:solidFill>
                      <a:srgbClr val="0070C0"/>
                    </a:solidFill>
                  </a:rPr>
                  <a:t>   </a:t>
                </a:r>
                <a14:m>
                  <m:oMath xmlns:m="http://schemas.openxmlformats.org/officeDocument/2006/math">
                    <m:r>
                      <a:rPr lang="en-US" b="1" i="1">
                        <a:solidFill>
                          <a:srgbClr val="0070C0"/>
                        </a:solidFill>
                        <a:latin typeface="Cambria Math"/>
                      </a:rPr>
                      <m:t> </m:t>
                    </m:r>
                    <m:sSub>
                      <m:sSubPr>
                        <m:ctrlPr>
                          <a:rPr lang="en-US" b="1" i="1">
                            <a:solidFill>
                              <a:srgbClr val="0070C0"/>
                            </a:solidFill>
                            <a:latin typeface="Cambria Math"/>
                          </a:rPr>
                        </m:ctrlPr>
                      </m:sSubPr>
                      <m:e>
                        <m:r>
                          <a:rPr lang="en-US" b="1" i="1">
                            <a:solidFill>
                              <a:srgbClr val="0070C0"/>
                            </a:solidFill>
                            <a:latin typeface="Cambria Math"/>
                          </a:rPr>
                          <m:t>𝑯</m:t>
                        </m:r>
                      </m:e>
                      <m:sub>
                        <m:r>
                          <a:rPr lang="en-US" b="1" i="1" smtClean="0">
                            <a:solidFill>
                              <a:srgbClr val="0070C0"/>
                            </a:solidFill>
                            <a:latin typeface="Cambria Math"/>
                          </a:rPr>
                          <m:t>𝟏</m:t>
                        </m:r>
                      </m:sub>
                    </m:sSub>
                  </m:oMath>
                </a14:m>
                <a:r>
                  <a:rPr lang="en-US" b="1" dirty="0">
                    <a:solidFill>
                      <a:srgbClr val="0070C0"/>
                    </a:solidFill>
                  </a:rPr>
                  <a:t>:  </a:t>
                </a:r>
                <a14:m>
                  <m:oMath xmlns:m="http://schemas.openxmlformats.org/officeDocument/2006/math">
                    <m:sSub>
                      <m:sSubPr>
                        <m:ctrlPr>
                          <a:rPr lang="en-US" b="1" i="1" dirty="0">
                            <a:solidFill>
                              <a:srgbClr val="0070C0"/>
                            </a:solidFill>
                            <a:latin typeface="Cambria Math"/>
                          </a:rPr>
                        </m:ctrlPr>
                      </m:sSubPr>
                      <m:e>
                        <m:r>
                          <a:rPr lang="en-US" b="1" i="1" dirty="0">
                            <a:solidFill>
                              <a:srgbClr val="0070C0"/>
                            </a:solidFill>
                            <a:latin typeface="Cambria Math"/>
                            <a:ea typeface="Cambria Math"/>
                          </a:rPr>
                          <m:t>𝝁</m:t>
                        </m:r>
                      </m:e>
                      <m:sub>
                        <m:r>
                          <a:rPr lang="en-US" b="1" i="1" dirty="0">
                            <a:solidFill>
                              <a:srgbClr val="0070C0"/>
                            </a:solidFill>
                            <a:latin typeface="Cambria Math"/>
                          </a:rPr>
                          <m:t>𝟏</m:t>
                        </m:r>
                      </m:sub>
                    </m:sSub>
                  </m:oMath>
                </a14:m>
                <a:r>
                  <a:rPr lang="en-US" b="1" dirty="0">
                    <a:solidFill>
                      <a:srgbClr val="0070C0"/>
                    </a:solidFill>
                  </a:rPr>
                  <a:t> </a:t>
                </a:r>
                <a14:m>
                  <m:oMath xmlns:m="http://schemas.openxmlformats.org/officeDocument/2006/math">
                    <m:r>
                      <a:rPr lang="en-US" b="1" i="1" dirty="0" smtClean="0">
                        <a:solidFill>
                          <a:srgbClr val="0070C0"/>
                        </a:solidFill>
                        <a:latin typeface="Cambria Math"/>
                        <a:ea typeface="Cambria Math"/>
                      </a:rPr>
                      <m:t>≠</m:t>
                    </m:r>
                  </m:oMath>
                </a14:m>
                <a:r>
                  <a:rPr lang="en-US" b="1" dirty="0">
                    <a:solidFill>
                      <a:srgbClr val="0070C0"/>
                    </a:solidFill>
                  </a:rPr>
                  <a:t> </a:t>
                </a:r>
                <a14:m>
                  <m:oMath xmlns:m="http://schemas.openxmlformats.org/officeDocument/2006/math">
                    <m:sSub>
                      <m:sSubPr>
                        <m:ctrlPr>
                          <a:rPr lang="en-US" b="1" i="1">
                            <a:solidFill>
                              <a:srgbClr val="0070C0"/>
                            </a:solidFill>
                            <a:latin typeface="Cambria Math"/>
                          </a:rPr>
                        </m:ctrlPr>
                      </m:sSubPr>
                      <m:e>
                        <m:r>
                          <a:rPr lang="en-US" b="1" i="1">
                            <a:solidFill>
                              <a:srgbClr val="0070C0"/>
                            </a:solidFill>
                            <a:latin typeface="Cambria Math"/>
                            <a:ea typeface="Cambria Math"/>
                          </a:rPr>
                          <m:t>𝝁</m:t>
                        </m:r>
                      </m:e>
                      <m:sub>
                        <m:r>
                          <a:rPr lang="en-US" b="1" i="1">
                            <a:solidFill>
                              <a:srgbClr val="0070C0"/>
                            </a:solidFill>
                            <a:latin typeface="Cambria Math"/>
                          </a:rPr>
                          <m:t>𝟐</m:t>
                        </m:r>
                      </m:sub>
                    </m:sSub>
                  </m:oMath>
                </a14:m>
                <a:endParaRPr lang="ar-IQ" b="1" dirty="0" smtClean="0">
                  <a:solidFill>
                    <a:srgbClr val="0070C0"/>
                  </a:solidFill>
                </a:endParaRPr>
              </a:p>
              <a:p>
                <a:pPr marL="0" indent="0" algn="just" rtl="1">
                  <a:buNone/>
                </a:pPr>
                <a:r>
                  <a:rPr lang="ar-IQ" b="1" dirty="0" smtClean="0"/>
                  <a:t>3-احصائية الإختبار: في هذه الحالة يرمز لها بالرمز </a:t>
                </a:r>
                <a:r>
                  <a:rPr lang="en-US" b="1" dirty="0" smtClean="0"/>
                  <a:t>F</a:t>
                </a:r>
                <a:r>
                  <a:rPr lang="ar-IQ" b="1" dirty="0" smtClean="0"/>
                  <a:t> وتاخذ الشكل التالي:</a:t>
                </a:r>
              </a:p>
              <a:p>
                <a:pPr marL="0" indent="0" algn="ctr" rtl="1">
                  <a:buNone/>
                </a:pPr>
                <a:r>
                  <a:rPr lang="en-US" b="1" dirty="0" smtClean="0">
                    <a:solidFill>
                      <a:srgbClr val="FF0000"/>
                    </a:solidFill>
                  </a:rPr>
                  <a:t>F= </a:t>
                </a:r>
                <a14:m>
                  <m:oMath xmlns:m="http://schemas.openxmlformats.org/officeDocument/2006/math">
                    <m:f>
                      <m:fPr>
                        <m:ctrlPr>
                          <a:rPr lang="en-US" b="1" i="1" smtClean="0">
                            <a:solidFill>
                              <a:srgbClr val="FF0000"/>
                            </a:solidFill>
                            <a:latin typeface="Cambria Math"/>
                          </a:rPr>
                        </m:ctrlPr>
                      </m:fPr>
                      <m:num>
                        <m:r>
                          <a:rPr lang="en-US" b="1" i="1" smtClean="0">
                            <a:solidFill>
                              <a:srgbClr val="FF0000"/>
                            </a:solidFill>
                            <a:latin typeface="Cambria Math"/>
                          </a:rPr>
                          <m:t>𝑴𝑺𝑹</m:t>
                        </m:r>
                      </m:num>
                      <m:den>
                        <m:r>
                          <a:rPr lang="en-US" b="1" i="1" smtClean="0">
                            <a:solidFill>
                              <a:srgbClr val="FF0000"/>
                            </a:solidFill>
                            <a:latin typeface="Cambria Math"/>
                          </a:rPr>
                          <m:t>𝑴𝑺𝑬</m:t>
                        </m:r>
                      </m:den>
                    </m:f>
                  </m:oMath>
                </a14:m>
                <a:endParaRPr lang="ar-IQ" b="1" dirty="0" smtClean="0"/>
              </a:p>
              <a:p>
                <a:pPr marL="0" indent="0" algn="just" rtl="1">
                  <a:buNone/>
                </a:pPr>
                <a:r>
                  <a:rPr lang="ar-IQ" b="1" dirty="0" smtClean="0"/>
                  <a:t>والتي لها توزيع </a:t>
                </a:r>
                <a:r>
                  <a:rPr lang="en-US" b="1" dirty="0" smtClean="0"/>
                  <a:t>F</a:t>
                </a:r>
                <a:r>
                  <a:rPr lang="ar-IQ" b="1" dirty="0" smtClean="0"/>
                  <a:t> بدرجات حرية للبسط </a:t>
                </a:r>
                <a:r>
                  <a:rPr lang="en-US" b="1" dirty="0" smtClean="0"/>
                  <a:t>(a-1)</a:t>
                </a:r>
                <a:r>
                  <a:rPr lang="ar-IQ" b="1" dirty="0" smtClean="0"/>
                  <a:t> وللمقام </a:t>
                </a:r>
                <a:r>
                  <a:rPr lang="en-US" b="1" dirty="0" smtClean="0"/>
                  <a:t>a(n-1)</a:t>
                </a:r>
                <a:endParaRPr lang="en-US"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152400"/>
                <a:ext cx="8991600" cy="6629400"/>
              </a:xfrm>
              <a:blipFill rotWithShape="1">
                <a:blip r:embed="rId2"/>
                <a:stretch>
                  <a:fillRect l="-2983" t="-1195" r="-1763"/>
                </a:stretch>
              </a:blipFill>
            </p:spPr>
            <p:txBody>
              <a:bodyPr/>
              <a:lstStyle/>
              <a:p>
                <a:r>
                  <a:rPr lang="en-US">
                    <a:noFill/>
                  </a:rPr>
                  <a:t> </a:t>
                </a:r>
              </a:p>
            </p:txBody>
          </p:sp>
        </mc:Fallback>
      </mc:AlternateContent>
    </p:spTree>
    <p:extLst>
      <p:ext uri="{BB962C8B-B14F-4D97-AF65-F5344CB8AC3E}">
        <p14:creationId xmlns:p14="http://schemas.microsoft.com/office/powerpoint/2010/main" val="1245703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256" y="127000"/>
            <a:ext cx="8991600" cy="6629400"/>
          </a:xfrm>
        </p:spPr>
        <p:txBody>
          <a:bodyPr/>
          <a:lstStyle/>
          <a:p>
            <a:pPr marL="0" indent="0" algn="just" rtl="1">
              <a:buNone/>
            </a:pPr>
            <a:r>
              <a:rPr lang="ar-IQ" dirty="0" smtClean="0"/>
              <a:t>يمكن الحصول على الإحصاءة </a:t>
            </a:r>
            <a:r>
              <a:rPr lang="en-US" dirty="0" smtClean="0"/>
              <a:t>F</a:t>
            </a:r>
            <a:r>
              <a:rPr lang="ar-IQ" dirty="0" smtClean="0"/>
              <a:t> بتنظيم الحسابات في جدول يسمى (جدول تحليل التباين </a:t>
            </a:r>
            <a:r>
              <a:rPr lang="en-US" dirty="0" smtClean="0"/>
              <a:t>ANOVA TABLE</a:t>
            </a:r>
            <a:r>
              <a:rPr lang="ar-IQ" dirty="0" smtClean="0"/>
              <a:t>) كما يلي:</a:t>
            </a:r>
            <a:endParaRPr lang="en-US" dirty="0" smtClean="0"/>
          </a:p>
          <a:p>
            <a:pPr marL="0" indent="0" algn="just" rtl="1">
              <a:buNone/>
            </a:pPr>
            <a:endParaRPr lang="en-US" dirty="0"/>
          </a:p>
          <a:p>
            <a:pPr marL="0" indent="0" algn="just" rtl="1">
              <a:buNone/>
            </a:pPr>
            <a:endParaRPr lang="en-US" dirty="0" smtClean="0"/>
          </a:p>
          <a:p>
            <a:pPr marL="0" indent="0" algn="just" rtl="1">
              <a:buNone/>
            </a:pPr>
            <a:endParaRPr lang="en-US" dirty="0"/>
          </a:p>
          <a:p>
            <a:pPr marL="0" indent="0" algn="just" rtl="1">
              <a:buNone/>
            </a:pPr>
            <a:endParaRPr lang="en-US" dirty="0" smtClean="0"/>
          </a:p>
          <a:p>
            <a:pPr marL="0" indent="0" algn="just" rtl="1">
              <a:buNone/>
            </a:pPr>
            <a:endParaRPr lang="en-US" dirty="0"/>
          </a:p>
          <a:p>
            <a:pPr marL="0" indent="0" algn="just" rtl="1">
              <a:buNone/>
            </a:pPr>
            <a:endParaRPr lang="en-US" dirty="0" smtClean="0"/>
          </a:p>
          <a:p>
            <a:pPr marL="0" indent="0" algn="just" rtl="1">
              <a:buNone/>
            </a:pPr>
            <a:r>
              <a:rPr lang="ar-IQ" dirty="0" smtClean="0"/>
              <a:t>4</a:t>
            </a:r>
            <a:r>
              <a:rPr lang="ar-IQ" sz="2800" b="1" dirty="0" smtClean="0"/>
              <a:t>-حدود منطقتي القبول والرفض: يتم الحصول عليها من جدول توزيع </a:t>
            </a:r>
            <a:r>
              <a:rPr lang="en-US" sz="2800" b="1" dirty="0" smtClean="0"/>
              <a:t>F</a:t>
            </a:r>
            <a:r>
              <a:rPr lang="ar-IQ" sz="2800" b="1" dirty="0" smtClean="0"/>
              <a:t> بدرجات حرية للبسط </a:t>
            </a:r>
            <a:r>
              <a:rPr lang="en-US" sz="2800" b="1" dirty="0" smtClean="0"/>
              <a:t>a-1</a:t>
            </a:r>
            <a:r>
              <a:rPr lang="ar-IQ" sz="2800" b="1" dirty="0" smtClean="0"/>
              <a:t> وللمقام </a:t>
            </a:r>
            <a:r>
              <a:rPr lang="en-US" sz="2800" b="1" dirty="0" smtClean="0"/>
              <a:t>a(n-1)</a:t>
            </a:r>
            <a:r>
              <a:rPr lang="ar-IQ" sz="2800" b="1" dirty="0" smtClean="0"/>
              <a:t> (اختبار الطرف الأيمن).</a:t>
            </a:r>
          </a:p>
          <a:p>
            <a:pPr marL="0" indent="0" algn="just" rtl="1">
              <a:buNone/>
            </a:pPr>
            <a:r>
              <a:rPr lang="ar-IQ" sz="2800" b="1" dirty="0" smtClean="0"/>
              <a:t>5-المقارنة والقرار:اذا كانت قيمة </a:t>
            </a:r>
            <a:r>
              <a:rPr lang="en-US" sz="2800" b="1" dirty="0" smtClean="0"/>
              <a:t>F</a:t>
            </a:r>
            <a:r>
              <a:rPr lang="ar-IQ" sz="2800" b="1" dirty="0" smtClean="0"/>
              <a:t> المحسوبة من تحليل التباين اقل من قيمة </a:t>
            </a:r>
            <a:r>
              <a:rPr lang="en-US" sz="2800" b="1" dirty="0" smtClean="0"/>
              <a:t>F</a:t>
            </a:r>
            <a:r>
              <a:rPr lang="ar-IQ" sz="2800" b="1" dirty="0" smtClean="0"/>
              <a:t> الجدولية نقبل فرضية العدم بتساوي المتوسطات والعكس صحيح.</a:t>
            </a:r>
            <a:endParaRPr lang="en-US" sz="2800" b="1" dirty="0" smtClean="0"/>
          </a:p>
          <a:p>
            <a:pPr marL="0" indent="0" algn="ctr" rtl="1">
              <a:buNone/>
            </a:pPr>
            <a:endParaRPr lang="ar-IQ" dirty="0" smtClean="0"/>
          </a:p>
          <a:p>
            <a:pPr marL="0" indent="0" algn="just" rtl="1">
              <a:buNone/>
            </a:pPr>
            <a:endParaRPr lang="en-US" dirty="0"/>
          </a:p>
        </p:txBody>
      </p:sp>
      <mc:AlternateContent xmlns:mc="http://schemas.openxmlformats.org/markup-compatibility/2006" xmlns:a14="http://schemas.microsoft.com/office/drawing/2010/main">
        <mc:Choice Requires="a14">
          <p:graphicFrame>
            <p:nvGraphicFramePr>
              <p:cNvPr id="2" name="Table 1"/>
              <p:cNvGraphicFramePr>
                <a:graphicFrameLocks noGrp="1"/>
              </p:cNvGraphicFramePr>
              <p:nvPr>
                <p:extLst>
                  <p:ext uri="{D42A27DB-BD31-4B8C-83A1-F6EECF244321}">
                    <p14:modId xmlns:p14="http://schemas.microsoft.com/office/powerpoint/2010/main" val="1606367363"/>
                  </p:ext>
                </p:extLst>
              </p:nvPr>
            </p:nvGraphicFramePr>
            <p:xfrm>
              <a:off x="219456" y="1371600"/>
              <a:ext cx="8686800" cy="3171000"/>
            </p:xfrm>
            <a:graphic>
              <a:graphicData uri="http://schemas.openxmlformats.org/drawingml/2006/table">
                <a:tbl>
                  <a:tblPr firstRow="1" bandRow="1">
                    <a:tableStyleId>{5C22544A-7EE6-4342-B048-85BDC9FD1C3A}</a:tableStyleId>
                  </a:tblPr>
                  <a:tblGrid>
                    <a:gridCol w="1541249"/>
                    <a:gridCol w="1896895"/>
                    <a:gridCol w="1524000"/>
                    <a:gridCol w="1972056"/>
                    <a:gridCol w="1752600"/>
                  </a:tblGrid>
                  <a:tr h="370840">
                    <a:tc>
                      <a:txBody>
                        <a:bodyPr/>
                        <a:lstStyle/>
                        <a:p>
                          <a:pPr algn="ctr"/>
                          <a:r>
                            <a:rPr lang="ar-IQ" sz="2800" b="1" dirty="0" smtClean="0">
                              <a:solidFill>
                                <a:schemeClr val="tx1"/>
                              </a:solidFill>
                            </a:rPr>
                            <a:t>مصدر التغيير</a:t>
                          </a:r>
                          <a:endParaRPr lang="en-US" sz="2800" b="1" dirty="0">
                            <a:solidFill>
                              <a:schemeClr val="tx1"/>
                            </a:solidFill>
                          </a:endParaRPr>
                        </a:p>
                      </a:txBody>
                      <a:tcPr/>
                    </a:tc>
                    <a:tc>
                      <a:txBody>
                        <a:bodyPr/>
                        <a:lstStyle/>
                        <a:p>
                          <a:pPr algn="ctr"/>
                          <a:r>
                            <a:rPr lang="ar-IQ" sz="2800" b="1" dirty="0" smtClean="0">
                              <a:solidFill>
                                <a:schemeClr val="tx1"/>
                              </a:solidFill>
                            </a:rPr>
                            <a:t>مجموع</a:t>
                          </a:r>
                        </a:p>
                        <a:p>
                          <a:pPr algn="ctr"/>
                          <a:r>
                            <a:rPr lang="ar-IQ" sz="2800" b="1" dirty="0" smtClean="0">
                              <a:solidFill>
                                <a:schemeClr val="tx1"/>
                              </a:solidFill>
                            </a:rPr>
                            <a:t>المربعات</a:t>
                          </a:r>
                          <a:endParaRPr lang="en-US" sz="2800" b="1" dirty="0">
                            <a:solidFill>
                              <a:schemeClr val="tx1"/>
                            </a:solidFill>
                          </a:endParaRPr>
                        </a:p>
                      </a:txBody>
                      <a:tcPr/>
                    </a:tc>
                    <a:tc>
                      <a:txBody>
                        <a:bodyPr/>
                        <a:lstStyle/>
                        <a:p>
                          <a:pPr algn="ctr"/>
                          <a:r>
                            <a:rPr lang="ar-IQ" sz="2800" b="1" dirty="0" smtClean="0">
                              <a:solidFill>
                                <a:schemeClr val="tx1"/>
                              </a:solidFill>
                            </a:rPr>
                            <a:t>درجات</a:t>
                          </a:r>
                        </a:p>
                        <a:p>
                          <a:pPr algn="ctr"/>
                          <a:r>
                            <a:rPr lang="ar-IQ" sz="2800" b="1" dirty="0" smtClean="0">
                              <a:solidFill>
                                <a:schemeClr val="tx1"/>
                              </a:solidFill>
                            </a:rPr>
                            <a:t>الحرية</a:t>
                          </a:r>
                          <a:endParaRPr lang="en-US" sz="2800" b="1" dirty="0">
                            <a:solidFill>
                              <a:schemeClr val="tx1"/>
                            </a:solidFill>
                          </a:endParaRPr>
                        </a:p>
                      </a:txBody>
                      <a:tcPr/>
                    </a:tc>
                    <a:tc>
                      <a:txBody>
                        <a:bodyPr/>
                        <a:lstStyle/>
                        <a:p>
                          <a:pPr algn="ctr"/>
                          <a:r>
                            <a:rPr lang="ar-IQ" sz="2800" b="1" dirty="0" smtClean="0">
                              <a:solidFill>
                                <a:schemeClr val="tx1"/>
                              </a:solidFill>
                            </a:rPr>
                            <a:t>متوسط</a:t>
                          </a:r>
                        </a:p>
                        <a:p>
                          <a:pPr algn="ctr"/>
                          <a:r>
                            <a:rPr lang="ar-IQ" sz="2800" b="1" dirty="0" smtClean="0">
                              <a:solidFill>
                                <a:schemeClr val="tx1"/>
                              </a:solidFill>
                            </a:rPr>
                            <a:t>المربعات</a:t>
                          </a:r>
                          <a:endParaRPr lang="en-US" sz="2800" b="1" dirty="0">
                            <a:solidFill>
                              <a:schemeClr val="tx1"/>
                            </a:solidFill>
                          </a:endParaRPr>
                        </a:p>
                      </a:txBody>
                      <a:tcPr/>
                    </a:tc>
                    <a:tc>
                      <a:txBody>
                        <a:bodyPr/>
                        <a:lstStyle/>
                        <a:p>
                          <a:pPr algn="ctr" rtl="1"/>
                          <a:r>
                            <a:rPr lang="ar-IQ" sz="2800" b="1" dirty="0" smtClean="0">
                              <a:solidFill>
                                <a:schemeClr val="tx1"/>
                              </a:solidFill>
                            </a:rPr>
                            <a:t>الإحصاءة </a:t>
                          </a:r>
                        </a:p>
                        <a:p>
                          <a:pPr algn="ctr" rtl="1"/>
                          <a:r>
                            <a:rPr lang="ar-IQ" sz="2800" b="1" dirty="0" smtClean="0">
                              <a:solidFill>
                                <a:schemeClr val="tx1"/>
                              </a:solidFill>
                            </a:rPr>
                            <a:t>المحسوبة</a:t>
                          </a:r>
                          <a:endParaRPr lang="en-US" sz="2800" b="1" dirty="0">
                            <a:solidFill>
                              <a:schemeClr val="tx1"/>
                            </a:solidFill>
                          </a:endParaRPr>
                        </a:p>
                      </a:txBody>
                      <a:tcPr/>
                    </a:tc>
                  </a:tr>
                  <a:tr h="370840">
                    <a:tc>
                      <a:txBody>
                        <a:bodyPr/>
                        <a:lstStyle/>
                        <a:p>
                          <a:pPr algn="ctr"/>
                          <a:r>
                            <a:rPr lang="ar-IQ" sz="2800" b="1" dirty="0" smtClean="0">
                              <a:solidFill>
                                <a:schemeClr val="tx1"/>
                              </a:solidFill>
                            </a:rPr>
                            <a:t>بسبب المعاملات</a:t>
                          </a:r>
                          <a:endParaRPr lang="en-US" sz="2800" b="1" dirty="0">
                            <a:solidFill>
                              <a:schemeClr val="tx1"/>
                            </a:solidFill>
                          </a:endParaRPr>
                        </a:p>
                      </a:txBody>
                      <a:tcPr/>
                    </a:tc>
                    <a:tc>
                      <a:txBody>
                        <a:bodyPr/>
                        <a:lstStyle/>
                        <a:p>
                          <a:pPr algn="ctr"/>
                          <a:r>
                            <a:rPr lang="en-US" sz="2800" b="1" dirty="0" smtClean="0">
                              <a:solidFill>
                                <a:schemeClr val="tx1"/>
                              </a:solidFill>
                            </a:rPr>
                            <a:t>SSR=[A]-[C]</a:t>
                          </a:r>
                          <a:endParaRPr lang="en-US" sz="2800" b="1" dirty="0">
                            <a:solidFill>
                              <a:schemeClr val="tx1"/>
                            </a:solidFill>
                          </a:endParaRPr>
                        </a:p>
                      </a:txBody>
                      <a:tcPr/>
                    </a:tc>
                    <a:tc>
                      <a:txBody>
                        <a:bodyPr/>
                        <a:lstStyle/>
                        <a:p>
                          <a:pPr algn="ctr"/>
                          <a:r>
                            <a:rPr lang="en-US" sz="2800" b="1" dirty="0" smtClean="0">
                              <a:solidFill>
                                <a:schemeClr val="tx1"/>
                              </a:solidFill>
                            </a:rPr>
                            <a:t>a-1</a:t>
                          </a:r>
                          <a:endParaRPr lang="en-US" sz="2800" b="1" dirty="0">
                            <a:solidFill>
                              <a:schemeClr val="tx1"/>
                            </a:solidFill>
                          </a:endParaRPr>
                        </a:p>
                      </a:txBody>
                      <a:tcPr/>
                    </a:tc>
                    <a:tc>
                      <a:txBody>
                        <a:bodyPr/>
                        <a:lstStyle/>
                        <a:p>
                          <a:pPr algn="ctr"/>
                          <a:r>
                            <a:rPr lang="en-US" sz="2800" b="1" dirty="0" smtClean="0">
                              <a:solidFill>
                                <a:schemeClr val="tx1"/>
                              </a:solidFill>
                            </a:rPr>
                            <a:t>MSR=</a:t>
                          </a:r>
                          <a14:m>
                            <m:oMath xmlns:m="http://schemas.openxmlformats.org/officeDocument/2006/math">
                              <m:f>
                                <m:fPr>
                                  <m:ctrlPr>
                                    <a:rPr lang="en-US" sz="2800" b="1" i="1" smtClean="0">
                                      <a:solidFill>
                                        <a:schemeClr val="tx1"/>
                                      </a:solidFill>
                                      <a:latin typeface="Cambria Math"/>
                                    </a:rPr>
                                  </m:ctrlPr>
                                </m:fPr>
                                <m:num>
                                  <m:r>
                                    <a:rPr lang="en-US" sz="2800" b="1" i="1" smtClean="0">
                                      <a:solidFill>
                                        <a:schemeClr val="tx1"/>
                                      </a:solidFill>
                                      <a:latin typeface="Cambria Math"/>
                                    </a:rPr>
                                    <m:t>𝑺𝑺𝑹</m:t>
                                  </m:r>
                                </m:num>
                                <m:den>
                                  <m:r>
                                    <a:rPr lang="en-US" sz="2800" b="1" i="1" smtClean="0">
                                      <a:solidFill>
                                        <a:schemeClr val="tx1"/>
                                      </a:solidFill>
                                      <a:latin typeface="Cambria Math"/>
                                    </a:rPr>
                                    <m:t>𝒂</m:t>
                                  </m:r>
                                  <m:r>
                                    <a:rPr lang="en-US" sz="2800" b="1" i="1" smtClean="0">
                                      <a:solidFill>
                                        <a:schemeClr val="tx1"/>
                                      </a:solidFill>
                                      <a:latin typeface="Cambria Math"/>
                                    </a:rPr>
                                    <m:t>−</m:t>
                                  </m:r>
                                  <m:r>
                                    <a:rPr lang="en-US" sz="2800" b="1" i="1" smtClean="0">
                                      <a:solidFill>
                                        <a:schemeClr val="tx1"/>
                                      </a:solidFill>
                                      <a:latin typeface="Cambria Math"/>
                                    </a:rPr>
                                    <m:t>𝟏</m:t>
                                  </m:r>
                                </m:den>
                              </m:f>
                            </m:oMath>
                          </a14:m>
                          <a:endParaRPr lang="en-US" sz="2800" b="1" dirty="0">
                            <a:solidFill>
                              <a:schemeClr val="tx1"/>
                            </a:solidFill>
                          </a:endParaRPr>
                        </a:p>
                      </a:txBody>
                      <a:tcPr/>
                    </a:tc>
                    <a:tc rowSpan="3">
                      <a:txBody>
                        <a:bodyPr/>
                        <a:lstStyle/>
                        <a:p>
                          <a:pPr algn="ctr"/>
                          <a:endParaRPr lang="en-US" sz="2800" b="1" dirty="0" smtClean="0">
                            <a:solidFill>
                              <a:schemeClr val="tx1"/>
                            </a:solidFill>
                          </a:endParaRPr>
                        </a:p>
                        <a:p>
                          <a:pPr algn="ctr"/>
                          <a:endParaRPr lang="en-US" sz="2800" b="1" dirty="0" smtClean="0">
                            <a:solidFill>
                              <a:schemeClr val="tx1"/>
                            </a:solidFill>
                          </a:endParaRPr>
                        </a:p>
                        <a:p>
                          <a:pPr algn="ctr"/>
                          <a:r>
                            <a:rPr lang="en-US" sz="2800" b="1" dirty="0" smtClean="0">
                              <a:solidFill>
                                <a:schemeClr val="tx1"/>
                              </a:solidFill>
                            </a:rPr>
                            <a:t>F</a:t>
                          </a:r>
                          <a14:m>
                            <m:oMath xmlns:m="http://schemas.openxmlformats.org/officeDocument/2006/math">
                              <m:f>
                                <m:fPr>
                                  <m:ctrlPr>
                                    <a:rPr lang="en-US" sz="2800" b="1" i="1" smtClean="0">
                                      <a:solidFill>
                                        <a:schemeClr val="tx1"/>
                                      </a:solidFill>
                                      <a:latin typeface="Cambria Math"/>
                                    </a:rPr>
                                  </m:ctrlPr>
                                </m:fPr>
                                <m:num>
                                  <m:r>
                                    <a:rPr lang="en-US" sz="2800" b="1" i="1" smtClean="0">
                                      <a:solidFill>
                                        <a:schemeClr val="tx1"/>
                                      </a:solidFill>
                                      <a:latin typeface="Cambria Math"/>
                                    </a:rPr>
                                    <m:t>𝑴𝑺𝑹</m:t>
                                  </m:r>
                                </m:num>
                                <m:den>
                                  <m:r>
                                    <a:rPr lang="en-US" sz="2800" b="1" i="1" smtClean="0">
                                      <a:solidFill>
                                        <a:schemeClr val="tx1"/>
                                      </a:solidFill>
                                      <a:latin typeface="Cambria Math"/>
                                    </a:rPr>
                                    <m:t>𝑴𝑺𝑬</m:t>
                                  </m:r>
                                </m:den>
                              </m:f>
                            </m:oMath>
                          </a14:m>
                          <a:endParaRPr lang="en-US" sz="2800" b="1" dirty="0">
                            <a:solidFill>
                              <a:schemeClr val="tx1"/>
                            </a:solidFill>
                          </a:endParaRPr>
                        </a:p>
                      </a:txBody>
                      <a:tcPr/>
                    </a:tc>
                  </a:tr>
                  <a:tr h="370840">
                    <a:tc>
                      <a:txBody>
                        <a:bodyPr/>
                        <a:lstStyle/>
                        <a:p>
                          <a:pPr algn="ctr"/>
                          <a:r>
                            <a:rPr lang="ar-IQ" sz="2800" b="1" dirty="0" smtClean="0">
                              <a:solidFill>
                                <a:schemeClr val="tx1"/>
                              </a:solidFill>
                            </a:rPr>
                            <a:t>بسبب الخطأ</a:t>
                          </a:r>
                          <a:endParaRPr lang="en-US" sz="2800" b="1" dirty="0">
                            <a:solidFill>
                              <a:schemeClr val="tx1"/>
                            </a:solidFill>
                          </a:endParaRPr>
                        </a:p>
                      </a:txBody>
                      <a:tcPr/>
                    </a:tc>
                    <a:tc>
                      <a:txBody>
                        <a:bodyPr/>
                        <a:lstStyle/>
                        <a:p>
                          <a:pPr algn="ctr"/>
                          <a:r>
                            <a:rPr lang="en-US" sz="2800" b="1" dirty="0" smtClean="0">
                              <a:solidFill>
                                <a:schemeClr val="tx1"/>
                              </a:solidFill>
                            </a:rPr>
                            <a:t>SSE=[B]-[A]</a:t>
                          </a:r>
                          <a:endParaRPr lang="en-US" sz="2800" b="1" dirty="0">
                            <a:solidFill>
                              <a:schemeClr val="tx1"/>
                            </a:solidFill>
                          </a:endParaRPr>
                        </a:p>
                      </a:txBody>
                      <a:tcPr/>
                    </a:tc>
                    <a:tc>
                      <a:txBody>
                        <a:bodyPr/>
                        <a:lstStyle/>
                        <a:p>
                          <a:pPr algn="ctr"/>
                          <a:r>
                            <a:rPr lang="en-US" sz="2800" b="1" dirty="0" smtClean="0">
                              <a:solidFill>
                                <a:schemeClr val="tx1"/>
                              </a:solidFill>
                            </a:rPr>
                            <a:t>a</a:t>
                          </a:r>
                          <a:r>
                            <a:rPr lang="ar-IQ" sz="2800" b="1" dirty="0" smtClean="0">
                              <a:solidFill>
                                <a:schemeClr val="tx1"/>
                              </a:solidFill>
                            </a:rPr>
                            <a:t>)</a:t>
                          </a:r>
                          <a:r>
                            <a:rPr lang="en-US" sz="2800" b="1" dirty="0" smtClean="0">
                              <a:solidFill>
                                <a:schemeClr val="tx1"/>
                              </a:solidFill>
                            </a:rPr>
                            <a:t>n-1)</a:t>
                          </a:r>
                          <a:endParaRPr lang="en-US" sz="2800" b="1" dirty="0">
                            <a:solidFill>
                              <a:schemeClr val="tx1"/>
                            </a:solidFill>
                          </a:endParaRPr>
                        </a:p>
                      </a:txBody>
                      <a:tcPr/>
                    </a:tc>
                    <a:tc>
                      <a:txBody>
                        <a:bodyPr/>
                        <a:lstStyle/>
                        <a:p>
                          <a:pPr algn="ctr"/>
                          <a:r>
                            <a:rPr lang="en-US" sz="2800" b="1" dirty="0" smtClean="0">
                              <a:solidFill>
                                <a:schemeClr val="tx1"/>
                              </a:solidFill>
                            </a:rPr>
                            <a:t>MSE=</a:t>
                          </a:r>
                          <a14:m>
                            <m:oMath xmlns:m="http://schemas.openxmlformats.org/officeDocument/2006/math">
                              <m:f>
                                <m:fPr>
                                  <m:ctrlPr>
                                    <a:rPr lang="en-US" sz="2800" b="1" i="1" smtClean="0">
                                      <a:solidFill>
                                        <a:schemeClr val="tx1"/>
                                      </a:solidFill>
                                      <a:latin typeface="Cambria Math"/>
                                    </a:rPr>
                                  </m:ctrlPr>
                                </m:fPr>
                                <m:num>
                                  <m:r>
                                    <a:rPr lang="en-US" sz="2800" b="1" i="1" smtClean="0">
                                      <a:solidFill>
                                        <a:schemeClr val="tx1"/>
                                      </a:solidFill>
                                      <a:latin typeface="Cambria Math"/>
                                    </a:rPr>
                                    <m:t>𝑺𝑺𝑬</m:t>
                                  </m:r>
                                </m:num>
                                <m:den>
                                  <m:r>
                                    <a:rPr lang="en-US" sz="2800" b="1" i="1" smtClean="0">
                                      <a:solidFill>
                                        <a:schemeClr val="tx1"/>
                                      </a:solidFill>
                                      <a:latin typeface="Cambria Math"/>
                                    </a:rPr>
                                    <m:t>𝒂</m:t>
                                  </m:r>
                                  <m:r>
                                    <a:rPr lang="en-US" sz="2800" b="1" i="1" smtClean="0">
                                      <a:solidFill>
                                        <a:schemeClr val="tx1"/>
                                      </a:solidFill>
                                      <a:latin typeface="Cambria Math"/>
                                    </a:rPr>
                                    <m:t>(</m:t>
                                  </m:r>
                                  <m:r>
                                    <a:rPr lang="en-US" sz="2800" b="1" i="1" smtClean="0">
                                      <a:solidFill>
                                        <a:schemeClr val="tx1"/>
                                      </a:solidFill>
                                      <a:latin typeface="Cambria Math"/>
                                    </a:rPr>
                                    <m:t>𝒏</m:t>
                                  </m:r>
                                  <m:r>
                                    <a:rPr lang="en-US" sz="2800" b="1" i="1" smtClean="0">
                                      <a:solidFill>
                                        <a:schemeClr val="tx1"/>
                                      </a:solidFill>
                                      <a:latin typeface="Cambria Math"/>
                                    </a:rPr>
                                    <m:t>−</m:t>
                                  </m:r>
                                  <m:r>
                                    <a:rPr lang="en-US" sz="2800" b="1" i="1" smtClean="0">
                                      <a:solidFill>
                                        <a:schemeClr val="tx1"/>
                                      </a:solidFill>
                                      <a:latin typeface="Cambria Math"/>
                                    </a:rPr>
                                    <m:t>𝟏</m:t>
                                  </m:r>
                                  <m:r>
                                    <a:rPr lang="en-US" sz="2800" b="1" i="1" smtClean="0">
                                      <a:solidFill>
                                        <a:schemeClr val="tx1"/>
                                      </a:solidFill>
                                      <a:latin typeface="Cambria Math"/>
                                    </a:rPr>
                                    <m:t>)</m:t>
                                  </m:r>
                                </m:den>
                              </m:f>
                            </m:oMath>
                          </a14:m>
                          <a:endParaRPr lang="en-US" sz="2800" b="1" dirty="0">
                            <a:solidFill>
                              <a:schemeClr val="tx1"/>
                            </a:solidFill>
                          </a:endParaRPr>
                        </a:p>
                      </a:txBody>
                      <a:tcPr/>
                    </a:tc>
                    <a:tc vMerge="1">
                      <a:txBody>
                        <a:bodyPr/>
                        <a:lstStyle/>
                        <a:p>
                          <a:pPr algn="ctr"/>
                          <a:endParaRPr lang="en-US" dirty="0"/>
                        </a:p>
                      </a:txBody>
                      <a:tcPr/>
                    </a:tc>
                  </a:tr>
                  <a:tr h="370840">
                    <a:tc>
                      <a:txBody>
                        <a:bodyPr/>
                        <a:lstStyle/>
                        <a:p>
                          <a:pPr algn="ctr"/>
                          <a:r>
                            <a:rPr lang="ar-IQ" sz="2800" b="1" dirty="0" smtClean="0">
                              <a:solidFill>
                                <a:schemeClr val="tx1"/>
                              </a:solidFill>
                            </a:rPr>
                            <a:t>الكلي</a:t>
                          </a:r>
                          <a:endParaRPr lang="en-US" sz="2800" b="1" dirty="0">
                            <a:solidFill>
                              <a:schemeClr val="tx1"/>
                            </a:solidFill>
                          </a:endParaRPr>
                        </a:p>
                      </a:txBody>
                      <a:tcPr/>
                    </a:tc>
                    <a:tc>
                      <a:txBody>
                        <a:bodyPr/>
                        <a:lstStyle/>
                        <a:p>
                          <a:pPr algn="ctr"/>
                          <a:r>
                            <a:rPr lang="en-US" sz="2800" b="1" dirty="0" smtClean="0">
                              <a:solidFill>
                                <a:schemeClr val="tx1"/>
                              </a:solidFill>
                            </a:rPr>
                            <a:t>SST=[B]-[C]</a:t>
                          </a:r>
                          <a:endParaRPr lang="en-US" sz="2800" b="1" dirty="0">
                            <a:solidFill>
                              <a:schemeClr val="tx1"/>
                            </a:solidFill>
                          </a:endParaRPr>
                        </a:p>
                      </a:txBody>
                      <a:tcPr/>
                    </a:tc>
                    <a:tc>
                      <a:txBody>
                        <a:bodyPr/>
                        <a:lstStyle/>
                        <a:p>
                          <a:pPr algn="ctr"/>
                          <a:r>
                            <a:rPr lang="en-US" sz="2800" b="1" dirty="0" smtClean="0">
                              <a:solidFill>
                                <a:schemeClr val="tx1"/>
                              </a:solidFill>
                            </a:rPr>
                            <a:t>an-1</a:t>
                          </a:r>
                          <a:endParaRPr lang="en-US" sz="2800" b="1" dirty="0">
                            <a:solidFill>
                              <a:schemeClr val="tx1"/>
                            </a:solidFill>
                          </a:endParaRPr>
                        </a:p>
                      </a:txBody>
                      <a:tcPr/>
                    </a:tc>
                    <a:tc>
                      <a:txBody>
                        <a:bodyPr/>
                        <a:lstStyle/>
                        <a:p>
                          <a:pPr algn="ctr"/>
                          <a:endParaRPr lang="en-US" sz="2800" b="1" dirty="0">
                            <a:solidFill>
                              <a:schemeClr val="tx1"/>
                            </a:solidFill>
                          </a:endParaRPr>
                        </a:p>
                      </a:txBody>
                      <a:tcPr/>
                    </a:tc>
                    <a:tc vMerge="1">
                      <a:txBody>
                        <a:bodyPr/>
                        <a:lstStyle/>
                        <a:p>
                          <a:pPr algn="ctr"/>
                          <a:endParaRPr lang="en-US" dirty="0"/>
                        </a:p>
                      </a:txBody>
                      <a:tcPr/>
                    </a:tc>
                  </a:tr>
                </a:tbl>
              </a:graphicData>
            </a:graphic>
          </p:graphicFrame>
        </mc:Choice>
        <mc:Fallback xmlns="">
          <p:graphicFrame>
            <p:nvGraphicFramePr>
              <p:cNvPr id="2" name="Table 1"/>
              <p:cNvGraphicFramePr>
                <a:graphicFrameLocks noGrp="1"/>
              </p:cNvGraphicFramePr>
              <p:nvPr>
                <p:extLst>
                  <p:ext uri="{D42A27DB-BD31-4B8C-83A1-F6EECF244321}">
                    <p14:modId xmlns:p14="http://schemas.microsoft.com/office/powerpoint/2010/main" val="1606367363"/>
                  </p:ext>
                </p:extLst>
              </p:nvPr>
            </p:nvGraphicFramePr>
            <p:xfrm>
              <a:off x="219456" y="1371600"/>
              <a:ext cx="8686800" cy="3171000"/>
            </p:xfrm>
            <a:graphic>
              <a:graphicData uri="http://schemas.openxmlformats.org/drawingml/2006/table">
                <a:tbl>
                  <a:tblPr firstRow="1" bandRow="1">
                    <a:tableStyleId>{5C22544A-7EE6-4342-B048-85BDC9FD1C3A}</a:tableStyleId>
                  </a:tblPr>
                  <a:tblGrid>
                    <a:gridCol w="1541249"/>
                    <a:gridCol w="1896895"/>
                    <a:gridCol w="1524000"/>
                    <a:gridCol w="1972056"/>
                    <a:gridCol w="1752600"/>
                  </a:tblGrid>
                  <a:tr h="944880">
                    <a:tc>
                      <a:txBody>
                        <a:bodyPr/>
                        <a:lstStyle/>
                        <a:p>
                          <a:pPr algn="ctr"/>
                          <a:r>
                            <a:rPr lang="ar-IQ" sz="2800" b="1" dirty="0" smtClean="0">
                              <a:solidFill>
                                <a:schemeClr val="tx1"/>
                              </a:solidFill>
                            </a:rPr>
                            <a:t>مصدر التغيير</a:t>
                          </a:r>
                          <a:endParaRPr lang="en-US" sz="2800" b="1" dirty="0">
                            <a:solidFill>
                              <a:schemeClr val="tx1"/>
                            </a:solidFill>
                          </a:endParaRPr>
                        </a:p>
                      </a:txBody>
                      <a:tcPr/>
                    </a:tc>
                    <a:tc>
                      <a:txBody>
                        <a:bodyPr/>
                        <a:lstStyle/>
                        <a:p>
                          <a:pPr algn="ctr"/>
                          <a:r>
                            <a:rPr lang="ar-IQ" sz="2800" b="1" dirty="0" smtClean="0">
                              <a:solidFill>
                                <a:schemeClr val="tx1"/>
                              </a:solidFill>
                            </a:rPr>
                            <a:t>مجموع</a:t>
                          </a:r>
                        </a:p>
                        <a:p>
                          <a:pPr algn="ctr"/>
                          <a:r>
                            <a:rPr lang="ar-IQ" sz="2800" b="1" dirty="0" smtClean="0">
                              <a:solidFill>
                                <a:schemeClr val="tx1"/>
                              </a:solidFill>
                            </a:rPr>
                            <a:t>المربعات</a:t>
                          </a:r>
                          <a:endParaRPr lang="en-US" sz="2800" b="1" dirty="0">
                            <a:solidFill>
                              <a:schemeClr val="tx1"/>
                            </a:solidFill>
                          </a:endParaRPr>
                        </a:p>
                      </a:txBody>
                      <a:tcPr/>
                    </a:tc>
                    <a:tc>
                      <a:txBody>
                        <a:bodyPr/>
                        <a:lstStyle/>
                        <a:p>
                          <a:pPr algn="ctr"/>
                          <a:r>
                            <a:rPr lang="ar-IQ" sz="2800" b="1" dirty="0" smtClean="0">
                              <a:solidFill>
                                <a:schemeClr val="tx1"/>
                              </a:solidFill>
                            </a:rPr>
                            <a:t>درجات</a:t>
                          </a:r>
                        </a:p>
                        <a:p>
                          <a:pPr algn="ctr"/>
                          <a:r>
                            <a:rPr lang="ar-IQ" sz="2800" b="1" dirty="0" smtClean="0">
                              <a:solidFill>
                                <a:schemeClr val="tx1"/>
                              </a:solidFill>
                            </a:rPr>
                            <a:t>الحرية</a:t>
                          </a:r>
                          <a:endParaRPr lang="en-US" sz="2800" b="1" dirty="0">
                            <a:solidFill>
                              <a:schemeClr val="tx1"/>
                            </a:solidFill>
                          </a:endParaRPr>
                        </a:p>
                      </a:txBody>
                      <a:tcPr/>
                    </a:tc>
                    <a:tc>
                      <a:txBody>
                        <a:bodyPr/>
                        <a:lstStyle/>
                        <a:p>
                          <a:pPr algn="ctr"/>
                          <a:r>
                            <a:rPr lang="ar-IQ" sz="2800" b="1" dirty="0" smtClean="0">
                              <a:solidFill>
                                <a:schemeClr val="tx1"/>
                              </a:solidFill>
                            </a:rPr>
                            <a:t>متوسط</a:t>
                          </a:r>
                        </a:p>
                        <a:p>
                          <a:pPr algn="ctr"/>
                          <a:r>
                            <a:rPr lang="ar-IQ" sz="2800" b="1" dirty="0" smtClean="0">
                              <a:solidFill>
                                <a:schemeClr val="tx1"/>
                              </a:solidFill>
                            </a:rPr>
                            <a:t>المربعات</a:t>
                          </a:r>
                          <a:endParaRPr lang="en-US" sz="2800" b="1" dirty="0">
                            <a:solidFill>
                              <a:schemeClr val="tx1"/>
                            </a:solidFill>
                          </a:endParaRPr>
                        </a:p>
                      </a:txBody>
                      <a:tcPr/>
                    </a:tc>
                    <a:tc>
                      <a:txBody>
                        <a:bodyPr/>
                        <a:lstStyle/>
                        <a:p>
                          <a:pPr algn="ctr" rtl="1"/>
                          <a:r>
                            <a:rPr lang="ar-IQ" sz="2800" b="1" dirty="0" smtClean="0">
                              <a:solidFill>
                                <a:schemeClr val="tx1"/>
                              </a:solidFill>
                            </a:rPr>
                            <a:t>الإحصاءة </a:t>
                          </a:r>
                        </a:p>
                        <a:p>
                          <a:pPr algn="ctr" rtl="1"/>
                          <a:r>
                            <a:rPr lang="ar-IQ" sz="2800" b="1" dirty="0" smtClean="0">
                              <a:solidFill>
                                <a:schemeClr val="tx1"/>
                              </a:solidFill>
                            </a:rPr>
                            <a:t>المحسوبة</a:t>
                          </a:r>
                          <a:endParaRPr lang="en-US" sz="2800" b="1" dirty="0">
                            <a:solidFill>
                              <a:schemeClr val="tx1"/>
                            </a:solidFill>
                          </a:endParaRPr>
                        </a:p>
                      </a:txBody>
                      <a:tcPr/>
                    </a:tc>
                  </a:tr>
                  <a:tr h="944880">
                    <a:tc>
                      <a:txBody>
                        <a:bodyPr/>
                        <a:lstStyle/>
                        <a:p>
                          <a:pPr algn="ctr"/>
                          <a:r>
                            <a:rPr lang="ar-IQ" sz="2800" b="1" dirty="0" smtClean="0">
                              <a:solidFill>
                                <a:schemeClr val="tx1"/>
                              </a:solidFill>
                            </a:rPr>
                            <a:t>بسبب المعاملات</a:t>
                          </a:r>
                          <a:endParaRPr lang="en-US" sz="2800" b="1" dirty="0">
                            <a:solidFill>
                              <a:schemeClr val="tx1"/>
                            </a:solidFill>
                          </a:endParaRPr>
                        </a:p>
                      </a:txBody>
                      <a:tcPr/>
                    </a:tc>
                    <a:tc>
                      <a:txBody>
                        <a:bodyPr/>
                        <a:lstStyle/>
                        <a:p>
                          <a:pPr algn="ctr"/>
                          <a:r>
                            <a:rPr lang="en-US" sz="2800" b="1" dirty="0" smtClean="0">
                              <a:solidFill>
                                <a:schemeClr val="tx1"/>
                              </a:solidFill>
                            </a:rPr>
                            <a:t>SSR=[A]-[C]</a:t>
                          </a:r>
                          <a:endParaRPr lang="en-US" sz="2800" b="1" dirty="0">
                            <a:solidFill>
                              <a:schemeClr val="tx1"/>
                            </a:solidFill>
                          </a:endParaRPr>
                        </a:p>
                      </a:txBody>
                      <a:tcPr/>
                    </a:tc>
                    <a:tc>
                      <a:txBody>
                        <a:bodyPr/>
                        <a:lstStyle/>
                        <a:p>
                          <a:pPr algn="ctr"/>
                          <a:r>
                            <a:rPr lang="en-US" sz="2800" b="1" dirty="0" smtClean="0">
                              <a:solidFill>
                                <a:schemeClr val="tx1"/>
                              </a:solidFill>
                            </a:rPr>
                            <a:t>a-1</a:t>
                          </a:r>
                          <a:endParaRPr lang="en-US" sz="2800" b="1" dirty="0">
                            <a:solidFill>
                              <a:schemeClr val="tx1"/>
                            </a:solidFill>
                          </a:endParaRPr>
                        </a:p>
                      </a:txBody>
                      <a:tcPr/>
                    </a:tc>
                    <a:tc>
                      <a:txBody>
                        <a:bodyPr/>
                        <a:lstStyle/>
                        <a:p>
                          <a:endParaRPr lang="en-US"/>
                        </a:p>
                      </a:txBody>
                      <a:tcPr>
                        <a:blipFill rotWithShape="1">
                          <a:blip r:embed="rId2"/>
                          <a:stretch>
                            <a:fillRect l="-251235" t="-106452" r="-88580" b="-154194"/>
                          </a:stretch>
                        </a:blipFill>
                      </a:tcPr>
                    </a:tc>
                    <a:tc rowSpan="3">
                      <a:txBody>
                        <a:bodyPr/>
                        <a:lstStyle/>
                        <a:p>
                          <a:endParaRPr lang="en-US"/>
                        </a:p>
                      </a:txBody>
                      <a:tcPr>
                        <a:blipFill rotWithShape="1">
                          <a:blip r:embed="rId2"/>
                          <a:stretch>
                            <a:fillRect l="-396516" t="-45205" b="-7945"/>
                          </a:stretch>
                        </a:blipFill>
                      </a:tcPr>
                    </a:tc>
                  </a:tr>
                  <a:tr h="763080">
                    <a:tc>
                      <a:txBody>
                        <a:bodyPr/>
                        <a:lstStyle/>
                        <a:p>
                          <a:pPr algn="ctr"/>
                          <a:r>
                            <a:rPr lang="ar-IQ" sz="2800" b="1" dirty="0" smtClean="0">
                              <a:solidFill>
                                <a:schemeClr val="tx1"/>
                              </a:solidFill>
                            </a:rPr>
                            <a:t>بسبب الخطأ</a:t>
                          </a:r>
                          <a:endParaRPr lang="en-US" sz="2800" b="1" dirty="0">
                            <a:solidFill>
                              <a:schemeClr val="tx1"/>
                            </a:solidFill>
                          </a:endParaRPr>
                        </a:p>
                      </a:txBody>
                      <a:tcPr/>
                    </a:tc>
                    <a:tc>
                      <a:txBody>
                        <a:bodyPr/>
                        <a:lstStyle/>
                        <a:p>
                          <a:pPr algn="ctr"/>
                          <a:r>
                            <a:rPr lang="en-US" sz="2800" b="1" dirty="0" smtClean="0">
                              <a:solidFill>
                                <a:schemeClr val="tx1"/>
                              </a:solidFill>
                            </a:rPr>
                            <a:t>SSE=[B]-[A]</a:t>
                          </a:r>
                          <a:endParaRPr lang="en-US" sz="2800" b="1" dirty="0">
                            <a:solidFill>
                              <a:schemeClr val="tx1"/>
                            </a:solidFill>
                          </a:endParaRPr>
                        </a:p>
                      </a:txBody>
                      <a:tcPr/>
                    </a:tc>
                    <a:tc>
                      <a:txBody>
                        <a:bodyPr/>
                        <a:lstStyle/>
                        <a:p>
                          <a:pPr algn="ctr"/>
                          <a:r>
                            <a:rPr lang="en-US" sz="2800" b="1" dirty="0" smtClean="0">
                              <a:solidFill>
                                <a:schemeClr val="tx1"/>
                              </a:solidFill>
                            </a:rPr>
                            <a:t>a</a:t>
                          </a:r>
                          <a:r>
                            <a:rPr lang="ar-IQ" sz="2800" b="1" dirty="0" smtClean="0">
                              <a:solidFill>
                                <a:schemeClr val="tx1"/>
                              </a:solidFill>
                            </a:rPr>
                            <a:t>)</a:t>
                          </a:r>
                          <a:r>
                            <a:rPr lang="en-US" sz="2800" b="1" dirty="0" smtClean="0">
                              <a:solidFill>
                                <a:schemeClr val="tx1"/>
                              </a:solidFill>
                            </a:rPr>
                            <a:t>n-1</a:t>
                          </a:r>
                          <a:r>
                            <a:rPr lang="en-US" sz="2800" b="1" dirty="0" smtClean="0">
                              <a:solidFill>
                                <a:schemeClr val="tx1"/>
                              </a:solidFill>
                            </a:rPr>
                            <a:t>)</a:t>
                          </a:r>
                          <a:endParaRPr lang="en-US" sz="2800" b="1" dirty="0">
                            <a:solidFill>
                              <a:schemeClr val="tx1"/>
                            </a:solidFill>
                          </a:endParaRPr>
                        </a:p>
                      </a:txBody>
                      <a:tcPr/>
                    </a:tc>
                    <a:tc>
                      <a:txBody>
                        <a:bodyPr/>
                        <a:lstStyle/>
                        <a:p>
                          <a:endParaRPr lang="en-US"/>
                        </a:p>
                      </a:txBody>
                      <a:tcPr>
                        <a:blipFill rotWithShape="1">
                          <a:blip r:embed="rId2"/>
                          <a:stretch>
                            <a:fillRect l="-251235" t="-256000" r="-88580" b="-91200"/>
                          </a:stretch>
                        </a:blipFill>
                      </a:tcPr>
                    </a:tc>
                    <a:tc vMerge="1">
                      <a:txBody>
                        <a:bodyPr/>
                        <a:lstStyle/>
                        <a:p>
                          <a:pPr algn="ctr"/>
                          <a:endParaRPr lang="en-US" dirty="0"/>
                        </a:p>
                      </a:txBody>
                      <a:tcPr/>
                    </a:tc>
                  </a:tr>
                  <a:tr h="518160">
                    <a:tc>
                      <a:txBody>
                        <a:bodyPr/>
                        <a:lstStyle/>
                        <a:p>
                          <a:pPr algn="ctr"/>
                          <a:r>
                            <a:rPr lang="ar-IQ" sz="2800" b="1" dirty="0" smtClean="0">
                              <a:solidFill>
                                <a:schemeClr val="tx1"/>
                              </a:solidFill>
                            </a:rPr>
                            <a:t>الكلي</a:t>
                          </a:r>
                          <a:endParaRPr lang="en-US" sz="2800" b="1" dirty="0">
                            <a:solidFill>
                              <a:schemeClr val="tx1"/>
                            </a:solidFill>
                          </a:endParaRPr>
                        </a:p>
                      </a:txBody>
                      <a:tcPr/>
                    </a:tc>
                    <a:tc>
                      <a:txBody>
                        <a:bodyPr/>
                        <a:lstStyle/>
                        <a:p>
                          <a:pPr algn="ctr"/>
                          <a:r>
                            <a:rPr lang="en-US" sz="2800" b="1" dirty="0" smtClean="0">
                              <a:solidFill>
                                <a:schemeClr val="tx1"/>
                              </a:solidFill>
                            </a:rPr>
                            <a:t>SST=[B]-[C]</a:t>
                          </a:r>
                          <a:endParaRPr lang="en-US" sz="2800" b="1" dirty="0">
                            <a:solidFill>
                              <a:schemeClr val="tx1"/>
                            </a:solidFill>
                          </a:endParaRPr>
                        </a:p>
                      </a:txBody>
                      <a:tcPr/>
                    </a:tc>
                    <a:tc>
                      <a:txBody>
                        <a:bodyPr/>
                        <a:lstStyle/>
                        <a:p>
                          <a:pPr algn="ctr"/>
                          <a:r>
                            <a:rPr lang="en-US" sz="2800" b="1" dirty="0" smtClean="0">
                              <a:solidFill>
                                <a:schemeClr val="tx1"/>
                              </a:solidFill>
                            </a:rPr>
                            <a:t>an-1</a:t>
                          </a:r>
                          <a:endParaRPr lang="en-US" sz="2800" b="1" dirty="0">
                            <a:solidFill>
                              <a:schemeClr val="tx1"/>
                            </a:solidFill>
                          </a:endParaRPr>
                        </a:p>
                      </a:txBody>
                      <a:tcPr/>
                    </a:tc>
                    <a:tc>
                      <a:txBody>
                        <a:bodyPr/>
                        <a:lstStyle/>
                        <a:p>
                          <a:pPr algn="ctr"/>
                          <a:endParaRPr lang="en-US" sz="2800" b="1" dirty="0">
                            <a:solidFill>
                              <a:schemeClr val="tx1"/>
                            </a:solidFill>
                          </a:endParaRPr>
                        </a:p>
                      </a:txBody>
                      <a:tcPr/>
                    </a:tc>
                    <a:tc vMerge="1">
                      <a:txBody>
                        <a:bodyPr/>
                        <a:lstStyle/>
                        <a:p>
                          <a:pPr algn="ctr"/>
                          <a:endParaRPr lang="en-US" dirty="0"/>
                        </a:p>
                      </a:txBody>
                      <a:tcPr/>
                    </a:tc>
                  </a:tr>
                </a:tbl>
              </a:graphicData>
            </a:graphic>
          </p:graphicFrame>
        </mc:Fallback>
      </mc:AlternateContent>
    </p:spTree>
    <p:extLst>
      <p:ext uri="{BB962C8B-B14F-4D97-AF65-F5344CB8AC3E}">
        <p14:creationId xmlns:p14="http://schemas.microsoft.com/office/powerpoint/2010/main" val="2436000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1119</Words>
  <Application>Microsoft Office PowerPoint</Application>
  <PresentationFormat>On-screen Show (4:3)</PresentationFormat>
  <Paragraphs>83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الفصل الثالث  ANOVA تحليل التباين </vt:lpstr>
      <vt:lpstr>PowerPoint Presentation</vt:lpstr>
      <vt:lpstr>PowerPoint Presentation</vt:lpstr>
      <vt:lpstr>PowerPoint Presentation</vt:lpstr>
      <vt:lpstr>PowerPoint Presentation</vt:lpstr>
      <vt:lpstr>التصنيف الأحادي(في حالة تساوي احجام العينات)</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الثالث  ANOVA تحليل التباين</dc:title>
  <dc:creator>Best</dc:creator>
  <cp:lastModifiedBy>dalia</cp:lastModifiedBy>
  <cp:revision>39</cp:revision>
  <dcterms:created xsi:type="dcterms:W3CDTF">2006-08-16T00:00:00Z</dcterms:created>
  <dcterms:modified xsi:type="dcterms:W3CDTF">2025-09-21T07:06:02Z</dcterms:modified>
</cp:coreProperties>
</file>