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58"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772400" cy="1470025"/>
          </a:xfrm>
        </p:spPr>
        <p:txBody>
          <a:bodyPr>
            <a:noAutofit/>
          </a:bodyPr>
          <a:lstStyle/>
          <a:p>
            <a:r>
              <a:rPr lang="ar-IQ" sz="5400" b="1" dirty="0" smtClean="0">
                <a:solidFill>
                  <a:srgbClr val="FF0000"/>
                </a:solidFill>
              </a:rPr>
              <a:t>الفصل الرابع</a:t>
            </a:r>
            <a:br>
              <a:rPr lang="ar-IQ" sz="5400" b="1" dirty="0" smtClean="0">
                <a:solidFill>
                  <a:srgbClr val="FF0000"/>
                </a:solidFill>
              </a:rPr>
            </a:br>
            <a:r>
              <a:rPr lang="ar-IQ" sz="5400" b="1" dirty="0" smtClean="0">
                <a:solidFill>
                  <a:srgbClr val="FF0000"/>
                </a:solidFill>
              </a:rPr>
              <a:t>اختبار الإستقلالية وجودة التوافق</a:t>
            </a:r>
            <a:endParaRPr lang="en-US" sz="5400" b="1" dirty="0">
              <a:solidFill>
                <a:srgbClr val="FF0000"/>
              </a:solidFill>
            </a:endParaRPr>
          </a:p>
        </p:txBody>
      </p:sp>
      <p:sp>
        <p:nvSpPr>
          <p:cNvPr id="3" name="Subtitle 2"/>
          <p:cNvSpPr>
            <a:spLocks noGrp="1"/>
          </p:cNvSpPr>
          <p:nvPr>
            <p:ph type="subTitle" idx="1"/>
          </p:nvPr>
        </p:nvSpPr>
        <p:spPr>
          <a:xfrm>
            <a:off x="1371600" y="2590800"/>
            <a:ext cx="6400800" cy="3048000"/>
          </a:xfrm>
        </p:spPr>
        <p:txBody>
          <a:bodyPr>
            <a:normAutofit/>
          </a:bodyPr>
          <a:lstStyle/>
          <a:p>
            <a:r>
              <a:rPr lang="ar-IQ" sz="4800" b="1" dirty="0" smtClean="0">
                <a:solidFill>
                  <a:srgbClr val="7030A0"/>
                </a:solidFill>
              </a:rPr>
              <a:t>اهم المفردات</a:t>
            </a:r>
          </a:p>
          <a:p>
            <a:r>
              <a:rPr lang="ar-IQ" sz="4800" b="1" dirty="0" smtClean="0">
                <a:solidFill>
                  <a:srgbClr val="7030A0"/>
                </a:solidFill>
              </a:rPr>
              <a:t>اختبار جودة التوافق</a:t>
            </a:r>
          </a:p>
          <a:p>
            <a:r>
              <a:rPr lang="ar-IQ" sz="4800" b="1" dirty="0" smtClean="0">
                <a:solidFill>
                  <a:srgbClr val="7030A0"/>
                </a:solidFill>
              </a:rPr>
              <a:t>اختبار الإستقلالية</a:t>
            </a:r>
            <a:endParaRPr lang="en-US" sz="4800" b="1" dirty="0">
              <a:solidFill>
                <a:srgbClr val="7030A0"/>
              </a:solidFill>
            </a:endParaRPr>
          </a:p>
        </p:txBody>
      </p:sp>
    </p:spTree>
    <p:extLst>
      <p:ext uri="{BB962C8B-B14F-4D97-AF65-F5344CB8AC3E}">
        <p14:creationId xmlns:p14="http://schemas.microsoft.com/office/powerpoint/2010/main" val="30770997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52400"/>
                <a:ext cx="8839200" cy="6477000"/>
              </a:xfrm>
            </p:spPr>
            <p:txBody>
              <a:bodyPr/>
              <a:lstStyle/>
              <a:p>
                <a:pPr marL="0" indent="0" algn="just" rtl="1">
                  <a:buNone/>
                </a:pPr>
                <a:r>
                  <a:rPr lang="ar-IQ" dirty="0" smtClean="0"/>
                  <a:t>4- حدود منطقتي القبول والرفض: هنا يتم اختبار الطرف الأيمن لتوزيع مربع كاي بدرجات حرية </a:t>
                </a:r>
                <a:r>
                  <a:rPr lang="en-US" dirty="0" smtClean="0"/>
                  <a:t>(k-m-1)</a:t>
                </a:r>
                <a:r>
                  <a:rPr lang="ar-IQ" dirty="0" smtClean="0"/>
                  <a:t> عند مستوى معنوية </a:t>
                </a:r>
                <a14:m>
                  <m:oMath xmlns:m="http://schemas.openxmlformats.org/officeDocument/2006/math">
                    <m:r>
                      <a:rPr lang="ar-IQ" i="1" smtClean="0">
                        <a:latin typeface="Cambria Math"/>
                        <a:ea typeface="Cambria Math"/>
                      </a:rPr>
                      <m:t>∝</m:t>
                    </m:r>
                  </m:oMath>
                </a14:m>
                <a:r>
                  <a:rPr lang="en-US" dirty="0" smtClean="0"/>
                  <a:t> </a:t>
                </a:r>
                <a:r>
                  <a:rPr lang="ar-IQ" dirty="0" smtClean="0"/>
                  <a:t> كما في الشكل التالي:</a:t>
                </a:r>
              </a:p>
              <a:p>
                <a:pPr marL="0" indent="0" algn="ct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52400"/>
                <a:ext cx="8839200" cy="6477000"/>
              </a:xfrm>
              <a:blipFill rotWithShape="1">
                <a:blip r:embed="rId2"/>
                <a:stretch>
                  <a:fillRect l="-3103" t="-1223" r="-1793"/>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828800"/>
            <a:ext cx="81280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262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52400"/>
                <a:ext cx="8839200" cy="6553200"/>
              </a:xfrm>
            </p:spPr>
            <p:txBody>
              <a:bodyPr>
                <a:normAutofit/>
              </a:bodyPr>
              <a:lstStyle/>
              <a:p>
                <a:pPr marL="0" indent="0" algn="just" rtl="1">
                  <a:buNone/>
                </a:pPr>
                <a:r>
                  <a:rPr lang="ar-IQ" b="1" dirty="0" smtClean="0">
                    <a:solidFill>
                      <a:srgbClr val="7030A0"/>
                    </a:solidFill>
                  </a:rPr>
                  <a:t> نلاحظ ما يلي:</a:t>
                </a:r>
              </a:p>
              <a:p>
                <a:pPr marL="514350" indent="-514350" algn="just" rtl="1">
                  <a:buAutoNum type="arabic1Minus"/>
                </a:pPr>
                <a:r>
                  <a:rPr lang="ar-IQ" b="1" dirty="0" smtClean="0">
                    <a:solidFill>
                      <a:srgbClr val="7030A0"/>
                    </a:solidFill>
                  </a:rPr>
                  <a:t>ان منطقة القبول تبدأ من الصفر وحتى القيمة </a:t>
                </a:r>
                <a14:m>
                  <m:oMath xmlns:m="http://schemas.openxmlformats.org/officeDocument/2006/math">
                    <m:sSub>
                      <m:sSubPr>
                        <m:ctrlPr>
                          <a:rPr lang="ar-IQ" b="1" i="1" smtClean="0">
                            <a:solidFill>
                              <a:srgbClr val="7030A0"/>
                            </a:solidFill>
                            <a:latin typeface="Cambria Math"/>
                          </a:rPr>
                        </m:ctrlPr>
                      </m:sSubPr>
                      <m:e>
                        <m:r>
                          <a:rPr lang="en-US" b="1" i="1" smtClean="0">
                            <a:solidFill>
                              <a:srgbClr val="7030A0"/>
                            </a:solidFill>
                            <a:latin typeface="Cambria Math"/>
                          </a:rPr>
                          <m:t>𝒙</m:t>
                        </m:r>
                        <m:sSup>
                          <m:sSupPr>
                            <m:ctrlPr>
                              <a:rPr lang="en-US" b="1" i="1" smtClean="0">
                                <a:solidFill>
                                  <a:srgbClr val="7030A0"/>
                                </a:solidFill>
                                <a:latin typeface="Cambria Math"/>
                              </a:rPr>
                            </m:ctrlPr>
                          </m:sSupPr>
                          <m:e>
                            <m:r>
                              <a:rPr lang="en-US" b="1" i="1" smtClean="0">
                                <a:solidFill>
                                  <a:srgbClr val="7030A0"/>
                                </a:solidFill>
                                <a:latin typeface="Cambria Math"/>
                              </a:rPr>
                              <m:t> </m:t>
                            </m:r>
                          </m:e>
                          <m:sup>
                            <m:r>
                              <a:rPr lang="en-US" b="1" i="1" smtClean="0">
                                <a:solidFill>
                                  <a:srgbClr val="7030A0"/>
                                </a:solidFill>
                                <a:latin typeface="Cambria Math"/>
                              </a:rPr>
                              <m:t>𝟐</m:t>
                            </m:r>
                          </m:sup>
                        </m:sSup>
                      </m:e>
                      <m:sub>
                        <m:r>
                          <a:rPr lang="ar-IQ" b="1" i="1" smtClean="0">
                            <a:solidFill>
                              <a:srgbClr val="7030A0"/>
                            </a:solidFill>
                            <a:latin typeface="Cambria Math"/>
                            <a:ea typeface="Cambria Math"/>
                          </a:rPr>
                          <m:t>𝜶</m:t>
                        </m:r>
                        <m:r>
                          <a:rPr lang="en-US" b="1" i="1" smtClean="0">
                            <a:solidFill>
                              <a:srgbClr val="7030A0"/>
                            </a:solidFill>
                            <a:latin typeface="Cambria Math"/>
                            <a:ea typeface="Cambria Math"/>
                          </a:rPr>
                          <m:t>,</m:t>
                        </m:r>
                        <m:r>
                          <a:rPr lang="en-US" b="1" i="1" smtClean="0">
                            <a:solidFill>
                              <a:srgbClr val="7030A0"/>
                            </a:solidFill>
                            <a:latin typeface="Cambria Math"/>
                            <a:ea typeface="Cambria Math"/>
                          </a:rPr>
                          <m:t>𝒌</m:t>
                        </m:r>
                        <m:r>
                          <a:rPr lang="en-US" b="1" i="1" smtClean="0">
                            <a:solidFill>
                              <a:srgbClr val="7030A0"/>
                            </a:solidFill>
                            <a:latin typeface="Cambria Math"/>
                            <a:ea typeface="Cambria Math"/>
                          </a:rPr>
                          <m:t>−</m:t>
                        </m:r>
                        <m:r>
                          <a:rPr lang="en-US" b="1" i="1" smtClean="0">
                            <a:solidFill>
                              <a:srgbClr val="7030A0"/>
                            </a:solidFill>
                            <a:latin typeface="Cambria Math"/>
                            <a:ea typeface="Cambria Math"/>
                          </a:rPr>
                          <m:t>𝒎</m:t>
                        </m:r>
                        <m:r>
                          <a:rPr lang="en-US" b="1" i="1" smtClean="0">
                            <a:solidFill>
                              <a:srgbClr val="7030A0"/>
                            </a:solidFill>
                            <a:latin typeface="Cambria Math"/>
                            <a:ea typeface="Cambria Math"/>
                          </a:rPr>
                          <m:t>−</m:t>
                        </m:r>
                        <m:r>
                          <a:rPr lang="en-US" b="1" i="1" smtClean="0">
                            <a:solidFill>
                              <a:srgbClr val="7030A0"/>
                            </a:solidFill>
                            <a:latin typeface="Cambria Math"/>
                            <a:ea typeface="Cambria Math"/>
                          </a:rPr>
                          <m:t>𝟏</m:t>
                        </m:r>
                      </m:sub>
                    </m:sSub>
                    <m:r>
                      <a:rPr lang="ar-IQ" b="1" i="0" smtClean="0">
                        <a:solidFill>
                          <a:srgbClr val="7030A0"/>
                        </a:solidFill>
                        <a:latin typeface="Cambria Math"/>
                      </a:rPr>
                      <m:t> </m:t>
                    </m:r>
                  </m:oMath>
                </a14:m>
                <a:endParaRPr lang="ar-IQ" b="1" dirty="0" smtClean="0">
                  <a:solidFill>
                    <a:srgbClr val="7030A0"/>
                  </a:solidFill>
                </a:endParaRPr>
              </a:p>
              <a:p>
                <a:pPr marL="0" indent="0" algn="just" rtl="1">
                  <a:buNone/>
                </a:pPr>
                <a:r>
                  <a:rPr lang="ar-IQ" b="1" dirty="0" smtClean="0">
                    <a:solidFill>
                      <a:srgbClr val="7030A0"/>
                    </a:solidFill>
                  </a:rPr>
                  <a:t>    والتي نحصل عليها من جدول مربع كاي عند مستوى معنوية </a:t>
                </a:r>
                <a14:m>
                  <m:oMath xmlns:m="http://schemas.openxmlformats.org/officeDocument/2006/math">
                    <m:r>
                      <a:rPr lang="ar-IQ" b="1" i="1" smtClean="0">
                        <a:solidFill>
                          <a:srgbClr val="7030A0"/>
                        </a:solidFill>
                        <a:latin typeface="Cambria Math"/>
                        <a:ea typeface="Cambria Math"/>
                      </a:rPr>
                      <m:t>𝜶</m:t>
                    </m:r>
                    <m:r>
                      <a:rPr lang="ar-IQ" b="1" i="1" smtClean="0">
                        <a:solidFill>
                          <a:srgbClr val="7030A0"/>
                        </a:solidFill>
                        <a:latin typeface="Cambria Math"/>
                        <a:ea typeface="Cambria Math"/>
                      </a:rPr>
                      <m:t> </m:t>
                    </m:r>
                  </m:oMath>
                </a14:m>
                <a:endParaRPr lang="ar-IQ" b="1" dirty="0" smtClean="0">
                  <a:solidFill>
                    <a:srgbClr val="7030A0"/>
                  </a:solidFill>
                </a:endParaRPr>
              </a:p>
              <a:p>
                <a:pPr marL="0" indent="0" algn="just" rtl="1">
                  <a:buNone/>
                </a:pPr>
                <a:r>
                  <a:rPr lang="ar-IQ" b="1" dirty="0">
                    <a:solidFill>
                      <a:srgbClr val="7030A0"/>
                    </a:solidFill>
                  </a:rPr>
                  <a:t> </a:t>
                </a:r>
                <a:r>
                  <a:rPr lang="ar-IQ" b="1" dirty="0" smtClean="0">
                    <a:solidFill>
                      <a:srgbClr val="7030A0"/>
                    </a:solidFill>
                  </a:rPr>
                  <a:t>   ودرجة حرية </a:t>
                </a:r>
                <a:r>
                  <a:rPr lang="en-US" b="1" dirty="0" smtClean="0">
                    <a:solidFill>
                      <a:srgbClr val="7030A0"/>
                    </a:solidFill>
                  </a:rPr>
                  <a:t>k-m-1</a:t>
                </a:r>
                <a:r>
                  <a:rPr lang="ar-IQ" b="1" dirty="0" smtClean="0">
                    <a:solidFill>
                      <a:srgbClr val="7030A0"/>
                    </a:solidFill>
                  </a:rPr>
                  <a:t>.</a:t>
                </a:r>
              </a:p>
              <a:p>
                <a:pPr marL="0" indent="0" algn="just" rtl="1">
                  <a:buNone/>
                </a:pPr>
                <a:r>
                  <a:rPr lang="ar-IQ" b="1" dirty="0" smtClean="0">
                    <a:solidFill>
                      <a:srgbClr val="7030A0"/>
                    </a:solidFill>
                  </a:rPr>
                  <a:t>ب- ان منطقة الرفض تشمل القيم التي اكبر من  </a:t>
                </a:r>
                <a14:m>
                  <m:oMath xmlns:m="http://schemas.openxmlformats.org/officeDocument/2006/math">
                    <m:sSub>
                      <m:sSubPr>
                        <m:ctrlPr>
                          <a:rPr lang="ar-IQ" b="1" i="1">
                            <a:solidFill>
                              <a:srgbClr val="7030A0"/>
                            </a:solidFill>
                            <a:latin typeface="Cambria Math"/>
                          </a:rPr>
                        </m:ctrlPr>
                      </m:sSubPr>
                      <m:e>
                        <m:r>
                          <a:rPr lang="en-US" b="1" i="1">
                            <a:solidFill>
                              <a:srgbClr val="7030A0"/>
                            </a:solidFill>
                            <a:latin typeface="Cambria Math"/>
                          </a:rPr>
                          <m:t>𝒙</m:t>
                        </m:r>
                        <m:sSup>
                          <m:sSupPr>
                            <m:ctrlPr>
                              <a:rPr lang="en-US" b="1" i="1">
                                <a:solidFill>
                                  <a:srgbClr val="7030A0"/>
                                </a:solidFill>
                                <a:latin typeface="Cambria Math"/>
                              </a:rPr>
                            </m:ctrlPr>
                          </m:sSupPr>
                          <m:e>
                            <m:r>
                              <a:rPr lang="en-US" b="1" i="1">
                                <a:solidFill>
                                  <a:srgbClr val="7030A0"/>
                                </a:solidFill>
                                <a:latin typeface="Cambria Math"/>
                              </a:rPr>
                              <m:t> </m:t>
                            </m:r>
                          </m:e>
                          <m:sup>
                            <m:r>
                              <a:rPr lang="en-US" b="1" i="1">
                                <a:solidFill>
                                  <a:srgbClr val="7030A0"/>
                                </a:solidFill>
                                <a:latin typeface="Cambria Math"/>
                              </a:rPr>
                              <m:t>𝟐</m:t>
                            </m:r>
                          </m:sup>
                        </m:sSup>
                      </m:e>
                      <m:sub>
                        <m:r>
                          <a:rPr lang="ar-IQ" b="1" i="1">
                            <a:solidFill>
                              <a:srgbClr val="7030A0"/>
                            </a:solidFill>
                            <a:latin typeface="Cambria Math"/>
                            <a:ea typeface="Cambria Math"/>
                          </a:rPr>
                          <m:t>𝜶</m:t>
                        </m:r>
                        <m:r>
                          <a:rPr lang="en-US" b="1" i="1">
                            <a:solidFill>
                              <a:srgbClr val="7030A0"/>
                            </a:solidFill>
                            <a:latin typeface="Cambria Math"/>
                            <a:ea typeface="Cambria Math"/>
                          </a:rPr>
                          <m:t>,</m:t>
                        </m:r>
                        <m:r>
                          <a:rPr lang="en-US" b="1" i="1">
                            <a:solidFill>
                              <a:srgbClr val="7030A0"/>
                            </a:solidFill>
                            <a:latin typeface="Cambria Math"/>
                            <a:ea typeface="Cambria Math"/>
                          </a:rPr>
                          <m:t>𝒌</m:t>
                        </m:r>
                        <m:r>
                          <a:rPr lang="en-US" b="1" i="1">
                            <a:solidFill>
                              <a:srgbClr val="7030A0"/>
                            </a:solidFill>
                            <a:latin typeface="Cambria Math"/>
                            <a:ea typeface="Cambria Math"/>
                          </a:rPr>
                          <m:t>−</m:t>
                        </m:r>
                        <m:r>
                          <a:rPr lang="en-US" b="1" i="1">
                            <a:solidFill>
                              <a:srgbClr val="7030A0"/>
                            </a:solidFill>
                            <a:latin typeface="Cambria Math"/>
                            <a:ea typeface="Cambria Math"/>
                          </a:rPr>
                          <m:t>𝒎</m:t>
                        </m:r>
                        <m:r>
                          <a:rPr lang="en-US" b="1" i="1">
                            <a:solidFill>
                              <a:srgbClr val="7030A0"/>
                            </a:solidFill>
                            <a:latin typeface="Cambria Math"/>
                            <a:ea typeface="Cambria Math"/>
                          </a:rPr>
                          <m:t>−</m:t>
                        </m:r>
                        <m:r>
                          <a:rPr lang="en-US" b="1" i="1">
                            <a:solidFill>
                              <a:srgbClr val="7030A0"/>
                            </a:solidFill>
                            <a:latin typeface="Cambria Math"/>
                            <a:ea typeface="Cambria Math"/>
                          </a:rPr>
                          <m:t>𝟏</m:t>
                        </m:r>
                      </m:sub>
                    </m:sSub>
                    <m:r>
                      <a:rPr lang="ar-IQ" b="1">
                        <a:solidFill>
                          <a:srgbClr val="7030A0"/>
                        </a:solidFill>
                        <a:latin typeface="Cambria Math"/>
                      </a:rPr>
                      <m:t> </m:t>
                    </m:r>
                  </m:oMath>
                </a14:m>
                <a:endParaRPr lang="ar-IQ" b="1" dirty="0">
                  <a:solidFill>
                    <a:srgbClr val="7030A0"/>
                  </a:solidFill>
                </a:endParaRPr>
              </a:p>
              <a:p>
                <a:pPr marL="0" indent="0" algn="just" rtl="1">
                  <a:buNone/>
                </a:pPr>
                <a:r>
                  <a:rPr lang="ar-IQ" b="1" dirty="0" smtClean="0">
                    <a:solidFill>
                      <a:srgbClr val="7030A0"/>
                    </a:solidFill>
                  </a:rPr>
                  <a:t> (اختبار الطرف الأيمن).</a:t>
                </a:r>
              </a:p>
              <a:p>
                <a:pPr marL="0" indent="0" algn="just" rtl="1">
                  <a:buNone/>
                </a:pPr>
                <a:r>
                  <a:rPr lang="ar-IQ" b="1" dirty="0" smtClean="0">
                    <a:solidFill>
                      <a:srgbClr val="FF0000"/>
                    </a:solidFill>
                  </a:rPr>
                  <a:t>المقارنة والقرار: إذ تم مقارنة قيمة احصاءة الإختبار (المحسوبة من الخطوة الثالثة) بحدود منطقتي القبول، فاذا وقعت قيمة الإحصاءة في منطقة القبول فان القرار يكون قبول فرضية العدم (اي قبول فرض التجانس)، والعكس صحيح.</a:t>
                </a:r>
                <a:endParaRPr lang="en-US"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52400"/>
                <a:ext cx="8839200" cy="6553200"/>
              </a:xfrm>
              <a:blipFill rotWithShape="1">
                <a:blip r:embed="rId2"/>
                <a:stretch>
                  <a:fillRect l="-2966" t="-1209" r="-1724"/>
                </a:stretch>
              </a:blipFill>
            </p:spPr>
            <p:txBody>
              <a:bodyPr/>
              <a:lstStyle/>
              <a:p>
                <a:r>
                  <a:rPr lang="en-US">
                    <a:noFill/>
                  </a:rPr>
                  <a:t> </a:t>
                </a:r>
              </a:p>
            </p:txBody>
          </p:sp>
        </mc:Fallback>
      </mc:AlternateContent>
    </p:spTree>
    <p:extLst>
      <p:ext uri="{BB962C8B-B14F-4D97-AF65-F5344CB8AC3E}">
        <p14:creationId xmlns:p14="http://schemas.microsoft.com/office/powerpoint/2010/main" val="209900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lnSpcReduction="10000"/>
          </a:bodyPr>
          <a:lstStyle/>
          <a:p>
            <a:pPr algn="just" rtl="1"/>
            <a:r>
              <a:rPr lang="ar-IQ" b="1" dirty="0" smtClean="0">
                <a:solidFill>
                  <a:srgbClr val="7030A0"/>
                </a:solidFill>
              </a:rPr>
              <a:t>الفكرة الأساسية من استخدام هذا الأسلوب هي مقارنة التكرارات الفعلية او المشاهدة بالمتوقعة، مثلاً عند رمي قطعة نقود (100 مرة) بافتراض ان هذه القطعة سليمة، فانه من المتوقع ان نصف هذه الرميات صورة والنصف الآخر كتابة.</a:t>
            </a:r>
          </a:p>
          <a:p>
            <a:pPr algn="just" rtl="1"/>
            <a:r>
              <a:rPr lang="ar-IQ" b="1" dirty="0">
                <a:solidFill>
                  <a:srgbClr val="FF0000"/>
                </a:solidFill>
              </a:rPr>
              <a:t> </a:t>
            </a:r>
            <a:r>
              <a:rPr lang="ar-IQ" b="1" dirty="0" smtClean="0">
                <a:solidFill>
                  <a:srgbClr val="FF0000"/>
                </a:solidFill>
              </a:rPr>
              <a:t> الا انه من الناحية العملية من النادر ان نحصل على النصف تماماً، وبالتالي كلما قل الفرق بينهما فان ذلك يعني ان هناك تجانساً بين الصورة والكتابة، والعكس صحيح. فكلما كبر الفرق بينهما كان ذلك مؤشراً على ان وجهي القطعة غير متجانسين، وللتأكد من ذلك يستخدم اختبار يسمى (باختبار التجانس).</a:t>
            </a:r>
          </a:p>
          <a:p>
            <a:pPr algn="just" rtl="1"/>
            <a:r>
              <a:rPr lang="ar-IQ" b="1" dirty="0" smtClean="0">
                <a:solidFill>
                  <a:srgbClr val="0070C0"/>
                </a:solidFill>
              </a:rPr>
              <a:t>عندما تتوفر بيانات عن الظاهرة محل الدرسة في شكل تكرارات (التكرارات المشاهدة </a:t>
            </a:r>
            <a:r>
              <a:rPr lang="en-US" b="1" dirty="0" smtClean="0">
                <a:solidFill>
                  <a:srgbClr val="0070C0"/>
                </a:solidFill>
              </a:rPr>
              <a:t>Observed Frequencies</a:t>
            </a:r>
            <a:r>
              <a:rPr lang="ar-IQ" b="1" dirty="0" smtClean="0">
                <a:solidFill>
                  <a:srgbClr val="0070C0"/>
                </a:solidFill>
              </a:rPr>
              <a:t>)، فان مقارنة هذه التكرارت بما هو متوقع يمكننا من التوصل الى بعض خصائص المجتمع محل الدراسة.</a:t>
            </a:r>
            <a:endParaRPr lang="en-US" b="1" dirty="0">
              <a:solidFill>
                <a:srgbClr val="0070C0"/>
              </a:solidFill>
            </a:endParaRPr>
          </a:p>
        </p:txBody>
      </p:sp>
    </p:spTree>
    <p:extLst>
      <p:ext uri="{BB962C8B-B14F-4D97-AF65-F5344CB8AC3E}">
        <p14:creationId xmlns:p14="http://schemas.microsoft.com/office/powerpoint/2010/main" val="22069992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15400" cy="6629400"/>
              </a:xfrm>
            </p:spPr>
            <p:txBody>
              <a:bodyPr>
                <a:normAutofit lnSpcReduction="10000"/>
              </a:bodyPr>
              <a:lstStyle/>
              <a:p>
                <a:pPr algn="just" rtl="1"/>
                <a:r>
                  <a:rPr lang="ar-IQ" b="1" dirty="0" smtClean="0">
                    <a:solidFill>
                      <a:srgbClr val="0070C0"/>
                    </a:solidFill>
                  </a:rPr>
                  <a:t>عند دراسة العلاقة بين مستوى التعليم في المجتمع ودرجة الوعي السياسي مثلاً، فانه بمقارنة التكرارت الفعلية بالتكرارات المتوقعة يمكننا من التوصل الى نتيجة فيما اذا كانت هاتان الظاهرتان مستقلتين ام ان هناك علاقة او ارتباط بينهما.</a:t>
                </a:r>
              </a:p>
              <a:p>
                <a:pPr algn="just" rtl="1"/>
                <a:r>
                  <a:rPr lang="ar-IQ" b="1" dirty="0" smtClean="0">
                    <a:solidFill>
                      <a:srgbClr val="FF0000"/>
                    </a:solidFill>
                  </a:rPr>
                  <a:t>وهكذا فقد تكون البيانات مصنفة تبعاً لمتغير واحد او لمتغيرين او ظاهرتين ففي مثل هذه الحالات التي تعتمد على تحليل التكرارت المشاهدة ومقارنتها بالتكرارات المتوقعة فان التوزيع الذي يسمى </a:t>
                </a:r>
                <a14:m>
                  <m:oMath xmlns:m="http://schemas.openxmlformats.org/officeDocument/2006/math">
                    <m:sSup>
                      <m:sSupPr>
                        <m:ctrlPr>
                          <a:rPr lang="ar-IQ" b="1" i="1" smtClean="0">
                            <a:solidFill>
                              <a:srgbClr val="FF0000"/>
                            </a:solidFill>
                            <a:latin typeface="Cambria Math"/>
                          </a:rPr>
                        </m:ctrlPr>
                      </m:sSupPr>
                      <m:e>
                        <m:r>
                          <a:rPr lang="en-US" b="1" i="1" smtClean="0">
                            <a:solidFill>
                              <a:srgbClr val="FF0000"/>
                            </a:solidFill>
                            <a:latin typeface="Cambria Math"/>
                          </a:rPr>
                          <m:t>𝒙</m:t>
                        </m:r>
                      </m:e>
                      <m:sup>
                        <m:r>
                          <a:rPr lang="en-US" b="1" i="1" smtClean="0">
                            <a:solidFill>
                              <a:srgbClr val="FF0000"/>
                            </a:solidFill>
                            <a:latin typeface="Cambria Math"/>
                          </a:rPr>
                          <m:t>𝟐</m:t>
                        </m:r>
                      </m:sup>
                    </m:sSup>
                  </m:oMath>
                </a14:m>
                <a:r>
                  <a:rPr lang="ar-IQ" b="1" dirty="0" smtClean="0">
                    <a:solidFill>
                      <a:srgbClr val="FF0000"/>
                    </a:solidFill>
                  </a:rPr>
                  <a:t> او (مربع كاي </a:t>
                </a:r>
                <a:r>
                  <a:rPr lang="en-US" b="1" dirty="0" smtClean="0">
                    <a:solidFill>
                      <a:srgbClr val="FF0000"/>
                    </a:solidFill>
                  </a:rPr>
                  <a:t>Chi-square dist.</a:t>
                </a:r>
                <a:r>
                  <a:rPr lang="ar-IQ" b="1" dirty="0" smtClean="0">
                    <a:solidFill>
                      <a:srgbClr val="FF0000"/>
                    </a:solidFill>
                  </a:rPr>
                  <a:t>)، وهو اداة التحليل الإحصائي المناسبة لمثل هذه الحالات.</a:t>
                </a:r>
              </a:p>
              <a:p>
                <a:pPr algn="just" rtl="1"/>
                <a:r>
                  <a:rPr lang="ar-IQ" b="1" dirty="0" smtClean="0">
                    <a:solidFill>
                      <a:srgbClr val="7030A0"/>
                    </a:solidFill>
                  </a:rPr>
                  <a:t>نفرض اننا نريد قياس درجة التحصيل العلمي للتدريسيين، ثم قمنا بإجراء هذه الدراسة على مجموعة(عددها </a:t>
                </a:r>
                <a:r>
                  <a:rPr lang="en-US" b="1" dirty="0" smtClean="0">
                    <a:solidFill>
                      <a:srgbClr val="7030A0"/>
                    </a:solidFill>
                  </a:rPr>
                  <a:t>n</a:t>
                </a:r>
                <a:r>
                  <a:rPr lang="ar-IQ" b="1" dirty="0" smtClean="0">
                    <a:solidFill>
                      <a:srgbClr val="7030A0"/>
                    </a:solidFill>
                  </a:rPr>
                  <a:t>) من التدريسيين، وكانت التكرارات المشاهدة لدرجة التحصيل العلمي (بافتراض ان التحصيل العلمي مقسم الى عدد </a:t>
                </a:r>
                <a:r>
                  <a:rPr lang="en-US" b="1" dirty="0" smtClean="0">
                    <a:solidFill>
                      <a:srgbClr val="7030A0"/>
                    </a:solidFill>
                  </a:rPr>
                  <a:t>k</a:t>
                </a:r>
                <a:r>
                  <a:rPr lang="ar-IQ" b="1" dirty="0" smtClean="0">
                    <a:solidFill>
                      <a:srgbClr val="7030A0"/>
                    </a:solidFill>
                  </a:rPr>
                  <a:t> من الدرجات) هي:</a:t>
                </a:r>
              </a:p>
              <a:p>
                <a:pPr algn="just" rt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15400" cy="6629400"/>
              </a:xfrm>
              <a:blipFill rotWithShape="1">
                <a:blip r:embed="rId2"/>
                <a:stretch>
                  <a:fillRect l="-3078" t="-1930" r="-1642" b="-92"/>
                </a:stretch>
              </a:blipFill>
            </p:spPr>
            <p:txBody>
              <a:bodyPr/>
              <a:lstStyle/>
              <a:p>
                <a:r>
                  <a:rPr lang="en-US">
                    <a:noFill/>
                  </a:rPr>
                  <a:t> </a:t>
                </a:r>
              </a:p>
            </p:txBody>
          </p:sp>
        </mc:Fallback>
      </mc:AlternateContent>
    </p:spTree>
    <p:extLst>
      <p:ext uri="{BB962C8B-B14F-4D97-AF65-F5344CB8AC3E}">
        <p14:creationId xmlns:p14="http://schemas.microsoft.com/office/powerpoint/2010/main" val="338513941"/>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6096"/>
                <a:ext cx="8839200" cy="6629400"/>
              </a:xfrm>
            </p:spPr>
            <p:txBody>
              <a:bodyPr>
                <a:normAutofit/>
              </a:bodyPr>
              <a:lstStyle/>
              <a:p>
                <a14:m>
                  <m:oMath xmlns:m="http://schemas.openxmlformats.org/officeDocument/2006/math">
                    <m:sSub>
                      <m:sSubPr>
                        <m:ctrlPr>
                          <a:rPr lang="en-US" b="1" i="1" smtClean="0">
                            <a:solidFill>
                              <a:srgbClr val="FF0000"/>
                            </a:solidFill>
                            <a:latin typeface="Cambria Math"/>
                          </a:rPr>
                        </m:ctrlPr>
                      </m:sSubPr>
                      <m:e>
                        <m:r>
                          <a:rPr lang="en-US" b="1" i="1" smtClean="0">
                            <a:solidFill>
                              <a:srgbClr val="FF0000"/>
                            </a:solidFill>
                            <a:latin typeface="Cambria Math"/>
                          </a:rPr>
                          <m:t>𝑶</m:t>
                        </m:r>
                      </m:e>
                      <m:sub>
                        <m:r>
                          <a:rPr lang="en-US" b="1" i="1" smtClean="0">
                            <a:solidFill>
                              <a:srgbClr val="FF0000"/>
                            </a:solidFill>
                            <a:latin typeface="Cambria Math"/>
                          </a:rPr>
                          <m:t>𝟏</m:t>
                        </m:r>
                      </m:sub>
                    </m:sSub>
                    <m:r>
                      <a:rPr lang="en-US" b="1" i="1" smtClean="0">
                        <a:solidFill>
                          <a:srgbClr val="FF0000"/>
                        </a:solidFill>
                        <a:latin typeface="Cambria Math"/>
                      </a:rPr>
                      <m:t>,</m:t>
                    </m:r>
                    <m:sSub>
                      <m:sSubPr>
                        <m:ctrlPr>
                          <a:rPr lang="en-US" b="1" i="1" smtClean="0">
                            <a:solidFill>
                              <a:srgbClr val="FF0000"/>
                            </a:solidFill>
                            <a:latin typeface="Cambria Math"/>
                          </a:rPr>
                        </m:ctrlPr>
                      </m:sSubPr>
                      <m:e>
                        <m:r>
                          <a:rPr lang="en-US" b="1" i="1" smtClean="0">
                            <a:solidFill>
                              <a:srgbClr val="FF0000"/>
                            </a:solidFill>
                            <a:latin typeface="Cambria Math"/>
                          </a:rPr>
                          <m:t>𝑶</m:t>
                        </m:r>
                      </m:e>
                      <m:sub>
                        <m:r>
                          <a:rPr lang="en-US" b="1" i="1" smtClean="0">
                            <a:solidFill>
                              <a:srgbClr val="FF0000"/>
                            </a:solidFill>
                            <a:latin typeface="Cambria Math"/>
                          </a:rPr>
                          <m:t>𝟐</m:t>
                        </m:r>
                      </m:sub>
                    </m:sSub>
                    <m:r>
                      <a:rPr lang="en-US" b="1" i="1" smtClean="0">
                        <a:solidFill>
                          <a:srgbClr val="FF0000"/>
                        </a:solidFill>
                        <a:latin typeface="Cambria Math"/>
                      </a:rPr>
                      <m:t>,…,</m:t>
                    </m:r>
                    <m:sSub>
                      <m:sSubPr>
                        <m:ctrlPr>
                          <a:rPr lang="en-US" b="1" i="1" smtClean="0">
                            <a:solidFill>
                              <a:srgbClr val="FF0000"/>
                            </a:solidFill>
                            <a:latin typeface="Cambria Math"/>
                          </a:rPr>
                        </m:ctrlPr>
                      </m:sSubPr>
                      <m:e>
                        <m:r>
                          <a:rPr lang="en-US" b="1" i="1" smtClean="0">
                            <a:solidFill>
                              <a:srgbClr val="FF0000"/>
                            </a:solidFill>
                            <a:latin typeface="Cambria Math"/>
                          </a:rPr>
                          <m:t>𝑶</m:t>
                        </m:r>
                      </m:e>
                      <m:sub>
                        <m:r>
                          <a:rPr lang="en-US" b="1" i="1" smtClean="0">
                            <a:solidFill>
                              <a:srgbClr val="FF0000"/>
                            </a:solidFill>
                            <a:latin typeface="Cambria Math"/>
                          </a:rPr>
                          <m:t>𝑲</m:t>
                        </m:r>
                      </m:sub>
                    </m:sSub>
                  </m:oMath>
                </a14:m>
                <a:endParaRPr lang="en-US" b="1" dirty="0" smtClean="0">
                  <a:solidFill>
                    <a:srgbClr val="FF0000"/>
                  </a:solidFill>
                </a:endParaRPr>
              </a:p>
              <a:p>
                <a:pPr marL="0" indent="0" algn="just" rtl="1">
                  <a:buNone/>
                </a:pPr>
                <a:r>
                  <a:rPr lang="ar-IQ" b="1" dirty="0" smtClean="0">
                    <a:solidFill>
                      <a:srgbClr val="FF0000"/>
                    </a:solidFill>
                  </a:rPr>
                  <a:t>التكرارات المتوقعة هي:</a:t>
                </a:r>
              </a:p>
              <a:p>
                <a:pPr marL="0" indent="0" rtl="1">
                  <a:buNone/>
                </a:pPr>
                <a14:m>
                  <m:oMathPara xmlns:m="http://schemas.openxmlformats.org/officeDocument/2006/math">
                    <m:oMathParaPr>
                      <m:jc m:val="left"/>
                    </m:oMathParaPr>
                    <m:oMath xmlns:m="http://schemas.openxmlformats.org/officeDocument/2006/math">
                      <m:sSub>
                        <m:sSubPr>
                          <m:ctrlPr>
                            <a:rPr lang="en-US" b="1" i="1" smtClean="0">
                              <a:solidFill>
                                <a:srgbClr val="FF0000"/>
                              </a:solidFill>
                              <a:latin typeface="Cambria Math"/>
                            </a:rPr>
                          </m:ctrlPr>
                        </m:sSubPr>
                        <m:e>
                          <m:r>
                            <a:rPr lang="en-US" b="1" i="1" smtClean="0">
                              <a:solidFill>
                                <a:srgbClr val="FF0000"/>
                              </a:solidFill>
                              <a:latin typeface="Cambria Math"/>
                            </a:rPr>
                            <m:t>𝑬</m:t>
                          </m:r>
                        </m:e>
                        <m:sub>
                          <m:r>
                            <a:rPr lang="en-US" b="1" i="1" smtClean="0">
                              <a:solidFill>
                                <a:srgbClr val="FF0000"/>
                              </a:solidFill>
                              <a:latin typeface="Cambria Math"/>
                            </a:rPr>
                            <m:t>𝟏</m:t>
                          </m:r>
                        </m:sub>
                      </m:sSub>
                      <m:r>
                        <a:rPr lang="en-US" b="1" i="1" smtClean="0">
                          <a:solidFill>
                            <a:srgbClr val="FF0000"/>
                          </a:solidFill>
                          <a:latin typeface="Cambria Math"/>
                        </a:rPr>
                        <m:t>,</m:t>
                      </m:r>
                      <m:sSub>
                        <m:sSubPr>
                          <m:ctrlPr>
                            <a:rPr lang="en-US" b="1" i="1" smtClean="0">
                              <a:solidFill>
                                <a:srgbClr val="FF0000"/>
                              </a:solidFill>
                              <a:latin typeface="Cambria Math"/>
                            </a:rPr>
                          </m:ctrlPr>
                        </m:sSubPr>
                        <m:e>
                          <m:r>
                            <a:rPr lang="en-US" b="1" i="1" smtClean="0">
                              <a:solidFill>
                                <a:srgbClr val="FF0000"/>
                              </a:solidFill>
                              <a:latin typeface="Cambria Math"/>
                            </a:rPr>
                            <m:t>𝑬</m:t>
                          </m:r>
                        </m:e>
                        <m:sub>
                          <m:r>
                            <a:rPr lang="en-US" b="1" i="1" smtClean="0">
                              <a:solidFill>
                                <a:srgbClr val="FF0000"/>
                              </a:solidFill>
                              <a:latin typeface="Cambria Math"/>
                            </a:rPr>
                            <m:t>𝟐</m:t>
                          </m:r>
                        </m:sub>
                      </m:sSub>
                      <m:r>
                        <a:rPr lang="en-US" b="1" i="1" smtClean="0">
                          <a:solidFill>
                            <a:srgbClr val="FF0000"/>
                          </a:solidFill>
                          <a:latin typeface="Cambria Math"/>
                        </a:rPr>
                        <m:t>,…,</m:t>
                      </m:r>
                      <m:sSub>
                        <m:sSubPr>
                          <m:ctrlPr>
                            <a:rPr lang="en-US" b="1" i="1" smtClean="0">
                              <a:solidFill>
                                <a:srgbClr val="FF0000"/>
                              </a:solidFill>
                              <a:latin typeface="Cambria Math"/>
                            </a:rPr>
                          </m:ctrlPr>
                        </m:sSubPr>
                        <m:e>
                          <m:r>
                            <a:rPr lang="en-US" b="1" i="1" smtClean="0">
                              <a:solidFill>
                                <a:srgbClr val="FF0000"/>
                              </a:solidFill>
                              <a:latin typeface="Cambria Math"/>
                            </a:rPr>
                            <m:t>𝑬</m:t>
                          </m:r>
                        </m:e>
                        <m:sub>
                          <m:r>
                            <a:rPr lang="en-US" b="1" i="1" smtClean="0">
                              <a:solidFill>
                                <a:srgbClr val="FF0000"/>
                              </a:solidFill>
                              <a:latin typeface="Cambria Math"/>
                            </a:rPr>
                            <m:t>𝑲</m:t>
                          </m:r>
                        </m:sub>
                      </m:sSub>
                    </m:oMath>
                  </m:oMathPara>
                </a14:m>
                <a:endParaRPr lang="ar-IQ" b="1" dirty="0" smtClean="0">
                  <a:solidFill>
                    <a:srgbClr val="FF0000"/>
                  </a:solidFill>
                </a:endParaRPr>
              </a:p>
              <a:p>
                <a:pPr marL="0" indent="0" algn="just" rtl="1">
                  <a:buNone/>
                </a:pPr>
                <a:r>
                  <a:rPr lang="ar-IQ" b="1" dirty="0">
                    <a:solidFill>
                      <a:srgbClr val="FF0000"/>
                    </a:solidFill>
                  </a:rPr>
                  <a:t> </a:t>
                </a:r>
                <a:r>
                  <a:rPr lang="ar-IQ" b="1" dirty="0" smtClean="0">
                    <a:solidFill>
                      <a:srgbClr val="FF0000"/>
                    </a:solidFill>
                  </a:rPr>
                  <a:t>  فانه كلما كانت الفروق بين التكرارات المشاهدة والتكرارت المتوقعة طفيفة كلما نميل الى قبول الفرض بان التكرارت المشاهدة تتفق مع التكرارات المتوقعة. والعكس صحيح، اي كلما كانت الفروق بين التكرارات المشاهدة والمتوقعة كبيرة كان هذا دليلاً على ضعف التطابق وبالتالي رفض النموذج او التوزيع المفترض.</a:t>
                </a:r>
              </a:p>
              <a:p>
                <a:pPr marL="0" indent="0" algn="just" rtl="1">
                  <a:buNone/>
                </a:pPr>
                <a:r>
                  <a:rPr lang="ar-IQ" b="1" dirty="0" smtClean="0">
                    <a:solidFill>
                      <a:srgbClr val="7030A0"/>
                    </a:solidFill>
                  </a:rPr>
                  <a:t>والمقياس الذي يحدد الى اي مدى تتفق التكرارات المشاهدة مع المتوقعة هو الذي يسمى مربع كاي او </a:t>
                </a:r>
                <a14:m>
                  <m:oMath xmlns:m="http://schemas.openxmlformats.org/officeDocument/2006/math">
                    <m:sSup>
                      <m:sSupPr>
                        <m:ctrlPr>
                          <a:rPr lang="ar-IQ" b="1" i="1" smtClean="0">
                            <a:solidFill>
                              <a:srgbClr val="7030A0"/>
                            </a:solidFill>
                            <a:latin typeface="Cambria Math"/>
                          </a:rPr>
                        </m:ctrlPr>
                      </m:sSupPr>
                      <m:e>
                        <m:r>
                          <a:rPr lang="en-US" b="1" i="1" smtClean="0">
                            <a:solidFill>
                              <a:srgbClr val="7030A0"/>
                            </a:solidFill>
                            <a:latin typeface="Cambria Math"/>
                          </a:rPr>
                          <m:t>𝒙</m:t>
                        </m:r>
                      </m:e>
                      <m:sup>
                        <m:r>
                          <a:rPr lang="en-US" b="1" i="1" smtClean="0">
                            <a:solidFill>
                              <a:srgbClr val="7030A0"/>
                            </a:solidFill>
                            <a:latin typeface="Cambria Math"/>
                          </a:rPr>
                          <m:t>𝟐</m:t>
                        </m:r>
                      </m:sup>
                    </m:sSup>
                  </m:oMath>
                </a14:m>
                <a:r>
                  <a:rPr lang="ar-IQ" b="1" dirty="0" smtClean="0">
                    <a:solidFill>
                      <a:srgbClr val="7030A0"/>
                    </a:solidFill>
                  </a:rPr>
                  <a:t>  ياخذ الشكل التالي:</a:t>
                </a:r>
              </a:p>
              <a:p>
                <a:pPr marL="0" indent="0" algn="just"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6096"/>
                <a:ext cx="8839200" cy="6629400"/>
              </a:xfrm>
              <a:blipFill rotWithShape="1">
                <a:blip r:embed="rId2"/>
                <a:stretch>
                  <a:fillRect l="-2966" r="-1724"/>
                </a:stretch>
              </a:blipFill>
            </p:spPr>
            <p:txBody>
              <a:bodyPr/>
              <a:lstStyle/>
              <a:p>
                <a:r>
                  <a:rPr lang="en-US">
                    <a:noFill/>
                  </a:rPr>
                  <a:t> </a:t>
                </a:r>
              </a:p>
            </p:txBody>
          </p:sp>
        </mc:Fallback>
      </mc:AlternateContent>
    </p:spTree>
    <p:extLst>
      <p:ext uri="{BB962C8B-B14F-4D97-AF65-F5344CB8AC3E}">
        <p14:creationId xmlns:p14="http://schemas.microsoft.com/office/powerpoint/2010/main" val="23176963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52400"/>
                <a:ext cx="8915400" cy="6629400"/>
              </a:xfrm>
            </p:spPr>
            <p:txBody>
              <a:bodyPr>
                <a:normAutofit fontScale="92500"/>
              </a:bodyPr>
              <a:lstStyle/>
              <a:p>
                <a14:m>
                  <m:oMath xmlns:m="http://schemas.openxmlformats.org/officeDocument/2006/math">
                    <m:sSup>
                      <m:sSupPr>
                        <m:ctrlPr>
                          <a:rPr lang="en-US" sz="2800" b="1" i="1" smtClean="0">
                            <a:solidFill>
                              <a:srgbClr val="FF0000"/>
                            </a:solidFill>
                            <a:latin typeface="Cambria Math"/>
                          </a:rPr>
                        </m:ctrlPr>
                      </m:sSupPr>
                      <m:e>
                        <m:r>
                          <a:rPr lang="en-US" sz="2800" b="1" i="1" smtClean="0">
                            <a:solidFill>
                              <a:srgbClr val="FF0000"/>
                            </a:solidFill>
                            <a:latin typeface="Cambria Math"/>
                          </a:rPr>
                          <m:t>𝒙</m:t>
                        </m:r>
                      </m:e>
                      <m:sup>
                        <m:r>
                          <a:rPr lang="en-US" sz="2800" b="1" i="1" smtClean="0">
                            <a:solidFill>
                              <a:srgbClr val="FF0000"/>
                            </a:solidFill>
                            <a:latin typeface="Cambria Math"/>
                          </a:rPr>
                          <m:t>𝟐</m:t>
                        </m:r>
                      </m:sup>
                    </m:sSup>
                  </m:oMath>
                </a14:m>
                <a:r>
                  <a:rPr lang="en-US" sz="2800" b="1" dirty="0" smtClean="0">
                    <a:solidFill>
                      <a:srgbClr val="FF0000"/>
                    </a:solidFill>
                  </a:rPr>
                  <a:t>= </a:t>
                </a:r>
                <a14:m>
                  <m:oMath xmlns:m="http://schemas.openxmlformats.org/officeDocument/2006/math">
                    <m:nary>
                      <m:naryPr>
                        <m:chr m:val="∑"/>
                        <m:ctrlPr>
                          <a:rPr lang="en-US" sz="2800" b="1" i="1" dirty="0" smtClean="0">
                            <a:solidFill>
                              <a:srgbClr val="FF0000"/>
                            </a:solidFill>
                            <a:latin typeface="Cambria Math"/>
                          </a:rPr>
                        </m:ctrlPr>
                      </m:naryPr>
                      <m:sub>
                        <m:r>
                          <m:rPr>
                            <m:brk m:alnAt="23"/>
                          </m:rPr>
                          <a:rPr lang="en-US" sz="2800" b="1" i="1" dirty="0" smtClean="0">
                            <a:solidFill>
                              <a:srgbClr val="FF0000"/>
                            </a:solidFill>
                            <a:latin typeface="Cambria Math"/>
                          </a:rPr>
                          <m:t>𝒊</m:t>
                        </m:r>
                        <m:r>
                          <m:rPr>
                            <m:brk m:alnAt="23"/>
                          </m:rPr>
                          <a:rPr lang="en-US" sz="2800" b="1" i="1" dirty="0" smtClean="0">
                            <a:solidFill>
                              <a:srgbClr val="FF0000"/>
                            </a:solidFill>
                            <a:latin typeface="Cambria Math"/>
                          </a:rPr>
                          <m:t>=</m:t>
                        </m:r>
                        <m:r>
                          <m:rPr>
                            <m:brk m:alnAt="23"/>
                          </m:rPr>
                          <a:rPr lang="en-US" sz="2800" b="1" i="1" dirty="0" smtClean="0">
                            <a:solidFill>
                              <a:srgbClr val="FF0000"/>
                            </a:solidFill>
                            <a:latin typeface="Cambria Math"/>
                          </a:rPr>
                          <m:t>𝟏</m:t>
                        </m:r>
                      </m:sub>
                      <m:sup>
                        <m:r>
                          <a:rPr lang="en-US" sz="2800" b="1" i="1" dirty="0" smtClean="0">
                            <a:solidFill>
                              <a:srgbClr val="FF0000"/>
                            </a:solidFill>
                            <a:latin typeface="Cambria Math"/>
                          </a:rPr>
                          <m:t>𝒌</m:t>
                        </m:r>
                      </m:sup>
                      <m:e>
                        <m:f>
                          <m:fPr>
                            <m:ctrlPr>
                              <a:rPr lang="en-US" sz="2800" b="1" i="1" dirty="0" smtClean="0">
                                <a:solidFill>
                                  <a:srgbClr val="FF0000"/>
                                </a:solidFill>
                                <a:latin typeface="Cambria Math"/>
                              </a:rPr>
                            </m:ctrlPr>
                          </m:fPr>
                          <m:num>
                            <m:sSup>
                              <m:sSupPr>
                                <m:ctrlPr>
                                  <a:rPr lang="en-US" sz="2800" b="1" i="1" dirty="0" smtClean="0">
                                    <a:solidFill>
                                      <a:srgbClr val="FF0000"/>
                                    </a:solidFill>
                                    <a:latin typeface="Cambria Math"/>
                                  </a:rPr>
                                </m:ctrlPr>
                              </m:sSupPr>
                              <m:e>
                                <m:r>
                                  <a:rPr lang="en-US" sz="2800" b="1" i="1" dirty="0" smtClean="0">
                                    <a:solidFill>
                                      <a:srgbClr val="FF0000"/>
                                    </a:solidFill>
                                    <a:latin typeface="Cambria Math"/>
                                  </a:rPr>
                                  <m:t>(</m:t>
                                </m:r>
                                <m:sSubSup>
                                  <m:sSubSupPr>
                                    <m:ctrlPr>
                                      <a:rPr lang="en-US" sz="2800" b="1" i="1" dirty="0" smtClean="0">
                                        <a:solidFill>
                                          <a:srgbClr val="FF0000"/>
                                        </a:solidFill>
                                        <a:latin typeface="Cambria Math"/>
                                      </a:rPr>
                                    </m:ctrlPr>
                                  </m:sSubSupPr>
                                  <m:e>
                                    <m:r>
                                      <a:rPr lang="en-US" sz="2800" b="1" i="1" dirty="0" smtClean="0">
                                        <a:solidFill>
                                          <a:srgbClr val="FF0000"/>
                                        </a:solidFill>
                                        <a:latin typeface="Cambria Math"/>
                                      </a:rPr>
                                      <m:t> </m:t>
                                    </m:r>
                                    <m:sSub>
                                      <m:sSubPr>
                                        <m:ctrlPr>
                                          <a:rPr lang="en-US" sz="2800" b="1" i="1" dirty="0" smtClean="0">
                                            <a:solidFill>
                                              <a:srgbClr val="FF0000"/>
                                            </a:solidFill>
                                            <a:latin typeface="Cambria Math"/>
                                          </a:rPr>
                                        </m:ctrlPr>
                                      </m:sSubPr>
                                      <m:e>
                                        <m:r>
                                          <a:rPr lang="en-US" sz="2800" b="1" i="1" dirty="0" smtClean="0">
                                            <a:solidFill>
                                              <a:srgbClr val="FF0000"/>
                                            </a:solidFill>
                                            <a:latin typeface="Cambria Math"/>
                                          </a:rPr>
                                          <m:t>𝑶</m:t>
                                        </m:r>
                                      </m:e>
                                      <m:sub>
                                        <m:r>
                                          <a:rPr lang="en-US" sz="2800" b="1" i="1" dirty="0" smtClean="0">
                                            <a:solidFill>
                                              <a:srgbClr val="FF0000"/>
                                            </a:solidFill>
                                            <a:latin typeface="Cambria Math"/>
                                          </a:rPr>
                                          <m:t>𝒊</m:t>
                                        </m:r>
                                      </m:sub>
                                    </m:sSub>
                                  </m:e>
                                  <m:sub/>
                                  <m:sup>
                                    <m:r>
                                      <a:rPr lang="en-US" sz="2800" b="1" i="1" dirty="0" smtClean="0">
                                        <a:solidFill>
                                          <a:srgbClr val="FF0000"/>
                                        </a:solidFill>
                                        <a:latin typeface="Cambria Math"/>
                                      </a:rPr>
                                      <m:t> </m:t>
                                    </m:r>
                                  </m:sup>
                                </m:sSubSup>
                                <m:r>
                                  <a:rPr lang="en-US" sz="2800" b="1" i="1" dirty="0" smtClean="0">
                                    <a:solidFill>
                                      <a:srgbClr val="FF0000"/>
                                    </a:solidFill>
                                    <a:latin typeface="Cambria Math"/>
                                  </a:rPr>
                                  <m:t>−</m:t>
                                </m:r>
                                <m:sSubSup>
                                  <m:sSubSupPr>
                                    <m:ctrlPr>
                                      <a:rPr lang="en-US" sz="2800" b="1" i="1" dirty="0" smtClean="0">
                                        <a:solidFill>
                                          <a:srgbClr val="FF0000"/>
                                        </a:solidFill>
                                        <a:latin typeface="Cambria Math"/>
                                      </a:rPr>
                                    </m:ctrlPr>
                                  </m:sSubSupPr>
                                  <m:e>
                                    <m:sSub>
                                      <m:sSubPr>
                                        <m:ctrlPr>
                                          <a:rPr lang="en-US" sz="2800" b="1" i="1" dirty="0" smtClean="0">
                                            <a:solidFill>
                                              <a:srgbClr val="FF0000"/>
                                            </a:solidFill>
                                            <a:latin typeface="Cambria Math"/>
                                          </a:rPr>
                                        </m:ctrlPr>
                                      </m:sSubPr>
                                      <m:e>
                                        <m:r>
                                          <a:rPr lang="en-US" sz="2800" b="1" i="1" dirty="0" smtClean="0">
                                            <a:solidFill>
                                              <a:srgbClr val="FF0000"/>
                                            </a:solidFill>
                                            <a:latin typeface="Cambria Math"/>
                                          </a:rPr>
                                          <m:t>𝑬</m:t>
                                        </m:r>
                                      </m:e>
                                      <m:sub>
                                        <m:r>
                                          <a:rPr lang="en-US" sz="2800" b="1" i="1" dirty="0" smtClean="0">
                                            <a:solidFill>
                                              <a:srgbClr val="FF0000"/>
                                            </a:solidFill>
                                            <a:latin typeface="Cambria Math"/>
                                          </a:rPr>
                                          <m:t>𝑰</m:t>
                                        </m:r>
                                      </m:sub>
                                    </m:sSub>
                                  </m:e>
                                  <m:sub/>
                                  <m:sup>
                                    <m:r>
                                      <a:rPr lang="en-US" sz="2800" b="1" i="1" dirty="0" smtClean="0">
                                        <a:solidFill>
                                          <a:srgbClr val="FF0000"/>
                                        </a:solidFill>
                                        <a:latin typeface="Cambria Math"/>
                                      </a:rPr>
                                      <m:t> </m:t>
                                    </m:r>
                                  </m:sup>
                                </m:sSubSup>
                                <m:r>
                                  <a:rPr lang="en-US" sz="2800" b="1" i="1" dirty="0" smtClean="0">
                                    <a:solidFill>
                                      <a:srgbClr val="FF0000"/>
                                    </a:solidFill>
                                    <a:latin typeface="Cambria Math"/>
                                  </a:rPr>
                                  <m:t>)</m:t>
                                </m:r>
                              </m:e>
                              <m:sup>
                                <m:r>
                                  <a:rPr lang="en-US" sz="2800" b="1" i="1" dirty="0" smtClean="0">
                                    <a:solidFill>
                                      <a:srgbClr val="FF0000"/>
                                    </a:solidFill>
                                    <a:latin typeface="Cambria Math"/>
                                  </a:rPr>
                                  <m:t>𝟐</m:t>
                                </m:r>
                              </m:sup>
                            </m:sSup>
                          </m:num>
                          <m:den>
                            <m:sSub>
                              <m:sSubPr>
                                <m:ctrlPr>
                                  <a:rPr lang="en-US" sz="2800" b="1" i="1" dirty="0" smtClean="0">
                                    <a:solidFill>
                                      <a:srgbClr val="FF0000"/>
                                    </a:solidFill>
                                    <a:latin typeface="Cambria Math"/>
                                  </a:rPr>
                                </m:ctrlPr>
                              </m:sSubPr>
                              <m:e>
                                <m:r>
                                  <a:rPr lang="en-US" sz="2800" b="1" i="1" dirty="0" smtClean="0">
                                    <a:solidFill>
                                      <a:srgbClr val="FF0000"/>
                                    </a:solidFill>
                                    <a:latin typeface="Cambria Math"/>
                                  </a:rPr>
                                  <m:t>𝑬</m:t>
                                </m:r>
                              </m:e>
                              <m:sub>
                                <m:r>
                                  <a:rPr lang="en-US" sz="2800" b="1" i="1" dirty="0" smtClean="0">
                                    <a:solidFill>
                                      <a:srgbClr val="FF0000"/>
                                    </a:solidFill>
                                    <a:latin typeface="Cambria Math"/>
                                  </a:rPr>
                                  <m:t>𝒊</m:t>
                                </m:r>
                              </m:sub>
                            </m:sSub>
                          </m:den>
                        </m:f>
                      </m:e>
                    </m:nary>
                  </m:oMath>
                </a14:m>
                <a:r>
                  <a:rPr lang="en-US" sz="2800" b="1" dirty="0" smtClean="0">
                    <a:solidFill>
                      <a:srgbClr val="FF0000"/>
                    </a:solidFill>
                  </a:rPr>
                  <a:t> =</a:t>
                </a:r>
                <a14:m>
                  <m:oMath xmlns:m="http://schemas.openxmlformats.org/officeDocument/2006/math">
                    <m:nary>
                      <m:naryPr>
                        <m:chr m:val="∑"/>
                        <m:ctrlPr>
                          <a:rPr lang="en-US" sz="2800" b="1" i="1" smtClean="0">
                            <a:solidFill>
                              <a:srgbClr val="FF0000"/>
                            </a:solidFill>
                            <a:latin typeface="Cambria Math"/>
                          </a:rPr>
                        </m:ctrlPr>
                      </m:naryPr>
                      <m:sub>
                        <m:r>
                          <m:rPr>
                            <m:brk m:alnAt="23"/>
                          </m:rPr>
                          <a:rPr lang="en-US" sz="2800" b="1" i="1" smtClean="0">
                            <a:solidFill>
                              <a:srgbClr val="FF0000"/>
                            </a:solidFill>
                            <a:latin typeface="Cambria Math"/>
                          </a:rPr>
                          <m:t>𝒊</m:t>
                        </m:r>
                        <m:r>
                          <m:rPr>
                            <m:brk m:alnAt="23"/>
                          </m:rPr>
                          <a:rPr lang="en-US" sz="2800" b="1" i="1" smtClean="0">
                            <a:solidFill>
                              <a:srgbClr val="FF0000"/>
                            </a:solidFill>
                            <a:latin typeface="Cambria Math"/>
                          </a:rPr>
                          <m:t>=</m:t>
                        </m:r>
                        <m:r>
                          <m:rPr>
                            <m:brk m:alnAt="23"/>
                          </m:rPr>
                          <a:rPr lang="en-US" sz="2800" b="1" i="1" smtClean="0">
                            <a:solidFill>
                              <a:srgbClr val="FF0000"/>
                            </a:solidFill>
                            <a:latin typeface="Cambria Math"/>
                          </a:rPr>
                          <m:t>𝟏</m:t>
                        </m:r>
                      </m:sub>
                      <m:sup>
                        <m:r>
                          <a:rPr lang="en-US" sz="2800" b="1" i="1" smtClean="0">
                            <a:solidFill>
                              <a:srgbClr val="FF0000"/>
                            </a:solidFill>
                            <a:latin typeface="Cambria Math"/>
                          </a:rPr>
                          <m:t>𝒌</m:t>
                        </m:r>
                      </m:sup>
                      <m:e>
                        <m:f>
                          <m:fPr>
                            <m:ctrlPr>
                              <a:rPr lang="en-US" sz="2800" b="1" i="1" smtClean="0">
                                <a:solidFill>
                                  <a:srgbClr val="FF0000"/>
                                </a:solidFill>
                                <a:latin typeface="Cambria Math"/>
                              </a:rPr>
                            </m:ctrlPr>
                          </m:fPr>
                          <m:num>
                            <m:sSub>
                              <m:sSubPr>
                                <m:ctrlPr>
                                  <a:rPr lang="en-US" sz="2800" b="1" i="1" smtClean="0">
                                    <a:solidFill>
                                      <a:srgbClr val="FF0000"/>
                                    </a:solidFill>
                                    <a:latin typeface="Cambria Math"/>
                                  </a:rPr>
                                </m:ctrlPr>
                              </m:sSubPr>
                              <m:e>
                                <m:r>
                                  <a:rPr lang="en-US" sz="2800" b="1" i="1" smtClean="0">
                                    <a:solidFill>
                                      <a:srgbClr val="FF0000"/>
                                    </a:solidFill>
                                    <a:latin typeface="Cambria Math"/>
                                  </a:rPr>
                                  <m:t>𝑶</m:t>
                                </m:r>
                              </m:e>
                              <m:sub>
                                <m:r>
                                  <a:rPr lang="en-US" sz="2800" b="1" i="1" smtClean="0">
                                    <a:solidFill>
                                      <a:srgbClr val="FF0000"/>
                                    </a:solidFill>
                                    <a:latin typeface="Cambria Math"/>
                                  </a:rPr>
                                  <m:t>𝒊</m:t>
                                </m:r>
                              </m:sub>
                            </m:sSub>
                            <m:sSup>
                              <m:sSupPr>
                                <m:ctrlPr>
                                  <a:rPr lang="en-US" sz="2800" b="1" i="1" smtClean="0">
                                    <a:solidFill>
                                      <a:srgbClr val="FF0000"/>
                                    </a:solidFill>
                                    <a:latin typeface="Cambria Math"/>
                                  </a:rPr>
                                </m:ctrlPr>
                              </m:sSupPr>
                              <m:e>
                                <m:r>
                                  <a:rPr lang="en-US" sz="2800" b="1" i="1" smtClean="0">
                                    <a:solidFill>
                                      <a:srgbClr val="FF0000"/>
                                    </a:solidFill>
                                    <a:latin typeface="Cambria Math"/>
                                  </a:rPr>
                                  <m:t> </m:t>
                                </m:r>
                              </m:e>
                              <m:sup>
                                <m:r>
                                  <a:rPr lang="en-US" sz="2800" b="1" i="1" smtClean="0">
                                    <a:solidFill>
                                      <a:srgbClr val="FF0000"/>
                                    </a:solidFill>
                                    <a:latin typeface="Cambria Math"/>
                                  </a:rPr>
                                  <m:t>𝟐</m:t>
                                </m:r>
                              </m:sup>
                            </m:sSup>
                          </m:num>
                          <m:den>
                            <m:sSub>
                              <m:sSubPr>
                                <m:ctrlPr>
                                  <a:rPr lang="en-US" sz="2800" b="1" i="1" smtClean="0">
                                    <a:solidFill>
                                      <a:srgbClr val="FF0000"/>
                                    </a:solidFill>
                                    <a:latin typeface="Cambria Math"/>
                                  </a:rPr>
                                </m:ctrlPr>
                              </m:sSubPr>
                              <m:e>
                                <m:r>
                                  <a:rPr lang="en-US" sz="2800" b="1" i="1" smtClean="0">
                                    <a:solidFill>
                                      <a:srgbClr val="FF0000"/>
                                    </a:solidFill>
                                    <a:latin typeface="Cambria Math"/>
                                  </a:rPr>
                                  <m:t>𝑬</m:t>
                                </m:r>
                              </m:e>
                              <m:sub>
                                <m:r>
                                  <a:rPr lang="en-US" sz="2800" b="1" i="1" smtClean="0">
                                    <a:solidFill>
                                      <a:srgbClr val="FF0000"/>
                                    </a:solidFill>
                                    <a:latin typeface="Cambria Math"/>
                                  </a:rPr>
                                  <m:t>𝒊</m:t>
                                </m:r>
                              </m:sub>
                            </m:sSub>
                          </m:den>
                        </m:f>
                      </m:e>
                    </m:nary>
                  </m:oMath>
                </a14:m>
                <a:r>
                  <a:rPr lang="en-US" sz="2800" b="1" dirty="0" smtClean="0">
                    <a:solidFill>
                      <a:srgbClr val="FF0000"/>
                    </a:solidFill>
                  </a:rPr>
                  <a:t> -</a:t>
                </a:r>
                <a14:m>
                  <m:oMath xmlns:m="http://schemas.openxmlformats.org/officeDocument/2006/math">
                    <m:nary>
                      <m:naryPr>
                        <m:chr m:val="∑"/>
                        <m:limLoc m:val="subSup"/>
                        <m:ctrlPr>
                          <a:rPr lang="en-US" sz="2800" b="1" i="1" dirty="0" smtClean="0">
                            <a:solidFill>
                              <a:srgbClr val="FF0000"/>
                            </a:solidFill>
                            <a:latin typeface="Cambria Math"/>
                          </a:rPr>
                        </m:ctrlPr>
                      </m:naryPr>
                      <m:sub>
                        <m:r>
                          <m:rPr>
                            <m:brk m:alnAt="25"/>
                          </m:rPr>
                          <a:rPr lang="en-US" sz="2800" b="1" i="1" dirty="0" smtClean="0">
                            <a:solidFill>
                              <a:srgbClr val="FF0000"/>
                            </a:solidFill>
                            <a:latin typeface="Cambria Math"/>
                          </a:rPr>
                          <m:t>𝒊</m:t>
                        </m:r>
                        <m:r>
                          <m:rPr>
                            <m:brk m:alnAt="25"/>
                          </m:rPr>
                          <a:rPr lang="en-US" sz="2800" b="1" i="1" dirty="0" smtClean="0">
                            <a:solidFill>
                              <a:srgbClr val="FF0000"/>
                            </a:solidFill>
                            <a:latin typeface="Cambria Math"/>
                          </a:rPr>
                          <m:t>=</m:t>
                        </m:r>
                        <m:r>
                          <m:rPr>
                            <m:brk m:alnAt="25"/>
                          </m:rPr>
                          <a:rPr lang="en-US" sz="2800" b="1" i="1" dirty="0" smtClean="0">
                            <a:solidFill>
                              <a:srgbClr val="FF0000"/>
                            </a:solidFill>
                            <a:latin typeface="Cambria Math"/>
                          </a:rPr>
                          <m:t>𝟏</m:t>
                        </m:r>
                      </m:sub>
                      <m:sup>
                        <m:r>
                          <a:rPr lang="en-US" sz="2800" b="1" i="1" dirty="0" smtClean="0">
                            <a:solidFill>
                              <a:srgbClr val="FF0000"/>
                            </a:solidFill>
                            <a:latin typeface="Cambria Math"/>
                          </a:rPr>
                          <m:t>𝒌</m:t>
                        </m:r>
                      </m:sup>
                      <m:e>
                        <m:sSub>
                          <m:sSubPr>
                            <m:ctrlPr>
                              <a:rPr lang="en-US" sz="2800" b="1" i="1" dirty="0" smtClean="0">
                                <a:solidFill>
                                  <a:srgbClr val="FF0000"/>
                                </a:solidFill>
                                <a:latin typeface="Cambria Math"/>
                              </a:rPr>
                            </m:ctrlPr>
                          </m:sSubPr>
                          <m:e>
                            <m:r>
                              <a:rPr lang="en-US" sz="2800" b="1" i="1" dirty="0" smtClean="0">
                                <a:solidFill>
                                  <a:srgbClr val="FF0000"/>
                                </a:solidFill>
                                <a:latin typeface="Cambria Math"/>
                              </a:rPr>
                              <m:t>𝑶</m:t>
                            </m:r>
                          </m:e>
                          <m:sub>
                            <m:r>
                              <a:rPr lang="en-US" sz="2800" b="1" i="1" dirty="0" smtClean="0">
                                <a:solidFill>
                                  <a:srgbClr val="FF0000"/>
                                </a:solidFill>
                                <a:latin typeface="Cambria Math"/>
                              </a:rPr>
                              <m:t>𝒊</m:t>
                            </m:r>
                          </m:sub>
                        </m:sSub>
                      </m:e>
                    </m:nary>
                  </m:oMath>
                </a14:m>
                <a:r>
                  <a:rPr lang="en-US" sz="2800" b="1" dirty="0" smtClean="0">
                    <a:solidFill>
                      <a:srgbClr val="FF0000"/>
                    </a:solidFill>
                  </a:rPr>
                  <a:t> =</a:t>
                </a:r>
                <a14:m>
                  <m:oMath xmlns:m="http://schemas.openxmlformats.org/officeDocument/2006/math">
                    <m:nary>
                      <m:naryPr>
                        <m:chr m:val="∑"/>
                        <m:ctrlPr>
                          <a:rPr lang="en-US" sz="2800" b="1" i="1">
                            <a:solidFill>
                              <a:srgbClr val="FF0000"/>
                            </a:solidFill>
                            <a:latin typeface="Cambria Math"/>
                          </a:rPr>
                        </m:ctrlPr>
                      </m:naryPr>
                      <m:sub>
                        <m:r>
                          <m:rPr>
                            <m:brk m:alnAt="23"/>
                          </m:rPr>
                          <a:rPr lang="en-US" sz="2800" b="1" i="1">
                            <a:solidFill>
                              <a:srgbClr val="FF0000"/>
                            </a:solidFill>
                            <a:latin typeface="Cambria Math"/>
                          </a:rPr>
                          <m:t>𝒊</m:t>
                        </m:r>
                        <m:r>
                          <m:rPr>
                            <m:brk m:alnAt="23"/>
                          </m:rPr>
                          <a:rPr lang="en-US" sz="2800" b="1" i="1">
                            <a:solidFill>
                              <a:srgbClr val="FF0000"/>
                            </a:solidFill>
                            <a:latin typeface="Cambria Math"/>
                          </a:rPr>
                          <m:t>=</m:t>
                        </m:r>
                        <m:r>
                          <m:rPr>
                            <m:brk m:alnAt="23"/>
                          </m:rPr>
                          <a:rPr lang="en-US" sz="2800" b="1" i="1">
                            <a:solidFill>
                              <a:srgbClr val="FF0000"/>
                            </a:solidFill>
                            <a:latin typeface="Cambria Math"/>
                          </a:rPr>
                          <m:t>𝟏</m:t>
                        </m:r>
                      </m:sub>
                      <m:sup>
                        <m:r>
                          <a:rPr lang="en-US" sz="2800" b="1" i="1">
                            <a:solidFill>
                              <a:srgbClr val="FF0000"/>
                            </a:solidFill>
                            <a:latin typeface="Cambria Math"/>
                          </a:rPr>
                          <m:t>𝒌</m:t>
                        </m:r>
                      </m:sup>
                      <m:e>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1">
                                    <a:solidFill>
                                      <a:srgbClr val="FF0000"/>
                                    </a:solidFill>
                                    <a:latin typeface="Cambria Math"/>
                                  </a:rPr>
                                  <m:t>𝑶</m:t>
                                </m:r>
                              </m:e>
                              <m:sub>
                                <m:r>
                                  <a:rPr lang="en-US" sz="2800" b="1" i="1">
                                    <a:solidFill>
                                      <a:srgbClr val="FF0000"/>
                                    </a:solidFill>
                                    <a:latin typeface="Cambria Math"/>
                                  </a:rPr>
                                  <m:t>𝒊</m:t>
                                </m:r>
                              </m:sub>
                            </m:sSub>
                            <m:sSup>
                              <m:sSupPr>
                                <m:ctrlPr>
                                  <a:rPr lang="en-US" sz="2800" b="1" i="1">
                                    <a:solidFill>
                                      <a:srgbClr val="FF0000"/>
                                    </a:solidFill>
                                    <a:latin typeface="Cambria Math"/>
                                  </a:rPr>
                                </m:ctrlPr>
                              </m:sSupPr>
                              <m:e>
                                <m:r>
                                  <a:rPr lang="en-US" sz="2800" b="1" i="1">
                                    <a:solidFill>
                                      <a:srgbClr val="FF0000"/>
                                    </a:solidFill>
                                    <a:latin typeface="Cambria Math"/>
                                  </a:rPr>
                                  <m:t> </m:t>
                                </m:r>
                              </m:e>
                              <m:sup>
                                <m:r>
                                  <a:rPr lang="en-US" sz="2800" b="1" i="1">
                                    <a:solidFill>
                                      <a:srgbClr val="FF0000"/>
                                    </a:solidFill>
                                    <a:latin typeface="Cambria Math"/>
                                  </a:rPr>
                                  <m:t>𝟐</m:t>
                                </m:r>
                              </m:sup>
                            </m:sSup>
                          </m:num>
                          <m:den>
                            <m:sSub>
                              <m:sSubPr>
                                <m:ctrlPr>
                                  <a:rPr lang="en-US" sz="2800" b="1" i="1">
                                    <a:solidFill>
                                      <a:srgbClr val="FF0000"/>
                                    </a:solidFill>
                                    <a:latin typeface="Cambria Math"/>
                                  </a:rPr>
                                </m:ctrlPr>
                              </m:sSubPr>
                              <m:e>
                                <m:r>
                                  <a:rPr lang="en-US" sz="2800" b="1" i="1">
                                    <a:solidFill>
                                      <a:srgbClr val="FF0000"/>
                                    </a:solidFill>
                                    <a:latin typeface="Cambria Math"/>
                                  </a:rPr>
                                  <m:t>𝑬</m:t>
                                </m:r>
                              </m:e>
                              <m:sub>
                                <m:r>
                                  <a:rPr lang="en-US" sz="2800" b="1" i="1">
                                    <a:solidFill>
                                      <a:srgbClr val="FF0000"/>
                                    </a:solidFill>
                                    <a:latin typeface="Cambria Math"/>
                                  </a:rPr>
                                  <m:t>𝒊</m:t>
                                </m:r>
                              </m:sub>
                            </m:sSub>
                          </m:den>
                        </m:f>
                      </m:e>
                    </m:nary>
                    <m:r>
                      <m:rPr>
                        <m:nor/>
                      </m:rPr>
                      <a:rPr lang="en-US" sz="2800" b="1" dirty="0">
                        <a:solidFill>
                          <a:srgbClr val="FF0000"/>
                        </a:solidFill>
                      </a:rPr>
                      <m:t> −</m:t>
                    </m:r>
                    <m:nary>
                      <m:naryPr>
                        <m:chr m:val="∑"/>
                        <m:limLoc m:val="subSup"/>
                        <m:ctrlPr>
                          <a:rPr lang="en-US" sz="2800" b="1" i="1" dirty="0">
                            <a:solidFill>
                              <a:srgbClr val="FF0000"/>
                            </a:solidFill>
                            <a:latin typeface="Cambria Math"/>
                          </a:rPr>
                        </m:ctrlPr>
                      </m:naryPr>
                      <m:sub>
                        <m:r>
                          <m:rPr>
                            <m:brk m:alnAt="25"/>
                          </m:rPr>
                          <a:rPr lang="en-US" sz="2800" b="1" i="1" dirty="0">
                            <a:solidFill>
                              <a:srgbClr val="FF0000"/>
                            </a:solidFill>
                            <a:latin typeface="Cambria Math"/>
                          </a:rPr>
                          <m:t>𝒊</m:t>
                        </m:r>
                        <m:r>
                          <m:rPr>
                            <m:brk m:alnAt="25"/>
                          </m:rPr>
                          <a:rPr lang="en-US" sz="2800" b="1" i="1" dirty="0">
                            <a:solidFill>
                              <a:srgbClr val="FF0000"/>
                            </a:solidFill>
                            <a:latin typeface="Cambria Math"/>
                          </a:rPr>
                          <m:t>=</m:t>
                        </m:r>
                        <m:r>
                          <m:rPr>
                            <m:brk m:alnAt="25"/>
                          </m:rPr>
                          <a:rPr lang="en-US" sz="2800" b="1" i="1" dirty="0">
                            <a:solidFill>
                              <a:srgbClr val="FF0000"/>
                            </a:solidFill>
                            <a:latin typeface="Cambria Math"/>
                          </a:rPr>
                          <m:t>𝟏</m:t>
                        </m:r>
                      </m:sub>
                      <m:sup>
                        <m:r>
                          <a:rPr lang="en-US" sz="2800" b="1" i="1" dirty="0">
                            <a:solidFill>
                              <a:srgbClr val="FF0000"/>
                            </a:solidFill>
                            <a:latin typeface="Cambria Math"/>
                          </a:rPr>
                          <m:t>𝒌</m:t>
                        </m:r>
                      </m:sup>
                      <m:e>
                        <m:sSub>
                          <m:sSubPr>
                            <m:ctrlPr>
                              <a:rPr lang="en-US" sz="2800" b="1" i="1" dirty="0">
                                <a:solidFill>
                                  <a:srgbClr val="FF0000"/>
                                </a:solidFill>
                                <a:latin typeface="Cambria Math"/>
                              </a:rPr>
                            </m:ctrlPr>
                          </m:sSubPr>
                          <m:e>
                            <m:r>
                              <a:rPr lang="en-US" sz="2800" b="1" i="1" dirty="0" smtClean="0">
                                <a:solidFill>
                                  <a:srgbClr val="FF0000"/>
                                </a:solidFill>
                                <a:latin typeface="Cambria Math"/>
                              </a:rPr>
                              <m:t>𝑬</m:t>
                            </m:r>
                          </m:e>
                          <m:sub>
                            <m:r>
                              <a:rPr lang="en-US" sz="2800" b="1" i="1" dirty="0">
                                <a:solidFill>
                                  <a:srgbClr val="FF0000"/>
                                </a:solidFill>
                                <a:latin typeface="Cambria Math"/>
                              </a:rPr>
                              <m:t>𝒊</m:t>
                            </m:r>
                          </m:sub>
                        </m:sSub>
                      </m:e>
                    </m:nary>
                  </m:oMath>
                </a14:m>
                <a:endParaRPr lang="en-US" sz="2800" b="1" dirty="0" smtClean="0">
                  <a:solidFill>
                    <a:srgbClr val="FF0000"/>
                  </a:solidFill>
                </a:endParaRPr>
              </a:p>
              <a:p>
                <a:pPr algn="just" rtl="1"/>
                <a:r>
                  <a:rPr lang="ar-IQ" b="1" dirty="0" smtClean="0">
                    <a:solidFill>
                      <a:schemeClr val="tx1"/>
                    </a:solidFill>
                  </a:rPr>
                  <a:t>بدرجات حرية تساوي (</a:t>
                </a:r>
                <a:r>
                  <a:rPr lang="en-US" b="1" dirty="0" smtClean="0">
                    <a:solidFill>
                      <a:schemeClr val="tx1"/>
                    </a:solidFill>
                  </a:rPr>
                  <a:t>k-m-1</a:t>
                </a:r>
                <a:r>
                  <a:rPr lang="ar-IQ" b="1" dirty="0" smtClean="0">
                    <a:solidFill>
                      <a:schemeClr val="tx1"/>
                    </a:solidFill>
                  </a:rPr>
                  <a:t>) إذ ان (</a:t>
                </a:r>
                <a14:m>
                  <m:oMath xmlns:m="http://schemas.openxmlformats.org/officeDocument/2006/math">
                    <m:sSub>
                      <m:sSubPr>
                        <m:ctrlPr>
                          <a:rPr lang="en-US" b="1" i="1" dirty="0">
                            <a:latin typeface="Cambria Math"/>
                          </a:rPr>
                        </m:ctrlPr>
                      </m:sSubPr>
                      <m:e>
                        <m:r>
                          <a:rPr lang="en-US" b="1" i="1" dirty="0">
                            <a:latin typeface="Cambria Math"/>
                          </a:rPr>
                          <m:t>𝑶</m:t>
                        </m:r>
                      </m:e>
                      <m:sub>
                        <m:r>
                          <a:rPr lang="en-US" b="1" i="1" dirty="0">
                            <a:latin typeface="Cambria Math"/>
                          </a:rPr>
                          <m:t>𝒊</m:t>
                        </m:r>
                      </m:sub>
                    </m:sSub>
                  </m:oMath>
                </a14:m>
                <a:r>
                  <a:rPr lang="ar-IQ" b="1" dirty="0" smtClean="0">
                    <a:solidFill>
                      <a:schemeClr val="tx1"/>
                    </a:solidFill>
                  </a:rPr>
                  <a:t>) ترمز للتكرار المشاهد في الخلية او الفئة رقم </a:t>
                </a:r>
                <a:r>
                  <a:rPr lang="en-US" b="1" dirty="0" smtClean="0">
                    <a:solidFill>
                      <a:schemeClr val="tx1"/>
                    </a:solidFill>
                  </a:rPr>
                  <a:t>i</a:t>
                </a:r>
                <a:r>
                  <a:rPr lang="ar-IQ" b="1" dirty="0" smtClean="0">
                    <a:solidFill>
                      <a:schemeClr val="tx1"/>
                    </a:solidFill>
                  </a:rPr>
                  <a:t> ، وان (</a:t>
                </a:r>
                <a14:m>
                  <m:oMath xmlns:m="http://schemas.openxmlformats.org/officeDocument/2006/math">
                    <m:sSub>
                      <m:sSubPr>
                        <m:ctrlPr>
                          <a:rPr lang="en-US" b="1" i="1" dirty="0">
                            <a:latin typeface="Cambria Math"/>
                          </a:rPr>
                        </m:ctrlPr>
                      </m:sSubPr>
                      <m:e>
                        <m:r>
                          <a:rPr lang="en-US" b="1" i="1" dirty="0">
                            <a:latin typeface="Cambria Math"/>
                          </a:rPr>
                          <m:t>𝑬</m:t>
                        </m:r>
                      </m:e>
                      <m:sub>
                        <m:r>
                          <a:rPr lang="en-US" b="1" i="1" dirty="0">
                            <a:latin typeface="Cambria Math"/>
                          </a:rPr>
                          <m:t>𝒊</m:t>
                        </m:r>
                      </m:sub>
                    </m:sSub>
                  </m:oMath>
                </a14:m>
                <a:r>
                  <a:rPr lang="en-US" b="1" dirty="0" smtClean="0">
                    <a:solidFill>
                      <a:schemeClr val="tx1"/>
                    </a:solidFill>
                  </a:rPr>
                  <a:t> </a:t>
                </a:r>
                <a:r>
                  <a:rPr lang="ar-IQ" b="1" dirty="0" smtClean="0">
                    <a:solidFill>
                      <a:schemeClr val="tx1"/>
                    </a:solidFill>
                  </a:rPr>
                  <a:t>) يرمز للتكرار المتوقع في الفئة رقم </a:t>
                </a:r>
                <a:r>
                  <a:rPr lang="en-US" b="1" dirty="0" smtClean="0">
                    <a:solidFill>
                      <a:schemeClr val="tx1"/>
                    </a:solidFill>
                  </a:rPr>
                  <a:t>i</a:t>
                </a:r>
                <a:r>
                  <a:rPr lang="ar-IQ" b="1" dirty="0" smtClean="0">
                    <a:solidFill>
                      <a:schemeClr val="tx1"/>
                    </a:solidFill>
                  </a:rPr>
                  <a:t>، وان </a:t>
                </a:r>
                <a:r>
                  <a:rPr lang="en-US" b="1" dirty="0" smtClean="0">
                    <a:solidFill>
                      <a:schemeClr val="tx1"/>
                    </a:solidFill>
                  </a:rPr>
                  <a:t>k</a:t>
                </a:r>
                <a:r>
                  <a:rPr lang="ar-IQ" b="1" dirty="0" smtClean="0">
                    <a:solidFill>
                      <a:schemeClr val="tx1"/>
                    </a:solidFill>
                  </a:rPr>
                  <a:t> ترمز لعدد الخلايا (الفئات او التقسيمات).</a:t>
                </a:r>
              </a:p>
              <a:p>
                <a:pPr algn="just" rtl="1"/>
                <a:r>
                  <a:rPr lang="ar-IQ" b="1" dirty="0" smtClean="0">
                    <a:solidFill>
                      <a:srgbClr val="7030A0"/>
                    </a:solidFill>
                  </a:rPr>
                  <a:t>مثلاً لو تم تقسيم التحصيل الدراسي الى اربعة اقسام هي </a:t>
                </a:r>
                <a:r>
                  <a:rPr lang="en-US" b="1" dirty="0" smtClean="0">
                    <a:solidFill>
                      <a:srgbClr val="7030A0"/>
                    </a:solidFill>
                  </a:rPr>
                  <a:t>)</a:t>
                </a:r>
                <a:r>
                  <a:rPr lang="ar-IQ" b="1" dirty="0" smtClean="0">
                    <a:solidFill>
                      <a:srgbClr val="7030A0"/>
                    </a:solidFill>
                  </a:rPr>
                  <a:t>عالي جداً-عالي-متوسط-منخفض) فان </a:t>
                </a:r>
                <a:r>
                  <a:rPr lang="en-US" b="1" dirty="0" smtClean="0">
                    <a:solidFill>
                      <a:srgbClr val="7030A0"/>
                    </a:solidFill>
                  </a:rPr>
                  <a:t>k=4</a:t>
                </a:r>
                <a:r>
                  <a:rPr lang="ar-IQ" b="1" dirty="0" smtClean="0">
                    <a:solidFill>
                      <a:srgbClr val="7030A0"/>
                    </a:solidFill>
                  </a:rPr>
                  <a:t> وان </a:t>
                </a:r>
                <a:r>
                  <a:rPr lang="en-US" b="1" dirty="0" smtClean="0">
                    <a:solidFill>
                      <a:srgbClr val="7030A0"/>
                    </a:solidFill>
                  </a:rPr>
                  <a:t>m</a:t>
                </a:r>
                <a:r>
                  <a:rPr lang="ar-IQ" b="1" dirty="0" smtClean="0">
                    <a:solidFill>
                      <a:srgbClr val="7030A0"/>
                    </a:solidFill>
                  </a:rPr>
                  <a:t> تمثل عدد معالم التوزيع الواجب تقديرها.</a:t>
                </a:r>
              </a:p>
              <a:p>
                <a:pPr algn="just" rtl="1"/>
                <a:r>
                  <a:rPr lang="ar-IQ" b="1" dirty="0" smtClean="0">
                    <a:solidFill>
                      <a:srgbClr val="0070C0"/>
                    </a:solidFill>
                  </a:rPr>
                  <a:t>نلاحظ ان قيمة</a:t>
                </a:r>
                <a:r>
                  <a:rPr lang="en-US" b="1" dirty="0" smtClean="0">
                    <a:solidFill>
                      <a:srgbClr val="0070C0"/>
                    </a:solidFill>
                  </a:rPr>
                  <a:t>)</a:t>
                </a:r>
                <a:r>
                  <a:rPr lang="ar-IQ" b="1" dirty="0" smtClean="0">
                    <a:solidFill>
                      <a:srgbClr val="0070C0"/>
                    </a:solidFill>
                  </a:rPr>
                  <a:t>مربع كاي) تؤول الى الصفر اذا ما كان هناك تطابق كامل بين التكرارات المشاهدة والمتوقعة، وان </a:t>
                </a:r>
                <a:r>
                  <a:rPr lang="ar-IQ" b="1" dirty="0">
                    <a:solidFill>
                      <a:srgbClr val="0070C0"/>
                    </a:solidFill>
                  </a:rPr>
                  <a:t>قيمة (مربع كاي) </a:t>
                </a:r>
                <a:r>
                  <a:rPr lang="ar-IQ" b="1" dirty="0" smtClean="0">
                    <a:solidFill>
                      <a:srgbClr val="0070C0"/>
                    </a:solidFill>
                  </a:rPr>
                  <a:t> تكبر كلما كبرت الفروق بينهما، بمعنى ان </a:t>
                </a:r>
                <a:r>
                  <a:rPr lang="ar-IQ" b="1" dirty="0">
                    <a:solidFill>
                      <a:srgbClr val="0070C0"/>
                    </a:solidFill>
                  </a:rPr>
                  <a:t>زيادة قيمة(مربع كاي)تعني </a:t>
                </a:r>
                <a:r>
                  <a:rPr lang="ar-IQ" b="1" dirty="0" smtClean="0">
                    <a:solidFill>
                      <a:srgbClr val="0070C0"/>
                    </a:solidFill>
                  </a:rPr>
                  <a:t>ضعف التطابق بين التكرارات المشاهدة والمتوقعة وبالتالي يكون احتمال رفض الفرض العدمي كبيراً في في هذه الحالات والعكس صحيح.</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52400"/>
                <a:ext cx="8915400" cy="6629400"/>
              </a:xfrm>
              <a:blipFill rotWithShape="1">
                <a:blip r:embed="rId2"/>
                <a:stretch>
                  <a:fillRect l="-3896" r="-1367" b="-1654"/>
                </a:stretch>
              </a:blipFill>
            </p:spPr>
            <p:txBody>
              <a:bodyPr/>
              <a:lstStyle/>
              <a:p>
                <a:r>
                  <a:rPr lang="en-US">
                    <a:noFill/>
                  </a:rPr>
                  <a:t> </a:t>
                </a:r>
              </a:p>
            </p:txBody>
          </p:sp>
        </mc:Fallback>
      </mc:AlternateContent>
    </p:spTree>
    <p:extLst>
      <p:ext uri="{BB962C8B-B14F-4D97-AF65-F5344CB8AC3E}">
        <p14:creationId xmlns:p14="http://schemas.microsoft.com/office/powerpoint/2010/main" val="902488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28600"/>
                <a:ext cx="8763000" cy="6477000"/>
              </a:xfrm>
            </p:spPr>
            <p:txBody>
              <a:bodyPr>
                <a:normAutofit/>
              </a:bodyPr>
              <a:lstStyle/>
              <a:p>
                <a:pPr algn="just" rtl="1"/>
                <a:r>
                  <a:rPr lang="ar-IQ" sz="4400" b="1" dirty="0">
                    <a:solidFill>
                      <a:srgbClr val="FF0000"/>
                    </a:solidFill>
                  </a:rPr>
                  <a:t>يشترط ان لا يقل اي تكرار متوقع عن 5 تكرارات في كل خلية (</a:t>
                </a:r>
                <a14:m>
                  <m:oMath xmlns:m="http://schemas.openxmlformats.org/officeDocument/2006/math">
                    <m:sSub>
                      <m:sSubPr>
                        <m:ctrlPr>
                          <a:rPr lang="ar-IQ" sz="4400" b="1" i="1">
                            <a:solidFill>
                              <a:srgbClr val="FF0000"/>
                            </a:solidFill>
                            <a:latin typeface="Cambria Math"/>
                          </a:rPr>
                        </m:ctrlPr>
                      </m:sSubPr>
                      <m:e>
                        <m:r>
                          <a:rPr lang="en-US" sz="4400" b="1" i="1">
                            <a:solidFill>
                              <a:srgbClr val="FF0000"/>
                            </a:solidFill>
                            <a:latin typeface="Cambria Math"/>
                          </a:rPr>
                          <m:t>𝑬</m:t>
                        </m:r>
                      </m:e>
                      <m:sub>
                        <m:r>
                          <a:rPr lang="en-US" sz="4400" b="1" i="1">
                            <a:solidFill>
                              <a:srgbClr val="FF0000"/>
                            </a:solidFill>
                            <a:latin typeface="Cambria Math"/>
                          </a:rPr>
                          <m:t>𝒊</m:t>
                        </m:r>
                      </m:sub>
                    </m:sSub>
                    <m:r>
                      <a:rPr lang="ar-IQ" sz="4400" b="1" i="1">
                        <a:solidFill>
                          <a:srgbClr val="FF0000"/>
                        </a:solidFill>
                        <a:latin typeface="Cambria Math"/>
                        <a:ea typeface="Cambria Math"/>
                      </a:rPr>
                      <m:t>≥</m:t>
                    </m:r>
                    <m:r>
                      <a:rPr lang="en-US" sz="4400" b="1" i="1">
                        <a:solidFill>
                          <a:srgbClr val="FF0000"/>
                        </a:solidFill>
                        <a:latin typeface="Cambria Math"/>
                        <a:ea typeface="Cambria Math"/>
                      </a:rPr>
                      <m:t>𝟓</m:t>
                    </m:r>
                  </m:oMath>
                </a14:m>
                <a:r>
                  <a:rPr lang="ar-IQ" sz="4400" b="1" dirty="0" smtClean="0">
                    <a:solidFill>
                      <a:srgbClr val="FF0000"/>
                    </a:solidFill>
                  </a:rPr>
                  <a:t>) حتى يكون هذا النوع من التحليل مناسباَ.</a:t>
                </a:r>
              </a:p>
              <a:p>
                <a:pPr algn="just" rtl="1"/>
                <a:r>
                  <a:rPr lang="ar-IQ" sz="4400" b="1" dirty="0" smtClean="0">
                    <a:solidFill>
                      <a:srgbClr val="0070C0"/>
                    </a:solidFill>
                  </a:rPr>
                  <a:t>من التطبيقات المعروفة لتوزيع مربع كاي:</a:t>
                </a:r>
              </a:p>
              <a:p>
                <a:pPr algn="just" rtl="1"/>
                <a:endParaRPr lang="ar-IQ" sz="4400" b="1" dirty="0">
                  <a:solidFill>
                    <a:srgbClr val="FF0000"/>
                  </a:solidFill>
                </a:endParaRPr>
              </a:p>
              <a:p>
                <a:pPr algn="just" rtl="1"/>
                <a:r>
                  <a:rPr lang="ar-IQ" sz="4400" b="1" dirty="0" smtClean="0">
                    <a:solidFill>
                      <a:srgbClr val="00B050"/>
                    </a:solidFill>
                  </a:rPr>
                  <a:t> اختبار جودة التوافيق</a:t>
                </a:r>
              </a:p>
              <a:p>
                <a:pPr algn="just" rtl="1"/>
                <a:r>
                  <a:rPr lang="ar-IQ" sz="4400" b="1" dirty="0" smtClean="0">
                    <a:solidFill>
                      <a:srgbClr val="002060"/>
                    </a:solidFill>
                  </a:rPr>
                  <a:t>اختبار الإستقلالية.</a:t>
                </a:r>
                <a:endParaRPr lang="en-US" sz="4400" b="1" dirty="0">
                  <a:solidFill>
                    <a:srgbClr val="002060"/>
                  </a:solidFill>
                </a:endParaRPr>
              </a:p>
              <a:p>
                <a:pPr algn="just" rtl="1"/>
                <a:endParaRPr lang="en-US" sz="4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28600"/>
                <a:ext cx="8763000" cy="6477000"/>
              </a:xfrm>
              <a:blipFill rotWithShape="1">
                <a:blip r:embed="rId2"/>
                <a:stretch>
                  <a:fillRect l="-4520" t="-1977" r="-2503"/>
                </a:stretch>
              </a:blipFill>
            </p:spPr>
            <p:txBody>
              <a:bodyPr/>
              <a:lstStyle/>
              <a:p>
                <a:r>
                  <a:rPr lang="en-US">
                    <a:noFill/>
                  </a:rPr>
                  <a:t> </a:t>
                </a:r>
              </a:p>
            </p:txBody>
          </p:sp>
        </mc:Fallback>
      </mc:AlternateContent>
    </p:spTree>
    <p:extLst>
      <p:ext uri="{BB962C8B-B14F-4D97-AF65-F5344CB8AC3E}">
        <p14:creationId xmlns:p14="http://schemas.microsoft.com/office/powerpoint/2010/main" val="3504309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ar-IQ" b="1" dirty="0" smtClean="0">
                <a:solidFill>
                  <a:srgbClr val="0070C0"/>
                </a:solidFill>
              </a:rPr>
              <a:t>اختبار جودة التوافيق </a:t>
            </a:r>
            <a:r>
              <a:rPr lang="en-US" b="1" dirty="0">
                <a:solidFill>
                  <a:srgbClr val="0070C0"/>
                </a:solidFill>
              </a:rPr>
              <a:t/>
            </a:r>
            <a:br>
              <a:rPr lang="en-US" b="1" dirty="0">
                <a:solidFill>
                  <a:srgbClr val="0070C0"/>
                </a:solidFill>
              </a:rPr>
            </a:br>
            <a:r>
              <a:rPr lang="en-US" b="1" dirty="0" smtClean="0">
                <a:solidFill>
                  <a:srgbClr val="0070C0"/>
                </a:solidFill>
              </a:rPr>
              <a:t>Goodness of Fit</a:t>
            </a:r>
            <a:endParaRPr lang="en-US" b="1" dirty="0">
              <a:solidFill>
                <a:srgbClr val="0070C0"/>
              </a:solidFill>
            </a:endParaRPr>
          </a:p>
        </p:txBody>
      </p:sp>
      <p:sp>
        <p:nvSpPr>
          <p:cNvPr id="3" name="Content Placeholder 2"/>
          <p:cNvSpPr>
            <a:spLocks noGrp="1"/>
          </p:cNvSpPr>
          <p:nvPr>
            <p:ph idx="1"/>
          </p:nvPr>
        </p:nvSpPr>
        <p:spPr>
          <a:xfrm>
            <a:off x="152400" y="1295400"/>
            <a:ext cx="8763000" cy="5410200"/>
          </a:xfrm>
        </p:spPr>
        <p:txBody>
          <a:bodyPr>
            <a:normAutofit/>
          </a:bodyPr>
          <a:lstStyle/>
          <a:p>
            <a:pPr algn="just" rtl="1"/>
            <a:r>
              <a:rPr lang="ar-IQ" sz="3600" b="1" dirty="0" smtClean="0">
                <a:solidFill>
                  <a:srgbClr val="FF0000"/>
                </a:solidFill>
              </a:rPr>
              <a:t>يُعَد اختبار جودة التوافيق احد التطبيقات المهمة لتوزيع</a:t>
            </a:r>
            <a:r>
              <a:rPr lang="en-US" sz="3600" b="1" dirty="0" smtClean="0">
                <a:solidFill>
                  <a:srgbClr val="FF0000"/>
                </a:solidFill>
              </a:rPr>
              <a:t> </a:t>
            </a:r>
            <a:r>
              <a:rPr lang="ar-IQ" sz="3600" b="1" dirty="0" smtClean="0">
                <a:solidFill>
                  <a:srgbClr val="FF0000"/>
                </a:solidFill>
              </a:rPr>
              <a:t>(</a:t>
            </a:r>
            <a:r>
              <a:rPr lang="en-US" sz="3600" b="1" dirty="0" smtClean="0">
                <a:solidFill>
                  <a:srgbClr val="FF0000"/>
                </a:solidFill>
              </a:rPr>
              <a:t>Chi-square</a:t>
            </a:r>
            <a:r>
              <a:rPr lang="ar-IQ" sz="3600" b="1" dirty="0" smtClean="0">
                <a:solidFill>
                  <a:srgbClr val="FF0000"/>
                </a:solidFill>
              </a:rPr>
              <a:t>) فلو اراد الباحث اختبار ما اذا كانت لمجموعة من البرامج الإذاعية الأفضلية نفسها او (التجانس او التساوي في الأفضلية) لدى المستمعين، فان المطلوب في مثل هذه الحالات هو اختبار فرض </a:t>
            </a:r>
            <a:r>
              <a:rPr lang="ar-IQ" sz="3600" b="1" dirty="0" smtClean="0">
                <a:solidFill>
                  <a:srgbClr val="7030A0"/>
                </a:solidFill>
              </a:rPr>
              <a:t>جودة التوافيق </a:t>
            </a:r>
            <a:r>
              <a:rPr lang="ar-IQ" sz="3600" b="1" dirty="0" smtClean="0">
                <a:solidFill>
                  <a:srgbClr val="FF0000"/>
                </a:solidFill>
              </a:rPr>
              <a:t>بين الفئآت او الخلايا او التقسيمات المختلفة (البرامج الإذاعية في مثالنا هذا) وذلك مقابل الفرض البديل انها غير متجانسة. </a:t>
            </a:r>
          </a:p>
          <a:p>
            <a:pPr marL="0" indent="0" algn="just" rtl="1">
              <a:buNone/>
            </a:pPr>
            <a:endParaRPr lang="ar-IQ" sz="3600" dirty="0" smtClean="0"/>
          </a:p>
          <a:p>
            <a:pPr marL="0" indent="0" algn="just" rtl="1">
              <a:buNone/>
            </a:pPr>
            <a:endParaRPr lang="en-US" sz="3600" dirty="0"/>
          </a:p>
        </p:txBody>
      </p:sp>
    </p:spTree>
    <p:extLst>
      <p:ext uri="{BB962C8B-B14F-4D97-AF65-F5344CB8AC3E}">
        <p14:creationId xmlns:p14="http://schemas.microsoft.com/office/powerpoint/2010/main" val="33205154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28600"/>
                <a:ext cx="8839200" cy="6477000"/>
              </a:xfrm>
            </p:spPr>
            <p:txBody>
              <a:bodyPr>
                <a:normAutofit lnSpcReduction="10000"/>
              </a:bodyPr>
              <a:lstStyle/>
              <a:p>
                <a:pPr algn="just" rtl="1"/>
                <a:r>
                  <a:rPr lang="ar-IQ" dirty="0" smtClean="0"/>
                  <a:t>تكون خطوات الإختبار كما يلي:</a:t>
                </a:r>
              </a:p>
              <a:p>
                <a:pPr algn="just" rtl="1"/>
                <a:r>
                  <a:rPr lang="ar-IQ" dirty="0" smtClean="0"/>
                  <a:t>1- فرضية العدم: التجانس(لا يوجد اختلاف بين النتائج المشاهدة والمتوقعة).</a:t>
                </a:r>
              </a:p>
              <a:p>
                <a:pPr algn="just" rtl="1"/>
                <a:r>
                  <a:rPr lang="ar-IQ" dirty="0" smtClean="0"/>
                  <a:t>2- الفرضية البديلة: </a:t>
                </a:r>
                <a:r>
                  <a:rPr lang="ar-IQ" dirty="0"/>
                  <a:t>عدم التجانس(يوجد اختلاف بين النتائج المشاهدة والمتوقعة</a:t>
                </a:r>
                <a:r>
                  <a:rPr lang="ar-IQ" dirty="0" smtClean="0"/>
                  <a:t>).</a:t>
                </a:r>
              </a:p>
              <a:p>
                <a:pPr algn="just" rtl="1"/>
                <a:r>
                  <a:rPr lang="ar-IQ" dirty="0" smtClean="0"/>
                  <a:t>3- احصاءة الإختبار: تاخذ الشكل التالي:</a:t>
                </a:r>
              </a:p>
              <a:p>
                <a:pPr marL="0" indent="0" algn="ctr" rtl="1">
                  <a:buNone/>
                </a:pPr>
                <a14:m>
                  <m:oMath xmlns:m="http://schemas.openxmlformats.org/officeDocument/2006/math">
                    <m:sSup>
                      <m:sSupPr>
                        <m:ctrlPr>
                          <a:rPr lang="en-US" b="1" i="1">
                            <a:solidFill>
                              <a:srgbClr val="FF0000"/>
                            </a:solidFill>
                            <a:latin typeface="Cambria Math"/>
                          </a:rPr>
                        </m:ctrlPr>
                      </m:sSupPr>
                      <m:e>
                        <m:r>
                          <a:rPr lang="en-US" b="1" i="1">
                            <a:solidFill>
                              <a:srgbClr val="FF0000"/>
                            </a:solidFill>
                            <a:latin typeface="Cambria Math"/>
                          </a:rPr>
                          <m:t>𝒙</m:t>
                        </m:r>
                      </m:e>
                      <m:sup>
                        <m:r>
                          <a:rPr lang="en-US" b="1" i="1">
                            <a:solidFill>
                              <a:srgbClr val="FF0000"/>
                            </a:solidFill>
                            <a:latin typeface="Cambria Math"/>
                          </a:rPr>
                          <m:t>𝟐</m:t>
                        </m:r>
                      </m:sup>
                    </m:sSup>
                  </m:oMath>
                </a14:m>
                <a:r>
                  <a:rPr lang="en-US" b="1" dirty="0">
                    <a:solidFill>
                      <a:srgbClr val="FF0000"/>
                    </a:solidFill>
                  </a:rPr>
                  <a:t>= </a:t>
                </a:r>
                <a14:m>
                  <m:oMath xmlns:m="http://schemas.openxmlformats.org/officeDocument/2006/math">
                    <m:nary>
                      <m:naryPr>
                        <m:chr m:val="∑"/>
                        <m:ctrlPr>
                          <a:rPr lang="en-US" b="1" i="1" dirty="0">
                            <a:solidFill>
                              <a:srgbClr val="FF0000"/>
                            </a:solidFill>
                            <a:latin typeface="Cambria Math"/>
                          </a:rPr>
                        </m:ctrlPr>
                      </m:naryPr>
                      <m:sub>
                        <m:r>
                          <m:rPr>
                            <m:brk m:alnAt="23"/>
                          </m:rPr>
                          <a:rPr lang="en-US" b="1" i="1" dirty="0">
                            <a:solidFill>
                              <a:srgbClr val="FF0000"/>
                            </a:solidFill>
                            <a:latin typeface="Cambria Math"/>
                          </a:rPr>
                          <m:t>𝒊</m:t>
                        </m:r>
                        <m:r>
                          <m:rPr>
                            <m:brk m:alnAt="23"/>
                          </m:rPr>
                          <a:rPr lang="en-US" b="1" i="1" dirty="0">
                            <a:solidFill>
                              <a:srgbClr val="FF0000"/>
                            </a:solidFill>
                            <a:latin typeface="Cambria Math"/>
                          </a:rPr>
                          <m:t>=</m:t>
                        </m:r>
                        <m:r>
                          <m:rPr>
                            <m:brk m:alnAt="23"/>
                          </m:rPr>
                          <a:rPr lang="en-US" b="1" i="1" dirty="0">
                            <a:solidFill>
                              <a:srgbClr val="FF0000"/>
                            </a:solidFill>
                            <a:latin typeface="Cambria Math"/>
                          </a:rPr>
                          <m:t>𝟏</m:t>
                        </m:r>
                      </m:sub>
                      <m:sup>
                        <m:r>
                          <a:rPr lang="en-US" b="1" i="1" dirty="0">
                            <a:solidFill>
                              <a:srgbClr val="FF0000"/>
                            </a:solidFill>
                            <a:latin typeface="Cambria Math"/>
                          </a:rPr>
                          <m:t>𝒌</m:t>
                        </m:r>
                      </m:sup>
                      <m:e>
                        <m:f>
                          <m:fPr>
                            <m:ctrlPr>
                              <a:rPr lang="en-US" b="1" i="1" dirty="0">
                                <a:solidFill>
                                  <a:srgbClr val="FF0000"/>
                                </a:solidFill>
                                <a:latin typeface="Cambria Math"/>
                              </a:rPr>
                            </m:ctrlPr>
                          </m:fPr>
                          <m:num>
                            <m:sSup>
                              <m:sSupPr>
                                <m:ctrlPr>
                                  <a:rPr lang="en-US" b="1" i="1" dirty="0">
                                    <a:solidFill>
                                      <a:srgbClr val="FF0000"/>
                                    </a:solidFill>
                                    <a:latin typeface="Cambria Math"/>
                                  </a:rPr>
                                </m:ctrlPr>
                              </m:sSupPr>
                              <m:e>
                                <m:r>
                                  <a:rPr lang="en-US" b="1" i="1" dirty="0">
                                    <a:solidFill>
                                      <a:srgbClr val="FF0000"/>
                                    </a:solidFill>
                                    <a:latin typeface="Cambria Math"/>
                                  </a:rPr>
                                  <m:t>(</m:t>
                                </m:r>
                                <m:sSubSup>
                                  <m:sSubSupPr>
                                    <m:ctrlPr>
                                      <a:rPr lang="en-US" b="1" i="1" dirty="0">
                                        <a:solidFill>
                                          <a:srgbClr val="FF0000"/>
                                        </a:solidFill>
                                        <a:latin typeface="Cambria Math"/>
                                      </a:rPr>
                                    </m:ctrlPr>
                                  </m:sSubSupPr>
                                  <m:e>
                                    <m:r>
                                      <a:rPr lang="en-US" b="1" i="1" dirty="0">
                                        <a:solidFill>
                                          <a:srgbClr val="FF0000"/>
                                        </a:solidFill>
                                        <a:latin typeface="Cambria Math"/>
                                      </a:rPr>
                                      <m:t> </m:t>
                                    </m:r>
                                    <m:sSub>
                                      <m:sSubPr>
                                        <m:ctrlPr>
                                          <a:rPr lang="en-US" b="1" i="1" dirty="0">
                                            <a:solidFill>
                                              <a:srgbClr val="FF0000"/>
                                            </a:solidFill>
                                            <a:latin typeface="Cambria Math"/>
                                          </a:rPr>
                                        </m:ctrlPr>
                                      </m:sSubPr>
                                      <m:e>
                                        <m:r>
                                          <a:rPr lang="en-US" b="1" i="1" dirty="0">
                                            <a:solidFill>
                                              <a:srgbClr val="FF0000"/>
                                            </a:solidFill>
                                            <a:latin typeface="Cambria Math"/>
                                          </a:rPr>
                                          <m:t>𝑶</m:t>
                                        </m:r>
                                      </m:e>
                                      <m:sub>
                                        <m:r>
                                          <a:rPr lang="en-US" b="1" i="1" dirty="0">
                                            <a:solidFill>
                                              <a:srgbClr val="FF0000"/>
                                            </a:solidFill>
                                            <a:latin typeface="Cambria Math"/>
                                          </a:rPr>
                                          <m:t>𝒊</m:t>
                                        </m:r>
                                      </m:sub>
                                    </m:sSub>
                                  </m:e>
                                  <m:sub/>
                                  <m:sup>
                                    <m:r>
                                      <a:rPr lang="en-US" b="1" i="1" dirty="0">
                                        <a:solidFill>
                                          <a:srgbClr val="FF0000"/>
                                        </a:solidFill>
                                        <a:latin typeface="Cambria Math"/>
                                      </a:rPr>
                                      <m:t> </m:t>
                                    </m:r>
                                  </m:sup>
                                </m:sSubSup>
                                <m:r>
                                  <a:rPr lang="en-US" b="1" i="1" dirty="0">
                                    <a:solidFill>
                                      <a:srgbClr val="FF0000"/>
                                    </a:solidFill>
                                    <a:latin typeface="Cambria Math"/>
                                  </a:rPr>
                                  <m:t>−</m:t>
                                </m:r>
                                <m:sSubSup>
                                  <m:sSubSupPr>
                                    <m:ctrlPr>
                                      <a:rPr lang="en-US" b="1" i="1" dirty="0">
                                        <a:solidFill>
                                          <a:srgbClr val="FF0000"/>
                                        </a:solidFill>
                                        <a:latin typeface="Cambria Math"/>
                                      </a:rPr>
                                    </m:ctrlPr>
                                  </m:sSubSupPr>
                                  <m:e>
                                    <m:sSub>
                                      <m:sSubPr>
                                        <m:ctrlPr>
                                          <a:rPr lang="en-US" b="1" i="1" dirty="0">
                                            <a:solidFill>
                                              <a:srgbClr val="FF0000"/>
                                            </a:solidFill>
                                            <a:latin typeface="Cambria Math"/>
                                          </a:rPr>
                                        </m:ctrlPr>
                                      </m:sSubPr>
                                      <m:e>
                                        <m:r>
                                          <a:rPr lang="en-US" b="1" i="1" dirty="0">
                                            <a:solidFill>
                                              <a:srgbClr val="FF0000"/>
                                            </a:solidFill>
                                            <a:latin typeface="Cambria Math"/>
                                          </a:rPr>
                                          <m:t>𝑬</m:t>
                                        </m:r>
                                      </m:e>
                                      <m:sub>
                                        <m:r>
                                          <a:rPr lang="en-US" b="1" i="1" dirty="0">
                                            <a:solidFill>
                                              <a:srgbClr val="FF0000"/>
                                            </a:solidFill>
                                            <a:latin typeface="Cambria Math"/>
                                          </a:rPr>
                                          <m:t>𝑰</m:t>
                                        </m:r>
                                      </m:sub>
                                    </m:sSub>
                                  </m:e>
                                  <m:sub/>
                                  <m:sup>
                                    <m:r>
                                      <a:rPr lang="en-US" b="1" i="1" dirty="0">
                                        <a:solidFill>
                                          <a:srgbClr val="FF0000"/>
                                        </a:solidFill>
                                        <a:latin typeface="Cambria Math"/>
                                      </a:rPr>
                                      <m:t> </m:t>
                                    </m:r>
                                  </m:sup>
                                </m:sSubSup>
                                <m:r>
                                  <a:rPr lang="en-US" b="1" i="1" dirty="0">
                                    <a:solidFill>
                                      <a:srgbClr val="FF0000"/>
                                    </a:solidFill>
                                    <a:latin typeface="Cambria Math"/>
                                  </a:rPr>
                                  <m:t>)</m:t>
                                </m:r>
                              </m:e>
                              <m:sup>
                                <m:r>
                                  <a:rPr lang="en-US" b="1" i="1" dirty="0">
                                    <a:solidFill>
                                      <a:srgbClr val="FF0000"/>
                                    </a:solidFill>
                                    <a:latin typeface="Cambria Math"/>
                                  </a:rPr>
                                  <m:t>𝟐</m:t>
                                </m:r>
                              </m:sup>
                            </m:sSup>
                          </m:num>
                          <m:den>
                            <m:sSub>
                              <m:sSubPr>
                                <m:ctrlPr>
                                  <a:rPr lang="en-US" b="1" i="1" dirty="0">
                                    <a:solidFill>
                                      <a:srgbClr val="FF0000"/>
                                    </a:solidFill>
                                    <a:latin typeface="Cambria Math"/>
                                  </a:rPr>
                                </m:ctrlPr>
                              </m:sSubPr>
                              <m:e>
                                <m:r>
                                  <a:rPr lang="en-US" b="1" i="1" dirty="0">
                                    <a:solidFill>
                                      <a:srgbClr val="FF0000"/>
                                    </a:solidFill>
                                    <a:latin typeface="Cambria Math"/>
                                  </a:rPr>
                                  <m:t>𝑬</m:t>
                                </m:r>
                              </m:e>
                              <m:sub>
                                <m:r>
                                  <a:rPr lang="en-US" b="1" i="1" dirty="0">
                                    <a:solidFill>
                                      <a:srgbClr val="FF0000"/>
                                    </a:solidFill>
                                    <a:latin typeface="Cambria Math"/>
                                  </a:rPr>
                                  <m:t>𝒊</m:t>
                                </m:r>
                              </m:sub>
                            </m:sSub>
                          </m:den>
                        </m:f>
                      </m:e>
                    </m:nary>
                  </m:oMath>
                </a14:m>
                <a:endParaRPr lang="ar-IQ" dirty="0" smtClean="0"/>
              </a:p>
              <a:p>
                <a:pPr marL="0" indent="0" algn="just" rtl="1">
                  <a:buNone/>
                </a:pPr>
                <a:r>
                  <a:rPr lang="ar-IQ" sz="3000" dirty="0" smtClean="0"/>
                  <a:t>والتي لها توزيع مربع كاي بدرجات حرية (</a:t>
                </a:r>
                <a:r>
                  <a:rPr lang="en-US" sz="3000" dirty="0" smtClean="0"/>
                  <a:t>k-m-1</a:t>
                </a:r>
                <a:r>
                  <a:rPr lang="ar-IQ" sz="3000" dirty="0" smtClean="0"/>
                  <a:t>) إذ ان </a:t>
                </a:r>
                <a:r>
                  <a:rPr lang="en-US" sz="3000" dirty="0" smtClean="0"/>
                  <a:t>k</a:t>
                </a:r>
                <a:r>
                  <a:rPr lang="ar-IQ" sz="3000" dirty="0" smtClean="0"/>
                  <a:t> تمثل عدد الخلايا او الإقسام او الفئآت او البرامج الإذاعية..، (</a:t>
                </a:r>
                <a14:m>
                  <m:oMath xmlns:m="http://schemas.openxmlformats.org/officeDocument/2006/math">
                    <m:sSub>
                      <m:sSubPr>
                        <m:ctrlPr>
                          <a:rPr lang="en-US" sz="3000" b="1" i="1" dirty="0">
                            <a:solidFill>
                              <a:srgbClr val="FF0000"/>
                            </a:solidFill>
                            <a:latin typeface="Cambria Math"/>
                          </a:rPr>
                        </m:ctrlPr>
                      </m:sSubPr>
                      <m:e>
                        <m:r>
                          <a:rPr lang="en-US" sz="3000" b="1" i="1" dirty="0">
                            <a:solidFill>
                              <a:srgbClr val="FF0000"/>
                            </a:solidFill>
                            <a:latin typeface="Cambria Math"/>
                          </a:rPr>
                          <m:t>𝑶</m:t>
                        </m:r>
                      </m:e>
                      <m:sub>
                        <m:r>
                          <a:rPr lang="en-US" sz="3000" b="1" i="1" dirty="0">
                            <a:solidFill>
                              <a:srgbClr val="FF0000"/>
                            </a:solidFill>
                            <a:latin typeface="Cambria Math"/>
                          </a:rPr>
                          <m:t>𝒊</m:t>
                        </m:r>
                      </m:sub>
                    </m:sSub>
                  </m:oMath>
                </a14:m>
                <a:r>
                  <a:rPr lang="ar-IQ" sz="3000" dirty="0" smtClean="0"/>
                  <a:t>) ترمز للتكرارات المشاهدة، (</a:t>
                </a:r>
                <a14:m>
                  <m:oMath xmlns:m="http://schemas.openxmlformats.org/officeDocument/2006/math">
                    <m:sSub>
                      <m:sSubPr>
                        <m:ctrlPr>
                          <a:rPr lang="en-US" sz="2800" b="1" i="1" dirty="0">
                            <a:solidFill>
                              <a:srgbClr val="FF0000"/>
                            </a:solidFill>
                            <a:latin typeface="Cambria Math"/>
                          </a:rPr>
                        </m:ctrlPr>
                      </m:sSubPr>
                      <m:e>
                        <m:r>
                          <a:rPr lang="en-US" sz="2800" b="1" i="1" dirty="0">
                            <a:solidFill>
                              <a:srgbClr val="FF0000"/>
                            </a:solidFill>
                            <a:latin typeface="Cambria Math"/>
                          </a:rPr>
                          <m:t>𝑬</m:t>
                        </m:r>
                      </m:e>
                      <m:sub>
                        <m:r>
                          <a:rPr lang="en-US" sz="2800" b="1" i="1" dirty="0">
                            <a:solidFill>
                              <a:srgbClr val="FF0000"/>
                            </a:solidFill>
                            <a:latin typeface="Cambria Math"/>
                          </a:rPr>
                          <m:t>𝒊</m:t>
                        </m:r>
                      </m:sub>
                    </m:sSub>
                  </m:oMath>
                </a14:m>
                <a:r>
                  <a:rPr lang="en-US" sz="3000" dirty="0" smtClean="0"/>
                  <a:t> </a:t>
                </a:r>
                <a:r>
                  <a:rPr lang="ar-IQ" sz="3000" dirty="0" smtClean="0"/>
                  <a:t>) ترمز للتكرات المتوقعة، مع ملاحظة ان مجموع التكرارات المشاهدة يساوي مجموع التكرارات المتوقعة، اي ان </a:t>
                </a:r>
                <a14:m>
                  <m:oMath xmlns:m="http://schemas.openxmlformats.org/officeDocument/2006/math">
                    <m:nary>
                      <m:naryPr>
                        <m:chr m:val="∑"/>
                        <m:subHide m:val="on"/>
                        <m:supHide m:val="on"/>
                        <m:ctrlPr>
                          <a:rPr lang="ar-IQ" sz="3000" i="1" smtClean="0">
                            <a:latin typeface="Cambria Math"/>
                          </a:rPr>
                        </m:ctrlPr>
                      </m:naryPr>
                      <m:sub/>
                      <m:sup/>
                      <m:e>
                        <m:sSub>
                          <m:sSubPr>
                            <m:ctrlPr>
                              <a:rPr lang="en-US" sz="3000" b="1" i="1" dirty="0">
                                <a:solidFill>
                                  <a:srgbClr val="FF0000"/>
                                </a:solidFill>
                                <a:latin typeface="Cambria Math"/>
                              </a:rPr>
                            </m:ctrlPr>
                          </m:sSubPr>
                          <m:e>
                            <m:r>
                              <a:rPr lang="en-US" sz="3000" b="1" i="1" dirty="0">
                                <a:solidFill>
                                  <a:srgbClr val="FF0000"/>
                                </a:solidFill>
                                <a:latin typeface="Cambria Math"/>
                              </a:rPr>
                              <m:t>𝑶</m:t>
                            </m:r>
                          </m:e>
                          <m:sub>
                            <m:r>
                              <a:rPr lang="en-US" sz="3000" b="1" i="1" dirty="0">
                                <a:solidFill>
                                  <a:srgbClr val="FF0000"/>
                                </a:solidFill>
                                <a:latin typeface="Cambria Math"/>
                              </a:rPr>
                              <m:t>𝒊</m:t>
                            </m:r>
                          </m:sub>
                        </m:sSub>
                      </m:e>
                    </m:nary>
                    <m:r>
                      <a:rPr lang="en-US" sz="3000" b="0" i="1" smtClean="0">
                        <a:latin typeface="Cambria Math"/>
                      </a:rPr>
                      <m:t>=</m:t>
                    </m:r>
                    <m:nary>
                      <m:naryPr>
                        <m:chr m:val="∑"/>
                        <m:subHide m:val="on"/>
                        <m:supHide m:val="on"/>
                        <m:ctrlPr>
                          <a:rPr lang="en-US" sz="3000" b="0" i="1" smtClean="0">
                            <a:latin typeface="Cambria Math"/>
                          </a:rPr>
                        </m:ctrlPr>
                      </m:naryPr>
                      <m:sub/>
                      <m:sup/>
                      <m:e>
                        <m:sSub>
                          <m:sSubPr>
                            <m:ctrlPr>
                              <a:rPr lang="en-US" sz="3000" b="1" i="1" dirty="0">
                                <a:solidFill>
                                  <a:srgbClr val="FF0000"/>
                                </a:solidFill>
                                <a:latin typeface="Cambria Math"/>
                              </a:rPr>
                            </m:ctrlPr>
                          </m:sSubPr>
                          <m:e>
                            <m:r>
                              <a:rPr lang="en-US" sz="3000" b="1" i="1" dirty="0">
                                <a:solidFill>
                                  <a:srgbClr val="FF0000"/>
                                </a:solidFill>
                                <a:latin typeface="Cambria Math"/>
                              </a:rPr>
                              <m:t>𝑬</m:t>
                            </m:r>
                          </m:e>
                          <m:sub>
                            <m:r>
                              <a:rPr lang="en-US" sz="3000" b="1" i="1" dirty="0">
                                <a:solidFill>
                                  <a:srgbClr val="FF0000"/>
                                </a:solidFill>
                                <a:latin typeface="Cambria Math"/>
                              </a:rPr>
                              <m:t>𝒊</m:t>
                            </m:r>
                          </m:sub>
                        </m:sSub>
                      </m:e>
                    </m:nary>
                  </m:oMath>
                </a14:m>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28600"/>
                <a:ext cx="8839200" cy="6477000"/>
              </a:xfrm>
              <a:blipFill rotWithShape="1">
                <a:blip r:embed="rId2"/>
                <a:stretch>
                  <a:fillRect l="-3103" t="-1977" r="-1655"/>
                </a:stretch>
              </a:blipFill>
            </p:spPr>
            <p:txBody>
              <a:bodyPr/>
              <a:lstStyle/>
              <a:p>
                <a:r>
                  <a:rPr lang="en-US">
                    <a:noFill/>
                  </a:rPr>
                  <a:t> </a:t>
                </a:r>
              </a:p>
            </p:txBody>
          </p:sp>
        </mc:Fallback>
      </mc:AlternateContent>
    </p:spTree>
    <p:extLst>
      <p:ext uri="{BB962C8B-B14F-4D97-AF65-F5344CB8AC3E}">
        <p14:creationId xmlns:p14="http://schemas.microsoft.com/office/powerpoint/2010/main" val="1373947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52400"/>
                <a:ext cx="8915400" cy="6553200"/>
              </a:xfrm>
            </p:spPr>
            <p:txBody>
              <a:bodyPr>
                <a:normAutofit/>
              </a:bodyPr>
              <a:lstStyle/>
              <a:p>
                <a:pPr marL="0" indent="0" algn="just" rtl="1">
                  <a:buNone/>
                </a:pPr>
                <a:r>
                  <a:rPr lang="ar-IQ" dirty="0" smtClean="0"/>
                  <a:t>يمكن الحصول على قيمة الإحصاءة كما في الجدول التالي:</a:t>
                </a:r>
              </a:p>
              <a:p>
                <a:pPr marL="0" indent="0" algn="ctr" rtl="1">
                  <a:buNone/>
                </a:pPr>
                <a:endParaRPr lang="en-US" dirty="0" smtClean="0"/>
              </a:p>
              <a:p>
                <a:pPr marL="0" indent="0" algn="ctr" rtl="1">
                  <a:buNone/>
                </a:pPr>
                <a:endParaRPr lang="en-US" dirty="0"/>
              </a:p>
              <a:p>
                <a:pPr marL="0" indent="0" algn="ctr" rtl="1">
                  <a:buNone/>
                </a:pPr>
                <a:endParaRPr lang="ar-IQ" dirty="0" smtClean="0"/>
              </a:p>
              <a:p>
                <a:pPr marL="0" indent="0" algn="ctr" rtl="1">
                  <a:buNone/>
                </a:pPr>
                <a:endParaRPr lang="ar-IQ" dirty="0"/>
              </a:p>
              <a:p>
                <a:pPr marL="0" indent="0" algn="ctr" rtl="1">
                  <a:buNone/>
                </a:pPr>
                <a:endParaRPr lang="ar-IQ" dirty="0" smtClean="0"/>
              </a:p>
              <a:p>
                <a:pPr marL="0" indent="0" algn="ctr" rtl="1">
                  <a:buNone/>
                </a:pPr>
                <a:endParaRPr lang="ar-IQ" dirty="0"/>
              </a:p>
              <a:p>
                <a:pPr marL="0" indent="0" algn="ctr" rtl="1">
                  <a:buNone/>
                </a:pPr>
                <a:endParaRPr lang="ar-IQ" dirty="0" smtClean="0"/>
              </a:p>
              <a:p>
                <a:pPr marL="0" indent="0" algn="ctr" rtl="1">
                  <a:buNone/>
                </a:pPr>
                <a:endParaRPr lang="ar-IQ" dirty="0"/>
              </a:p>
              <a:p>
                <a:pPr marL="0" indent="0" algn="just" rtl="1">
                  <a:buNone/>
                </a:pPr>
                <a:r>
                  <a:rPr lang="ar-IQ" dirty="0" smtClean="0"/>
                  <a:t>مجموع العمود الأخير يمثل قيمة الإحصاءة </a:t>
                </a:r>
                <a14:m>
                  <m:oMath xmlns:m="http://schemas.openxmlformats.org/officeDocument/2006/math">
                    <m:sSup>
                      <m:sSupPr>
                        <m:ctrlPr>
                          <a:rPr lang="ar-IQ" i="1" smtClean="0">
                            <a:latin typeface="Cambria Math"/>
                          </a:rPr>
                        </m:ctrlPr>
                      </m:sSupPr>
                      <m:e>
                        <m:r>
                          <a:rPr lang="en-US" b="0" i="1" smtClean="0">
                            <a:latin typeface="Cambria Math"/>
                          </a:rPr>
                          <m:t>𝑥</m:t>
                        </m:r>
                      </m:e>
                      <m:sup>
                        <m:r>
                          <a:rPr lang="en-US" b="0" i="1" smtClean="0">
                            <a:latin typeface="Cambria Math"/>
                          </a:rPr>
                          <m:t>2</m:t>
                        </m:r>
                      </m:sup>
                    </m:sSup>
                  </m:oMath>
                </a14:m>
                <a:r>
                  <a:rPr lang="ar-IQ" dirty="0" smtClean="0"/>
                  <a:t> او ما تسمى بالقيمة</a:t>
                </a:r>
              </a:p>
              <a:p>
                <a:pPr marL="0" indent="0" algn="just" rtl="1">
                  <a:buNone/>
                </a:pPr>
                <a:r>
                  <a:rPr lang="ar-IQ" dirty="0" smtClean="0"/>
                  <a:t>الحرجة.</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52400"/>
                <a:ext cx="8915400" cy="6553200"/>
              </a:xfrm>
              <a:blipFill rotWithShape="1">
                <a:blip r:embed="rId2"/>
                <a:stretch>
                  <a:fillRect t="-1209" r="-1640" b="-1023"/>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1"/>
            <a:ext cx="8763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726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1019</Words>
  <Application>Microsoft Office PowerPoint</Application>
  <PresentationFormat>On-screen Show (4:3)</PresentationFormat>
  <Paragraphs>51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الفصل الرابع اختبار الإستقلالية وجودة التوافق</vt:lpstr>
      <vt:lpstr>PowerPoint Presentation</vt:lpstr>
      <vt:lpstr>PowerPoint Presentation</vt:lpstr>
      <vt:lpstr>PowerPoint Presentation</vt:lpstr>
      <vt:lpstr>PowerPoint Presentation</vt:lpstr>
      <vt:lpstr>PowerPoint Presentation</vt:lpstr>
      <vt:lpstr>اختبار جودة التوافيق  Goodness of Fit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الرابع اختبار الإستقلالية وجودة التوافق</dc:title>
  <dc:creator>Best</dc:creator>
  <cp:lastModifiedBy>dalia</cp:lastModifiedBy>
  <cp:revision>36</cp:revision>
  <dcterms:created xsi:type="dcterms:W3CDTF">2006-08-16T00:00:00Z</dcterms:created>
  <dcterms:modified xsi:type="dcterms:W3CDTF">2025-09-21T07:12:04Z</dcterms:modified>
</cp:coreProperties>
</file>