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75" r:id="rId5"/>
    <p:sldId id="276" r:id="rId6"/>
    <p:sldId id="277" r:id="rId7"/>
    <p:sldId id="278" r:id="rId8"/>
    <p:sldId id="279" r:id="rId9"/>
    <p:sldId id="281" r:id="rId10"/>
    <p:sldId id="285" r:id="rId11"/>
    <p:sldId id="283" r:id="rId12"/>
    <p:sldId id="284" r:id="rId13"/>
    <p:sldId id="286" r:id="rId14"/>
    <p:sldId id="287" r:id="rId15"/>
    <p:sldId id="28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p:scale>
          <a:sx n="46" d="100"/>
          <a:sy n="46" d="100"/>
        </p:scale>
        <p:origin x="-116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0500" y="76200"/>
                <a:ext cx="8763000" cy="6553200"/>
              </a:xfrm>
            </p:spPr>
            <p:txBody>
              <a:bodyPr/>
              <a:lstStyle/>
              <a:p>
                <a:pPr marL="0" indent="0" algn="just" rtl="1">
                  <a:buNone/>
                </a:pPr>
                <a:r>
                  <a:rPr lang="ar-IQ" b="1" dirty="0" smtClean="0">
                    <a:solidFill>
                      <a:srgbClr val="FF0000"/>
                    </a:solidFill>
                  </a:rPr>
                  <a:t>ج- اما في حالة العينات الكبيرة (</a:t>
                </a:r>
                <a:r>
                  <a:rPr lang="en-US" b="1" dirty="0" smtClean="0">
                    <a:solidFill>
                      <a:srgbClr val="FF0000"/>
                    </a:solidFill>
                  </a:rPr>
                  <a:t>n</a:t>
                </a:r>
                <a14:m>
                  <m:oMath xmlns:m="http://schemas.openxmlformats.org/officeDocument/2006/math">
                    <m:r>
                      <a:rPr lang="en-US" b="1" i="1" smtClean="0">
                        <a:solidFill>
                          <a:srgbClr val="FF0000"/>
                        </a:solidFill>
                        <a:latin typeface="Cambria Math"/>
                        <a:ea typeface="Cambria Math"/>
                      </a:rPr>
                      <m:t>&gt;</m:t>
                    </m:r>
                    <m:r>
                      <a:rPr lang="en-US" b="1" i="1" smtClean="0">
                        <a:solidFill>
                          <a:srgbClr val="FF0000"/>
                        </a:solidFill>
                        <a:latin typeface="Cambria Math"/>
                        <a:ea typeface="Cambria Math"/>
                      </a:rPr>
                      <m:t>𝟑𝟎</m:t>
                    </m:r>
                  </m:oMath>
                </a14:m>
                <a:r>
                  <a:rPr lang="ar-IQ" b="1" dirty="0" smtClean="0">
                    <a:solidFill>
                      <a:srgbClr val="FF0000"/>
                    </a:solidFill>
                  </a:rPr>
                  <a:t>) وذلك عندما يكون المجتمع طبيعياً وانحرافه المعياري غير معروف فان إحصاءة الإختبار تأخذ الشكل التالي:</a:t>
                </a:r>
              </a:p>
              <a:p>
                <a:pPr marL="0" indent="0" algn="ctr" rtl="1">
                  <a:buNone/>
                </a:pPr>
                <a:r>
                  <a:rPr lang="en-US" dirty="0" smtClean="0"/>
                  <a:t>Z </a:t>
                </a:r>
                <a:r>
                  <a:rPr lang="en-US" b="1" dirty="0" smtClean="0"/>
                  <a:t>=</a:t>
                </a:r>
                <a:r>
                  <a:rPr lang="en-US" b="1" dirty="0" smtClean="0">
                    <a:solidFill>
                      <a:srgbClr val="0070C0"/>
                    </a:solidFill>
                  </a:rPr>
                  <a:t> </a:t>
                </a:r>
                <a14:m>
                  <m:oMath xmlns:m="http://schemas.openxmlformats.org/officeDocument/2006/math">
                    <m:f>
                      <m:fPr>
                        <m:ctrlPr>
                          <a:rPr lang="en-US" b="1" i="1">
                            <a:solidFill>
                              <a:srgbClr val="0070C0"/>
                            </a:solidFill>
                            <a:latin typeface="Cambria Math"/>
                          </a:rPr>
                        </m:ctrlPr>
                      </m:fPr>
                      <m:num>
                        <m:r>
                          <a:rPr lang="en-US" b="1" i="1">
                            <a:solidFill>
                              <a:srgbClr val="0070C0"/>
                            </a:solidFill>
                            <a:latin typeface="Cambria Math"/>
                          </a:rPr>
                          <m:t>𝑿</m:t>
                        </m:r>
                        <m:r>
                          <a:rPr lang="en-US" b="1" i="1">
                            <a:solidFill>
                              <a:srgbClr val="0070C0"/>
                            </a:solidFill>
                            <a:latin typeface="Cambria Math"/>
                          </a:rPr>
                          <m:t>−</m:t>
                        </m:r>
                        <m:r>
                          <a:rPr lang="en-US" b="1" i="1">
                            <a:solidFill>
                              <a:srgbClr val="0070C0"/>
                            </a:solidFill>
                            <a:latin typeface="Cambria Math"/>
                            <a:ea typeface="Cambria Math"/>
                          </a:rPr>
                          <m:t>𝝁</m:t>
                        </m:r>
                      </m:num>
                      <m:den>
                        <m:f>
                          <m:fPr>
                            <m:ctrlPr>
                              <a:rPr lang="en-US" b="1" i="1">
                                <a:solidFill>
                                  <a:srgbClr val="0070C0"/>
                                </a:solidFill>
                                <a:latin typeface="Cambria Math"/>
                              </a:rPr>
                            </m:ctrlPr>
                          </m:fPr>
                          <m:num>
                            <m:r>
                              <a:rPr lang="en-US" b="1" i="1">
                                <a:solidFill>
                                  <a:srgbClr val="0070C0"/>
                                </a:solidFill>
                                <a:latin typeface="Cambria Math"/>
                                <a:ea typeface="Cambria Math"/>
                              </a:rPr>
                              <m:t>𝑺</m:t>
                            </m:r>
                          </m:num>
                          <m:den>
                            <m:rad>
                              <m:radPr>
                                <m:degHide m:val="on"/>
                                <m:ctrlPr>
                                  <a:rPr lang="en-US" b="1" i="1">
                                    <a:solidFill>
                                      <a:srgbClr val="0070C0"/>
                                    </a:solidFill>
                                    <a:latin typeface="Cambria Math"/>
                                  </a:rPr>
                                </m:ctrlPr>
                              </m:radPr>
                              <m:deg/>
                              <m:e>
                                <m:r>
                                  <a:rPr lang="en-US" b="1" i="1">
                                    <a:solidFill>
                                      <a:srgbClr val="0070C0"/>
                                    </a:solidFill>
                                    <a:latin typeface="Cambria Math"/>
                                  </a:rPr>
                                  <m:t>𝒏</m:t>
                                </m:r>
                              </m:e>
                            </m:rad>
                          </m:den>
                        </m:f>
                      </m:den>
                    </m:f>
                  </m:oMath>
                </a14:m>
                <a:endParaRPr lang="ar-IQ" dirty="0" smtClean="0"/>
              </a:p>
              <a:p>
                <a:pPr marL="0" indent="0" algn="ctr" rtl="1">
                  <a:buNone/>
                </a:pPr>
                <a:endParaRPr lang="ar-IQ" dirty="0"/>
              </a:p>
              <a:p>
                <a:pPr marL="0" indent="0" algn="just" rtl="1">
                  <a:buNone/>
                </a:pPr>
                <a:r>
                  <a:rPr lang="ar-IQ" dirty="0" smtClean="0"/>
                  <a:t>مثال(4): يدعي احد الأطباء ان من الآثار الجانبية لإستعمال دواء معين هو انخفاض ضغط الدم بمتوسط (75)، تم سحب عينة قوامها (49)مريض وتم قياس ضغط الدم بعد تعاطي هذا الدواء فوجد ان متوسط ضغط الدم في العينة (</a:t>
                </a:r>
                <a:r>
                  <a:rPr lang="en-US" dirty="0" smtClean="0"/>
                  <a:t>65.5</a:t>
                </a:r>
                <a:r>
                  <a:rPr lang="ar-IQ" dirty="0" smtClean="0"/>
                  <a:t>) وبانحرف معياري قدره (</a:t>
                </a:r>
                <a:r>
                  <a:rPr lang="en-US" dirty="0" smtClean="0"/>
                  <a:t>6.4</a:t>
                </a:r>
                <a:r>
                  <a:rPr lang="ar-IQ" dirty="0" smtClean="0"/>
                  <a:t>)، فهل توافق الطبيب في ادعائه في صحة استعماله للدواء تحت مستوى معنوية (</a:t>
                </a:r>
                <a:r>
                  <a:rPr lang="en-US" dirty="0" smtClean="0"/>
                  <a:t>0.05</a:t>
                </a:r>
                <a:r>
                  <a:rPr lang="ar-IQ"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0500" y="76200"/>
                <a:ext cx="8763000" cy="6553200"/>
              </a:xfrm>
              <a:blipFill rotWithShape="1">
                <a:blip r:embed="rId2"/>
                <a:stretch>
                  <a:fillRect l="-3060" t="-1395" r="-1739"/>
                </a:stretch>
              </a:blipFill>
            </p:spPr>
            <p:txBody>
              <a:bodyPr/>
              <a:lstStyle/>
              <a:p>
                <a:r>
                  <a:rPr lang="en-US">
                    <a:noFill/>
                  </a:rPr>
                  <a:t> </a:t>
                </a:r>
              </a:p>
            </p:txBody>
          </p:sp>
        </mc:Fallback>
      </mc:AlternateContent>
      <p:cxnSp>
        <p:nvCxnSpPr>
          <p:cNvPr id="5" name="Straight Connector 4"/>
          <p:cNvCxnSpPr/>
          <p:nvPr/>
        </p:nvCxnSpPr>
        <p:spPr>
          <a:xfrm>
            <a:off x="4572000" y="1828800"/>
            <a:ext cx="2286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200400" y="1737360"/>
            <a:ext cx="20574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200400" y="1752600"/>
            <a:ext cx="0" cy="12192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3200400" y="2971800"/>
            <a:ext cx="2057400"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V="1">
            <a:off x="5257800" y="1752600"/>
            <a:ext cx="0" cy="12192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8486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629400"/>
              </a:xfrm>
            </p:spPr>
            <p:txBody>
              <a:bodyPr>
                <a:normAutofit/>
              </a:bodyPr>
              <a:lstStyle/>
              <a:p>
                <a:pPr marL="0" indent="0" algn="just" rtl="1">
                  <a:buNone/>
                </a:pPr>
                <a:r>
                  <a:rPr lang="ar-IQ" sz="3000" b="1" dirty="0" smtClean="0">
                    <a:solidFill>
                      <a:srgbClr val="FF0000"/>
                    </a:solidFill>
                  </a:rPr>
                  <a:t>ب- اختبار الفرق بين</a:t>
                </a:r>
                <a:r>
                  <a:rPr lang="en-US" sz="3000" b="1" dirty="0" smtClean="0">
                    <a:solidFill>
                      <a:srgbClr val="FF0000"/>
                    </a:solidFill>
                  </a:rPr>
                  <a:t> </a:t>
                </a:r>
                <a:r>
                  <a:rPr lang="ar-IQ" sz="3000" b="1" dirty="0" smtClean="0">
                    <a:solidFill>
                      <a:srgbClr val="FF0000"/>
                    </a:solidFill>
                  </a:rPr>
                  <a:t> وسطين في حالة كون العينات </a:t>
                </a:r>
                <a:r>
                  <a:rPr lang="ar-IQ" sz="3000" b="1" dirty="0" smtClean="0">
                    <a:solidFill>
                      <a:srgbClr val="7030A0"/>
                    </a:solidFill>
                  </a:rPr>
                  <a:t>مستقلة وصغيرة.</a:t>
                </a:r>
              </a:p>
              <a:p>
                <a:pPr marL="0" indent="0" algn="just" rtl="1">
                  <a:buNone/>
                </a:pPr>
                <a:r>
                  <a:rPr lang="ar-IQ" sz="2800" b="1" dirty="0" smtClean="0"/>
                  <a:t>اذا كانت العينات صغيرة(مجموع العينتين اقل من 30) فان احصاءة الإختبار في هذه الحالات بافتراض ان المجتمعين طبيعيان، وان تباين المجتمع الأول يساوي تباين المجتمع الثاني ولكنه مجهول (بمعنى ان </a:t>
                </a:r>
                <a14:m>
                  <m:oMath xmlns:m="http://schemas.openxmlformats.org/officeDocument/2006/math">
                    <m:sSubSup>
                      <m:sSubSupPr>
                        <m:ctrlPr>
                          <a:rPr lang="ar-IQ" sz="2800" b="1" i="1" smtClean="0">
                            <a:latin typeface="Cambria Math"/>
                          </a:rPr>
                        </m:ctrlPr>
                      </m:sSubSupPr>
                      <m:e>
                        <m:r>
                          <a:rPr lang="ar-IQ" sz="2800" b="1" i="1" smtClean="0">
                            <a:latin typeface="Cambria Math"/>
                            <a:ea typeface="Cambria Math"/>
                          </a:rPr>
                          <m:t>𝝈</m:t>
                        </m:r>
                      </m:e>
                      <m:sub/>
                      <m:sup>
                        <m:r>
                          <a:rPr lang="ar-IQ" sz="2800" b="1" i="1" smtClean="0">
                            <a:latin typeface="Cambria Math"/>
                          </a:rPr>
                          <m:t>𝟐</m:t>
                        </m:r>
                      </m:sup>
                    </m:sSubSup>
                  </m:oMath>
                </a14:m>
                <a:r>
                  <a:rPr lang="ar-IQ" sz="2800" b="1" dirty="0" smtClean="0"/>
                  <a:t>=</a:t>
                </a:r>
                <a14:m>
                  <m:oMath xmlns:m="http://schemas.openxmlformats.org/officeDocument/2006/math">
                    <m:sSubSup>
                      <m:sSubSupPr>
                        <m:ctrlPr>
                          <a:rPr lang="ar-IQ" sz="2800" b="1" i="1" dirty="0" smtClean="0">
                            <a:latin typeface="Cambria Math"/>
                          </a:rPr>
                        </m:ctrlPr>
                      </m:sSubSupPr>
                      <m:e>
                        <m:r>
                          <a:rPr lang="ar-IQ" sz="2800" b="1" i="1" dirty="0" smtClean="0">
                            <a:latin typeface="Cambria Math"/>
                            <a:ea typeface="Cambria Math"/>
                          </a:rPr>
                          <m:t>𝝈</m:t>
                        </m:r>
                      </m:e>
                      <m:sub/>
                      <m:sup>
                        <m:r>
                          <a:rPr lang="ar-IQ" sz="2800" b="1" i="1" dirty="0" smtClean="0">
                            <a:latin typeface="Cambria Math"/>
                          </a:rPr>
                          <m:t>𝟐</m:t>
                        </m:r>
                      </m:sup>
                    </m:sSubSup>
                  </m:oMath>
                </a14:m>
                <a:r>
                  <a:rPr lang="ar-IQ" sz="2800" b="1" dirty="0" smtClean="0"/>
                  <a:t> ولكن قيمة هذا التباين غير معروفة) وان العينتين مستقلتان، تاخذ الشكل التالي والتي لها توزيع </a:t>
                </a:r>
                <a:r>
                  <a:rPr lang="en-US" sz="2800" b="1" dirty="0" smtClean="0"/>
                  <a:t>t</a:t>
                </a:r>
                <a:r>
                  <a:rPr lang="ar-IQ" sz="2800" b="1" dirty="0" smtClean="0"/>
                  <a:t> بدرجة حرية تساوي(</a:t>
                </a:r>
                <a14:m>
                  <m:oMath xmlns:m="http://schemas.openxmlformats.org/officeDocument/2006/math">
                    <m:sSub>
                      <m:sSubPr>
                        <m:ctrlPr>
                          <a:rPr lang="ar-IQ" sz="2800" b="1" i="1" smtClean="0">
                            <a:latin typeface="Cambria Math"/>
                          </a:rPr>
                        </m:ctrlPr>
                      </m:sSubPr>
                      <m:e>
                        <m:r>
                          <a:rPr lang="en-US" sz="2800" b="1" i="1" smtClean="0">
                            <a:latin typeface="Cambria Math"/>
                          </a:rPr>
                          <m:t>𝒏</m:t>
                        </m:r>
                      </m:e>
                      <m:sub>
                        <m:r>
                          <a:rPr lang="en-US" sz="2800" b="1" i="1" smtClean="0">
                            <a:latin typeface="Cambria Math"/>
                          </a:rPr>
                          <m:t>𝟏</m:t>
                        </m:r>
                      </m:sub>
                    </m:sSub>
                    <m:r>
                      <a:rPr lang="ar-IQ" sz="2800" b="1" i="1" smtClean="0">
                        <a:latin typeface="Cambria Math"/>
                      </a:rPr>
                      <m:t>+</m:t>
                    </m:r>
                    <m:sSub>
                      <m:sSubPr>
                        <m:ctrlPr>
                          <a:rPr lang="ar-IQ" sz="2800" b="1" i="1" smtClean="0">
                            <a:latin typeface="Cambria Math"/>
                          </a:rPr>
                        </m:ctrlPr>
                      </m:sSubPr>
                      <m:e>
                        <m:r>
                          <a:rPr lang="en-US" sz="2800" b="1" i="1" smtClean="0">
                            <a:latin typeface="Cambria Math"/>
                          </a:rPr>
                          <m:t>𝒏</m:t>
                        </m:r>
                      </m:e>
                      <m:sub>
                        <m:r>
                          <a:rPr lang="en-US" sz="2800" b="1" i="1" smtClean="0">
                            <a:latin typeface="Cambria Math"/>
                          </a:rPr>
                          <m:t>𝟐</m:t>
                        </m:r>
                      </m:sub>
                    </m:sSub>
                    <m:r>
                      <a:rPr lang="ar-IQ" sz="2800" b="1" i="1" smtClean="0">
                        <a:latin typeface="Cambria Math"/>
                      </a:rPr>
                      <m:t>−</m:t>
                    </m:r>
                    <m:r>
                      <a:rPr lang="ar-IQ" sz="2800" b="1" i="1" smtClean="0">
                        <a:latin typeface="Cambria Math"/>
                      </a:rPr>
                      <m:t>𝟐</m:t>
                    </m:r>
                  </m:oMath>
                </a14:m>
                <a:r>
                  <a:rPr lang="ar-IQ" sz="2800" b="1" dirty="0" smtClean="0"/>
                  <a:t>).</a:t>
                </a:r>
              </a:p>
              <a:p>
                <a:pPr marL="0" indent="0" algn="just" rtl="1">
                  <a:buNone/>
                </a:pPr>
                <a:endParaRPr lang="ar-IQ" sz="2800" b="1" dirty="0"/>
              </a:p>
              <a:p>
                <a:pPr marL="0" indent="0" algn="just" rtl="1">
                  <a:buNone/>
                </a:pPr>
                <a:endParaRPr lang="ar-IQ" sz="2800" b="1" dirty="0" smtClean="0"/>
              </a:p>
              <a:p>
                <a:pPr marL="0" indent="0" algn="just" rtl="1">
                  <a:buNone/>
                </a:pPr>
                <a:endParaRPr lang="ar-IQ" sz="2800" b="1" dirty="0"/>
              </a:p>
              <a:p>
                <a:pPr marL="0" indent="0" algn="just" rtl="1">
                  <a:buNone/>
                </a:pPr>
                <a:endParaRPr lang="ar-IQ" sz="2800" b="1" dirty="0" smtClean="0"/>
              </a:p>
              <a:p>
                <a:pPr marL="0" indent="0" algn="just" rtl="1">
                  <a:buNone/>
                </a:pPr>
                <a:r>
                  <a:rPr lang="ar-IQ" sz="2800" b="1" dirty="0" smtClean="0"/>
                  <a:t>اذ ان التباين المدمج:</a:t>
                </a:r>
              </a:p>
              <a:p>
                <a:pPr marL="0" indent="0" algn="just" rtl="1">
                  <a:buNone/>
                </a:pPr>
                <a:endParaRPr lang="ar-IQ" sz="2800" b="1" dirty="0" smtClean="0"/>
              </a:p>
              <a:p>
                <a:pPr marL="0" indent="0" algn="just" rtl="1">
                  <a:buNone/>
                </a:pPr>
                <a:endParaRPr lang="en-US"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629400"/>
              </a:xfrm>
              <a:blipFill rotWithShape="1">
                <a:blip r:embed="rId2"/>
                <a:stretch>
                  <a:fillRect l="-2599" t="-1379" r="-1573"/>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108" y="3048000"/>
            <a:ext cx="4183380" cy="19126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181600"/>
            <a:ext cx="5181600" cy="1200150"/>
          </a:xfrm>
          <a:prstGeom prst="rect">
            <a:avLst/>
          </a:prstGeom>
        </p:spPr>
      </p:pic>
      <p:sp>
        <p:nvSpPr>
          <p:cNvPr id="2" name="Rounded Rectangle 1"/>
          <p:cNvSpPr/>
          <p:nvPr/>
        </p:nvSpPr>
        <p:spPr>
          <a:xfrm>
            <a:off x="1676400" y="1905000"/>
            <a:ext cx="2286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7" name="Rounded Rectangle 6"/>
          <p:cNvSpPr/>
          <p:nvPr/>
        </p:nvSpPr>
        <p:spPr>
          <a:xfrm>
            <a:off x="2286000" y="1859280"/>
            <a:ext cx="2286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113429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1">
                  <a:buNone/>
                </a:pPr>
                <a:r>
                  <a:rPr lang="ar-IQ" sz="2800" b="1" dirty="0" smtClean="0">
                    <a:solidFill>
                      <a:srgbClr val="FF0000"/>
                    </a:solidFill>
                  </a:rPr>
                  <a:t>  اي يتم حساب </a:t>
                </a:r>
                <a14:m>
                  <m:oMath xmlns:m="http://schemas.openxmlformats.org/officeDocument/2006/math">
                    <m:sSup>
                      <m:sSupPr>
                        <m:ctrlPr>
                          <a:rPr lang="ar-IQ" sz="2800" b="1" i="1" smtClean="0">
                            <a:solidFill>
                              <a:srgbClr val="FF0000"/>
                            </a:solidFill>
                            <a:latin typeface="Cambria Math"/>
                          </a:rPr>
                        </m:ctrlPr>
                      </m:sSupPr>
                      <m:e>
                        <m:r>
                          <a:rPr lang="en-US" sz="2800" b="1" i="1" smtClean="0">
                            <a:solidFill>
                              <a:srgbClr val="FF0000"/>
                            </a:solidFill>
                            <a:latin typeface="Cambria Math"/>
                          </a:rPr>
                          <m:t>𝑺</m:t>
                        </m:r>
                      </m:e>
                      <m:sup>
                        <m:r>
                          <a:rPr lang="en-US" sz="2800" b="1" i="1" smtClean="0">
                            <a:solidFill>
                              <a:srgbClr val="FF0000"/>
                            </a:solidFill>
                            <a:latin typeface="Cambria Math"/>
                          </a:rPr>
                          <m:t>𝟐</m:t>
                        </m:r>
                      </m:sup>
                    </m:sSup>
                    <m:r>
                      <a:rPr lang="ar-IQ" sz="2800" b="1" i="1" smtClean="0">
                        <a:solidFill>
                          <a:srgbClr val="FF0000"/>
                        </a:solidFill>
                        <a:latin typeface="Cambria Math"/>
                      </a:rPr>
                      <m:t> </m:t>
                    </m:r>
                  </m:oMath>
                </a14:m>
                <a:r>
                  <a:rPr lang="ar-IQ" sz="2800" b="1" dirty="0" smtClean="0">
                    <a:solidFill>
                      <a:srgbClr val="FF0000"/>
                    </a:solidFill>
                  </a:rPr>
                  <a:t> اولاً قبل التعويض في احصاءة الإختبار وتكون </a:t>
                </a:r>
              </a:p>
              <a:p>
                <a:pPr marL="0" indent="0" algn="just" rtl="1">
                  <a:buNone/>
                </a:pPr>
                <a:r>
                  <a:rPr lang="ar-IQ" sz="2800" b="1" dirty="0" smtClean="0">
                    <a:solidFill>
                      <a:srgbClr val="FF0000"/>
                    </a:solidFill>
                  </a:rPr>
                  <a:t>خطوات الإختبار هي.</a:t>
                </a:r>
              </a:p>
              <a:p>
                <a:pPr marL="0" indent="0" algn="just" rtl="1">
                  <a:buNone/>
                </a:pPr>
                <a:r>
                  <a:rPr lang="ar-IQ" sz="2800" b="1" dirty="0" smtClean="0">
                    <a:solidFill>
                      <a:srgbClr val="FF0000"/>
                    </a:solidFill>
                  </a:rPr>
                  <a:t>1- فرضية العدم:</a:t>
                </a:r>
              </a:p>
              <a:p>
                <a:pPr marL="0" indent="0" algn="ctr" rtl="1">
                  <a:buNone/>
                </a:pPr>
                <a:r>
                  <a:rPr lang="en-US" sz="2800" b="1" dirty="0">
                    <a:solidFill>
                      <a:srgbClr val="FF0000"/>
                    </a:solidFill>
                  </a:rPr>
                  <a:t>H</a:t>
                </a:r>
                <a:r>
                  <a:rPr lang="en-US" sz="1100" b="1" dirty="0">
                    <a:solidFill>
                      <a:srgbClr val="FF0000"/>
                    </a:solidFill>
                  </a:rPr>
                  <a:t>0</a:t>
                </a:r>
                <a:r>
                  <a:rPr lang="en-US" sz="2800" b="1" dirty="0">
                    <a:solidFill>
                      <a:srgbClr val="FF0000"/>
                    </a:solidFill>
                  </a:rPr>
                  <a:t> : </a:t>
                </a:r>
                <a14:m>
                  <m:oMath xmlns:m="http://schemas.openxmlformats.org/officeDocument/2006/math">
                    <m:r>
                      <a:rPr lang="en-US" sz="2800" b="1" i="1">
                        <a:solidFill>
                          <a:srgbClr val="FF0000"/>
                        </a:solidFill>
                        <a:latin typeface="Cambria Math"/>
                        <a:ea typeface="Cambria Math"/>
                      </a:rPr>
                      <m:t> </m:t>
                    </m:r>
                    <m:sSub>
                      <m:sSubPr>
                        <m:ctrlPr>
                          <a:rPr lang="en-US" sz="2800" b="1" i="1">
                            <a:solidFill>
                              <a:srgbClr val="FF0000"/>
                            </a:solidFill>
                            <a:latin typeface="Cambria Math"/>
                            <a:ea typeface="Cambria Math"/>
                          </a:rPr>
                        </m:ctrlPr>
                      </m:sSubPr>
                      <m:e>
                        <m:r>
                          <a:rPr lang="en-US" sz="2800" b="1" i="1">
                            <a:solidFill>
                              <a:srgbClr val="FF0000"/>
                            </a:solidFill>
                            <a:latin typeface="Cambria Math"/>
                            <a:ea typeface="Cambria Math"/>
                          </a:rPr>
                          <m:t>𝝁</m:t>
                        </m:r>
                      </m:e>
                      <m:sub>
                        <m:r>
                          <a:rPr lang="en-US" sz="2800" b="1" i="1">
                            <a:solidFill>
                              <a:srgbClr val="FF0000"/>
                            </a:solidFill>
                            <a:latin typeface="Cambria Math"/>
                            <a:ea typeface="Cambria Math"/>
                          </a:rPr>
                          <m:t>𝟏</m:t>
                        </m:r>
                      </m:sub>
                    </m:sSub>
                  </m:oMath>
                </a14:m>
                <a:r>
                  <a:rPr lang="en-US" sz="2800" b="1" dirty="0">
                    <a:solidFill>
                      <a:srgbClr val="FF0000"/>
                    </a:solidFill>
                  </a:rPr>
                  <a:t>  = </a:t>
                </a:r>
                <a14:m>
                  <m:oMath xmlns:m="http://schemas.openxmlformats.org/officeDocument/2006/math">
                    <m:sSub>
                      <m:sSubPr>
                        <m:ctrlPr>
                          <a:rPr lang="en-US" sz="2800" b="1" i="1">
                            <a:solidFill>
                              <a:srgbClr val="FF0000"/>
                            </a:solidFill>
                            <a:latin typeface="Cambria Math"/>
                          </a:rPr>
                        </m:ctrlPr>
                      </m:sSubPr>
                      <m:e>
                        <m:r>
                          <a:rPr lang="en-US" sz="2800" b="1" i="1">
                            <a:solidFill>
                              <a:srgbClr val="FF0000"/>
                            </a:solidFill>
                            <a:latin typeface="Cambria Math"/>
                            <a:ea typeface="Cambria Math"/>
                          </a:rPr>
                          <m:t>𝝁</m:t>
                        </m:r>
                      </m:e>
                      <m:sub>
                        <m:r>
                          <a:rPr lang="en-US" sz="2800" b="1" i="1">
                            <a:solidFill>
                              <a:srgbClr val="FF0000"/>
                            </a:solidFill>
                            <a:latin typeface="Cambria Math"/>
                          </a:rPr>
                          <m:t>𝟐</m:t>
                        </m:r>
                      </m:sub>
                    </m:sSub>
                  </m:oMath>
                </a14:m>
                <a:endParaRPr lang="ar-IQ" sz="2800" b="1" dirty="0" smtClean="0">
                  <a:solidFill>
                    <a:srgbClr val="FF0000"/>
                  </a:solidFill>
                </a:endParaRPr>
              </a:p>
              <a:p>
                <a:pPr marL="0" indent="0" algn="just" rtl="1">
                  <a:buNone/>
                </a:pPr>
                <a:r>
                  <a:rPr lang="ar-IQ" sz="2800" b="1" dirty="0" smtClean="0">
                    <a:solidFill>
                      <a:srgbClr val="FF0000"/>
                    </a:solidFill>
                  </a:rPr>
                  <a:t>2- الفرضية البديلة:</a:t>
                </a:r>
              </a:p>
              <a:p>
                <a:pPr marL="0" indent="0" algn="ctr" rtl="1">
                  <a:buNone/>
                </a:pPr>
                <a:r>
                  <a:rPr lang="en-US" sz="2800" b="1" dirty="0">
                    <a:solidFill>
                      <a:srgbClr val="FF0000"/>
                    </a:solidFill>
                  </a:rPr>
                  <a:t>H</a:t>
                </a:r>
                <a:r>
                  <a:rPr lang="en-US" sz="1000" b="1" dirty="0">
                    <a:solidFill>
                      <a:srgbClr val="FF0000"/>
                    </a:solidFill>
                  </a:rPr>
                  <a:t>1</a:t>
                </a:r>
                <a:r>
                  <a:rPr lang="en-US" sz="2800" b="1" dirty="0">
                    <a:solidFill>
                      <a:srgbClr val="FF0000"/>
                    </a:solidFill>
                  </a:rPr>
                  <a:t> : </a:t>
                </a:r>
                <a14:m>
                  <m:oMath xmlns:m="http://schemas.openxmlformats.org/officeDocument/2006/math">
                    <m:r>
                      <a:rPr lang="en-US" sz="2800" b="1" i="1">
                        <a:solidFill>
                          <a:srgbClr val="FF0000"/>
                        </a:solidFill>
                        <a:latin typeface="Cambria Math"/>
                        <a:ea typeface="Cambria Math"/>
                      </a:rPr>
                      <m:t> </m:t>
                    </m:r>
                    <m:sSub>
                      <m:sSubPr>
                        <m:ctrlPr>
                          <a:rPr lang="en-US" sz="2800" b="1" i="1">
                            <a:solidFill>
                              <a:srgbClr val="FF0000"/>
                            </a:solidFill>
                            <a:latin typeface="Cambria Math"/>
                            <a:ea typeface="Cambria Math"/>
                          </a:rPr>
                        </m:ctrlPr>
                      </m:sSubPr>
                      <m:e>
                        <m:r>
                          <a:rPr lang="en-US" sz="2800" b="1" i="1">
                            <a:solidFill>
                              <a:srgbClr val="FF0000"/>
                            </a:solidFill>
                            <a:latin typeface="Cambria Math"/>
                            <a:ea typeface="Cambria Math"/>
                          </a:rPr>
                          <m:t>𝝁</m:t>
                        </m:r>
                      </m:e>
                      <m:sub>
                        <m:r>
                          <a:rPr lang="en-US" sz="2800" b="1" i="1">
                            <a:solidFill>
                              <a:srgbClr val="FF0000"/>
                            </a:solidFill>
                            <a:latin typeface="Cambria Math"/>
                            <a:ea typeface="Cambria Math"/>
                          </a:rPr>
                          <m:t>𝟏</m:t>
                        </m:r>
                      </m:sub>
                    </m:sSub>
                  </m:oMath>
                </a14:m>
                <a:r>
                  <a:rPr lang="en-US" sz="2800" b="1" dirty="0">
                    <a:solidFill>
                      <a:srgbClr val="FF0000"/>
                    </a:solidFill>
                  </a:rPr>
                  <a:t>   </a:t>
                </a:r>
                <a14:m>
                  <m:oMath xmlns:m="http://schemas.openxmlformats.org/officeDocument/2006/math">
                    <m:r>
                      <a:rPr lang="en-US" sz="2800" b="1" i="1" dirty="0">
                        <a:solidFill>
                          <a:srgbClr val="FF0000"/>
                        </a:solidFill>
                        <a:latin typeface="Cambria Math"/>
                        <a:ea typeface="Cambria Math"/>
                      </a:rPr>
                      <m:t>≠</m:t>
                    </m:r>
                  </m:oMath>
                </a14:m>
                <a:r>
                  <a:rPr lang="en-US" sz="2800" b="1" dirty="0">
                    <a:solidFill>
                      <a:srgbClr val="FF0000"/>
                    </a:solidFill>
                  </a:rPr>
                  <a:t> </a:t>
                </a:r>
                <a14:m>
                  <m:oMath xmlns:m="http://schemas.openxmlformats.org/officeDocument/2006/math">
                    <m:sSub>
                      <m:sSubPr>
                        <m:ctrlPr>
                          <a:rPr lang="en-US" sz="2800" b="1" i="1">
                            <a:solidFill>
                              <a:srgbClr val="FF0000"/>
                            </a:solidFill>
                            <a:latin typeface="Cambria Math"/>
                          </a:rPr>
                        </m:ctrlPr>
                      </m:sSubPr>
                      <m:e>
                        <m:r>
                          <a:rPr lang="en-US" sz="2800" b="1" i="1">
                            <a:solidFill>
                              <a:srgbClr val="FF0000"/>
                            </a:solidFill>
                            <a:latin typeface="Cambria Math"/>
                            <a:ea typeface="Cambria Math"/>
                          </a:rPr>
                          <m:t>𝝁</m:t>
                        </m:r>
                      </m:e>
                      <m:sub>
                        <m:r>
                          <a:rPr lang="en-US" sz="2800" b="1" i="1">
                            <a:solidFill>
                              <a:srgbClr val="FF0000"/>
                            </a:solidFill>
                            <a:latin typeface="Cambria Math"/>
                          </a:rPr>
                          <m:t>𝟐</m:t>
                        </m:r>
                      </m:sub>
                    </m:sSub>
                  </m:oMath>
                </a14:m>
                <a:endParaRPr lang="ar-IQ" sz="2800" b="1" dirty="0" smtClean="0">
                  <a:solidFill>
                    <a:srgbClr val="FF0000"/>
                  </a:solidFill>
                </a:endParaRPr>
              </a:p>
              <a:p>
                <a:pPr marL="0" indent="0" algn="just" rtl="1">
                  <a:buNone/>
                </a:pPr>
                <a:r>
                  <a:rPr lang="ar-IQ" sz="2800" b="1" dirty="0" smtClean="0">
                    <a:solidFill>
                      <a:srgbClr val="FF0000"/>
                    </a:solidFill>
                  </a:rPr>
                  <a:t>3- إحصاءة الإختبار: هي كما مبين اعلاه (وهي في هذه الحالة </a:t>
                </a:r>
                <a:r>
                  <a:rPr lang="en-US" sz="2800" b="1" dirty="0" smtClean="0">
                    <a:solidFill>
                      <a:srgbClr val="FF0000"/>
                    </a:solidFill>
                  </a:rPr>
                  <a:t>t</a:t>
                </a:r>
                <a:r>
                  <a:rPr lang="ar-IQ" sz="2800" b="1" dirty="0" smtClean="0">
                    <a:solidFill>
                      <a:srgbClr val="FF0000"/>
                    </a:solidFill>
                  </a:rPr>
                  <a:t>).</a:t>
                </a:r>
              </a:p>
              <a:p>
                <a:pPr marL="0" indent="0" algn="just" rtl="1">
                  <a:buNone/>
                </a:pPr>
                <a:r>
                  <a:rPr lang="ar-IQ" sz="2800" b="1" dirty="0" smtClean="0">
                    <a:solidFill>
                      <a:srgbClr val="FF0000"/>
                    </a:solidFill>
                  </a:rPr>
                  <a:t>4</a:t>
                </a:r>
                <a:r>
                  <a:rPr lang="ar-IQ" sz="2800" b="1" dirty="0" smtClean="0">
                    <a:solidFill>
                      <a:schemeClr val="tx1"/>
                    </a:solidFill>
                  </a:rPr>
                  <a:t>- حدود منطقتي القبول والرفض: ونحصل عليها في هذه الحالة من جدول </a:t>
                </a:r>
                <a:r>
                  <a:rPr lang="en-US" sz="2800" b="1" dirty="0" smtClean="0">
                    <a:solidFill>
                      <a:schemeClr val="tx1"/>
                    </a:solidFill>
                  </a:rPr>
                  <a:t>t</a:t>
                </a:r>
                <a:r>
                  <a:rPr lang="ar-IQ" sz="2800" b="1" dirty="0" smtClean="0">
                    <a:solidFill>
                      <a:schemeClr val="tx1"/>
                    </a:solidFill>
                  </a:rPr>
                  <a:t> عند درجات حرية تساوي</a:t>
                </a:r>
                <a:r>
                  <a:rPr lang="ar-IQ" sz="2800" b="1" dirty="0">
                    <a:solidFill>
                      <a:schemeClr val="tx1"/>
                    </a:solidFill>
                  </a:rPr>
                  <a:t>(</a:t>
                </a:r>
                <a14:m>
                  <m:oMath xmlns:m="http://schemas.openxmlformats.org/officeDocument/2006/math">
                    <m:sSub>
                      <m:sSubPr>
                        <m:ctrlPr>
                          <a:rPr lang="ar-IQ" sz="2800" b="1" i="1">
                            <a:solidFill>
                              <a:schemeClr val="tx1"/>
                            </a:solidFill>
                            <a:latin typeface="Cambria Math"/>
                          </a:rPr>
                        </m:ctrlPr>
                      </m:sSubPr>
                      <m:e>
                        <m:r>
                          <a:rPr lang="en-US" sz="2800" b="1" i="1">
                            <a:solidFill>
                              <a:schemeClr val="tx1"/>
                            </a:solidFill>
                            <a:latin typeface="Cambria Math"/>
                          </a:rPr>
                          <m:t>𝒏</m:t>
                        </m:r>
                      </m:e>
                      <m:sub>
                        <m:r>
                          <a:rPr lang="en-US" sz="2800" b="1" i="1">
                            <a:solidFill>
                              <a:schemeClr val="tx1"/>
                            </a:solidFill>
                            <a:latin typeface="Cambria Math"/>
                          </a:rPr>
                          <m:t>𝟏</m:t>
                        </m:r>
                      </m:sub>
                    </m:sSub>
                    <m:r>
                      <a:rPr lang="ar-IQ" sz="2800" b="1" i="1">
                        <a:solidFill>
                          <a:schemeClr val="tx1"/>
                        </a:solidFill>
                        <a:latin typeface="Cambria Math"/>
                      </a:rPr>
                      <m:t>+</m:t>
                    </m:r>
                    <m:sSub>
                      <m:sSubPr>
                        <m:ctrlPr>
                          <a:rPr lang="ar-IQ" sz="2800" b="1" i="1">
                            <a:solidFill>
                              <a:schemeClr val="tx1"/>
                            </a:solidFill>
                            <a:latin typeface="Cambria Math"/>
                          </a:rPr>
                        </m:ctrlPr>
                      </m:sSubPr>
                      <m:e>
                        <m:r>
                          <a:rPr lang="en-US" sz="2800" b="1" i="1">
                            <a:solidFill>
                              <a:schemeClr val="tx1"/>
                            </a:solidFill>
                            <a:latin typeface="Cambria Math"/>
                          </a:rPr>
                          <m:t>𝒏</m:t>
                        </m:r>
                      </m:e>
                      <m:sub>
                        <m:r>
                          <a:rPr lang="en-US" sz="2800" b="1" i="1">
                            <a:solidFill>
                              <a:schemeClr val="tx1"/>
                            </a:solidFill>
                            <a:latin typeface="Cambria Math"/>
                          </a:rPr>
                          <m:t>𝟐</m:t>
                        </m:r>
                      </m:sub>
                    </m:sSub>
                    <m:r>
                      <a:rPr lang="ar-IQ" sz="2800" b="1" i="1">
                        <a:solidFill>
                          <a:schemeClr val="tx1"/>
                        </a:solidFill>
                        <a:latin typeface="Cambria Math"/>
                      </a:rPr>
                      <m:t>−</m:t>
                    </m:r>
                    <m:r>
                      <a:rPr lang="ar-IQ" sz="2800" b="1" i="1">
                        <a:solidFill>
                          <a:schemeClr val="tx1"/>
                        </a:solidFill>
                        <a:latin typeface="Cambria Math"/>
                      </a:rPr>
                      <m:t>𝟐</m:t>
                    </m:r>
                  </m:oMath>
                </a14:m>
                <a:r>
                  <a:rPr lang="ar-IQ" sz="2800" b="1" dirty="0" smtClean="0">
                    <a:solidFill>
                      <a:schemeClr val="tx1"/>
                    </a:solidFill>
                  </a:rPr>
                  <a:t>). وعند نصف مستوى معنوية</a:t>
                </a:r>
              </a:p>
              <a:p>
                <a:pPr marL="0" indent="0" algn="just" rtl="1">
                  <a:buNone/>
                </a:pPr>
                <a:r>
                  <a:rPr lang="ar-IQ" sz="2800" b="1" dirty="0" smtClean="0">
                    <a:solidFill>
                      <a:schemeClr val="tx1"/>
                    </a:solidFill>
                  </a:rPr>
                  <a:t> يساوي </a:t>
                </a:r>
                <a14:m>
                  <m:oMath xmlns:m="http://schemas.openxmlformats.org/officeDocument/2006/math">
                    <m:f>
                      <m:fPr>
                        <m:ctrlPr>
                          <a:rPr lang="ar-IQ" sz="2800" b="1" i="1" smtClean="0">
                            <a:solidFill>
                              <a:schemeClr val="tx1"/>
                            </a:solidFill>
                            <a:latin typeface="Cambria Math"/>
                          </a:rPr>
                        </m:ctrlPr>
                      </m:fPr>
                      <m:num>
                        <m:r>
                          <a:rPr lang="ar-IQ" sz="2800" b="1" i="1" smtClean="0">
                            <a:solidFill>
                              <a:schemeClr val="tx1"/>
                            </a:solidFill>
                            <a:latin typeface="Cambria Math"/>
                            <a:ea typeface="Cambria Math"/>
                          </a:rPr>
                          <m:t>𝜶</m:t>
                        </m:r>
                      </m:num>
                      <m:den>
                        <m:r>
                          <a:rPr lang="ar-IQ" sz="2800" b="1" i="1" smtClean="0">
                            <a:solidFill>
                              <a:schemeClr val="tx1"/>
                            </a:solidFill>
                            <a:latin typeface="Cambria Math"/>
                          </a:rPr>
                          <m:t>𝟐</m:t>
                        </m:r>
                      </m:den>
                    </m:f>
                  </m:oMath>
                </a14:m>
                <a:endParaRPr lang="ar-IQ" sz="2800" b="1" dirty="0" smtClean="0">
                  <a:solidFill>
                    <a:schemeClr val="tx1"/>
                  </a:solidFill>
                </a:endParaRPr>
              </a:p>
              <a:p>
                <a:pPr marL="0" indent="0" algn="just" rtl="1">
                  <a:buNone/>
                </a:pPr>
                <a:r>
                  <a:rPr lang="ar-IQ" sz="1000" b="1" dirty="0" smtClean="0">
                    <a:solidFill>
                      <a:schemeClr val="tx1"/>
                    </a:solidFill>
                  </a:rPr>
                  <a:t>     </a:t>
                </a:r>
              </a:p>
              <a:p>
                <a:pPr marL="0" indent="0" algn="ctr" rtl="1">
                  <a:buNone/>
                </a:pPr>
                <a:r>
                  <a:rPr lang="ar-IQ" sz="1000" b="1" dirty="0" smtClean="0">
                    <a:solidFill>
                      <a:srgbClr val="FF0000"/>
                    </a:solidFill>
                  </a:rPr>
                  <a:t>                             </a:t>
                </a:r>
                <a:r>
                  <a:rPr lang="ar-IQ" sz="1000" b="1" dirty="0">
                    <a:solidFill>
                      <a:srgbClr val="FF0000"/>
                    </a:solidFill>
                  </a:rPr>
                  <a:t>منطقة الرفض              منطقة القبول             منطقة الرفض</a:t>
                </a:r>
              </a:p>
              <a:p>
                <a:pPr marL="0" indent="0" algn="just" rtl="1">
                  <a:buNone/>
                </a:pPr>
                <a:r>
                  <a:rPr lang="ar-IQ" sz="1000" b="1" dirty="0">
                    <a:solidFill>
                      <a:srgbClr val="FF0000"/>
                    </a:solidFill>
                  </a:rPr>
                  <a:t>                                                                                           </a:t>
                </a:r>
                <a:r>
                  <a:rPr lang="ar-IQ" sz="1000" b="1" dirty="0" smtClean="0">
                    <a:solidFill>
                      <a:srgbClr val="FF0000"/>
                    </a:solidFill>
                  </a:rPr>
                  <a:t>                     </a:t>
                </a:r>
                <a14:m>
                  <m:oMath xmlns:m="http://schemas.openxmlformats.org/officeDocument/2006/math">
                    <m:f>
                      <m:fPr>
                        <m:ctrlPr>
                          <a:rPr lang="en-US" sz="1000" b="1" i="1">
                            <a:solidFill>
                              <a:srgbClr val="FF0000"/>
                            </a:solidFill>
                            <a:latin typeface="Cambria Math"/>
                          </a:rPr>
                        </m:ctrlPr>
                      </m:fPr>
                      <m:num>
                        <m:r>
                          <a:rPr lang="en-US" sz="1000" b="1" i="1">
                            <a:solidFill>
                              <a:srgbClr val="FF0000"/>
                            </a:solidFill>
                            <a:latin typeface="Cambria Math"/>
                            <a:ea typeface="Cambria Math"/>
                          </a:rPr>
                          <m:t>𝜶</m:t>
                        </m:r>
                      </m:num>
                      <m:den>
                        <m:r>
                          <a:rPr lang="en-US" sz="1000" b="1" i="1">
                            <a:solidFill>
                              <a:srgbClr val="FF0000"/>
                            </a:solidFill>
                            <a:latin typeface="Cambria Math"/>
                          </a:rPr>
                          <m:t>𝟐</m:t>
                        </m:r>
                      </m:den>
                    </m:f>
                  </m:oMath>
                </a14:m>
                <a:r>
                  <a:rPr lang="ar-IQ" sz="1000" b="1" dirty="0">
                    <a:solidFill>
                      <a:srgbClr val="FF0000"/>
                    </a:solidFill>
                  </a:rPr>
                  <a:t>                          </a:t>
                </a:r>
                <a:r>
                  <a:rPr lang="en-US" sz="1000" b="1" dirty="0">
                    <a:solidFill>
                      <a:srgbClr val="FF0000"/>
                    </a:solidFill>
                  </a:rPr>
                  <a:t>1-</a:t>
                </a:r>
                <a14:m>
                  <m:oMath xmlns:m="http://schemas.openxmlformats.org/officeDocument/2006/math">
                    <m:r>
                      <a:rPr lang="en-US" sz="1000" b="1" i="1" dirty="0">
                        <a:solidFill>
                          <a:srgbClr val="FF0000"/>
                        </a:solidFill>
                        <a:latin typeface="Cambria Math"/>
                        <a:ea typeface="Cambria Math"/>
                      </a:rPr>
                      <m:t>𝜶</m:t>
                    </m:r>
                  </m:oMath>
                </a14:m>
                <a:r>
                  <a:rPr lang="ar-IQ" sz="1000" b="1" dirty="0">
                    <a:solidFill>
                      <a:srgbClr val="FF0000"/>
                    </a:solidFill>
                  </a:rPr>
                  <a:t>                        </a:t>
                </a:r>
                <a:r>
                  <a:rPr lang="ar-IQ" sz="1000" b="1" dirty="0" smtClean="0">
                    <a:solidFill>
                      <a:srgbClr val="FF0000"/>
                    </a:solidFill>
                  </a:rPr>
                  <a:t>     </a:t>
                </a:r>
                <a14:m>
                  <m:oMath xmlns:m="http://schemas.openxmlformats.org/officeDocument/2006/math">
                    <m:f>
                      <m:fPr>
                        <m:ctrlPr>
                          <a:rPr lang="en-US" sz="1000" b="1" i="1">
                            <a:solidFill>
                              <a:srgbClr val="FF0000"/>
                            </a:solidFill>
                            <a:latin typeface="Cambria Math"/>
                          </a:rPr>
                        </m:ctrlPr>
                      </m:fPr>
                      <m:num>
                        <m:r>
                          <a:rPr lang="en-US" sz="1000" b="1" i="1">
                            <a:solidFill>
                              <a:srgbClr val="FF0000"/>
                            </a:solidFill>
                            <a:latin typeface="Cambria Math"/>
                            <a:ea typeface="Cambria Math"/>
                          </a:rPr>
                          <m:t>𝜶</m:t>
                        </m:r>
                      </m:num>
                      <m:den>
                        <m:r>
                          <a:rPr lang="en-US" sz="1000" b="1" i="1">
                            <a:solidFill>
                              <a:srgbClr val="FF0000"/>
                            </a:solidFill>
                            <a:latin typeface="Cambria Math"/>
                          </a:rPr>
                          <m:t>𝟐</m:t>
                        </m:r>
                      </m:den>
                    </m:f>
                  </m:oMath>
                </a14:m>
                <a:r>
                  <a:rPr lang="ar-IQ" sz="1000" b="1" dirty="0">
                    <a:solidFill>
                      <a:srgbClr val="FF0000"/>
                    </a:solidFill>
                  </a:rPr>
                  <a:t>     </a:t>
                </a:r>
                <a:endParaRPr lang="ar-IQ" sz="1000" b="1" dirty="0" smtClean="0">
                  <a:solidFill>
                    <a:srgbClr val="FF0000"/>
                  </a:solidFill>
                </a:endParaRPr>
              </a:p>
              <a:p>
                <a:pPr marL="0" indent="0" algn="just" rtl="1">
                  <a:buNone/>
                </a:pPr>
                <a:endParaRPr lang="ar-IQ" sz="1000" b="1" dirty="0">
                  <a:solidFill>
                    <a:srgbClr val="FF0000"/>
                  </a:solidFill>
                </a:endParaRPr>
              </a:p>
              <a:p>
                <a:pPr marL="0" indent="0" algn="just" rtl="1">
                  <a:buNone/>
                </a:pPr>
                <a:endParaRPr lang="ar-IQ" sz="1000" b="1" dirty="0" smtClean="0">
                  <a:solidFill>
                    <a:srgbClr val="FF0000"/>
                  </a:solidFill>
                </a:endParaRPr>
              </a:p>
              <a:p>
                <a:pPr marL="0" indent="0" algn="just" rtl="1">
                  <a:buNone/>
                </a:pPr>
                <a:endParaRPr lang="ar-IQ" sz="1000" b="1" dirty="0">
                  <a:solidFill>
                    <a:srgbClr val="FF0000"/>
                  </a:solidFill>
                </a:endParaRPr>
              </a:p>
              <a:p>
                <a:pPr marL="0" indent="0" algn="just" rtl="1">
                  <a:buNone/>
                </a:pPr>
                <a:endParaRPr lang="ar-IQ" sz="1000" b="1" dirty="0" smtClean="0">
                  <a:solidFill>
                    <a:schemeClr val="tx1"/>
                  </a:solidFill>
                </a:endParaRPr>
              </a:p>
              <a:p>
                <a:pPr marL="0" indent="0" algn="just" rtl="1">
                  <a:buNone/>
                </a:pPr>
                <a:r>
                  <a:rPr lang="ar-IQ" sz="1000" b="1" dirty="0"/>
                  <a:t> </a:t>
                </a:r>
                <a:r>
                  <a:rPr lang="ar-IQ" sz="1000" b="1" dirty="0" smtClean="0"/>
                  <a:t>                                                          </a:t>
                </a:r>
                <a:r>
                  <a:rPr lang="en-US" sz="1000" b="1" dirty="0" smtClean="0"/>
                  <a:t>                          </a:t>
                </a:r>
                <a:r>
                  <a:rPr lang="ar-IQ" sz="1000" b="1" dirty="0" smtClean="0"/>
                  <a:t>     </a:t>
                </a:r>
                <a:r>
                  <a:rPr lang="en-US" sz="1000" b="1" dirty="0" smtClean="0"/>
                  <a:t>)</a:t>
                </a:r>
                <a:r>
                  <a:rPr lang="ar-IQ" sz="1000" b="1" dirty="0" smtClean="0"/>
                  <a:t> </a:t>
                </a:r>
                <a14:m>
                  <m:oMath xmlns:m="http://schemas.openxmlformats.org/officeDocument/2006/math">
                    <m:sSub>
                      <m:sSubPr>
                        <m:ctrlPr>
                          <a:rPr lang="ar-IQ" sz="1000" b="1" i="1">
                            <a:latin typeface="Cambria Math"/>
                          </a:rPr>
                        </m:ctrlPr>
                      </m:sSubPr>
                      <m:e>
                        <m:r>
                          <a:rPr lang="en-US" sz="1000" b="1" i="1">
                            <a:latin typeface="Cambria Math"/>
                          </a:rPr>
                          <m:t>𝒏</m:t>
                        </m:r>
                      </m:e>
                      <m:sub>
                        <m:r>
                          <a:rPr lang="en-US" sz="1000" b="1" i="1">
                            <a:latin typeface="Cambria Math"/>
                          </a:rPr>
                          <m:t>𝟏</m:t>
                        </m:r>
                      </m:sub>
                    </m:sSub>
                    <m:r>
                      <a:rPr lang="ar-IQ" sz="1000" b="1" i="1">
                        <a:latin typeface="Cambria Math"/>
                      </a:rPr>
                      <m:t>+</m:t>
                    </m:r>
                    <m:sSub>
                      <m:sSubPr>
                        <m:ctrlPr>
                          <a:rPr lang="ar-IQ" sz="1000" b="1" i="1">
                            <a:latin typeface="Cambria Math"/>
                          </a:rPr>
                        </m:ctrlPr>
                      </m:sSubPr>
                      <m:e>
                        <m:r>
                          <a:rPr lang="en-US" sz="1000" b="1" i="1">
                            <a:latin typeface="Cambria Math"/>
                          </a:rPr>
                          <m:t>𝒏</m:t>
                        </m:r>
                      </m:e>
                      <m:sub>
                        <m:r>
                          <a:rPr lang="en-US" sz="1000" b="1" i="1">
                            <a:latin typeface="Cambria Math"/>
                          </a:rPr>
                          <m:t>𝟐</m:t>
                        </m:r>
                      </m:sub>
                    </m:sSub>
                    <m:r>
                      <a:rPr lang="ar-IQ" sz="1000" b="1" i="1">
                        <a:latin typeface="Cambria Math"/>
                      </a:rPr>
                      <m:t>−</m:t>
                    </m:r>
                    <m:r>
                      <a:rPr lang="ar-IQ" sz="1000" b="1" i="1">
                        <a:latin typeface="Cambria Math"/>
                      </a:rPr>
                      <m:t>𝟐</m:t>
                    </m:r>
                  </m:oMath>
                </a14:m>
                <a:r>
                  <a:rPr lang="ar-IQ" sz="1000" b="1" dirty="0" smtClean="0"/>
                  <a:t> </a:t>
                </a:r>
                <a:r>
                  <a:rPr lang="en-US" sz="1000" b="1" dirty="0" smtClean="0"/>
                  <a:t>,</a:t>
                </a:r>
                <a:r>
                  <a:rPr lang="ar-IQ" sz="1000" b="1" dirty="0" smtClean="0"/>
                  <a:t> </a:t>
                </a:r>
                <a:r>
                  <a:rPr lang="en-US" sz="1000" b="1" dirty="0" smtClean="0"/>
                  <a:t>             t(</a:t>
                </a:r>
                <a14:m>
                  <m:oMath xmlns:m="http://schemas.openxmlformats.org/officeDocument/2006/math">
                    <m:f>
                      <m:fPr>
                        <m:ctrlPr>
                          <a:rPr lang="ar-IQ" sz="1000" b="1" i="1">
                            <a:latin typeface="Cambria Math"/>
                          </a:rPr>
                        </m:ctrlPr>
                      </m:fPr>
                      <m:num>
                        <m:r>
                          <a:rPr lang="ar-IQ" sz="1000" b="1" i="1">
                            <a:latin typeface="Cambria Math"/>
                            <a:ea typeface="Cambria Math"/>
                          </a:rPr>
                          <m:t>𝜶</m:t>
                        </m:r>
                      </m:num>
                      <m:den>
                        <m:r>
                          <a:rPr lang="ar-IQ" sz="1000" b="1" i="1">
                            <a:latin typeface="Cambria Math"/>
                          </a:rPr>
                          <m:t>𝟐</m:t>
                        </m:r>
                      </m:den>
                    </m:f>
                  </m:oMath>
                </a14:m>
                <a:r>
                  <a:rPr lang="ar-IQ" sz="1000" b="1" dirty="0"/>
                  <a:t> </a:t>
                </a:r>
                <a:r>
                  <a:rPr lang="en-US" sz="1000" b="1" dirty="0" smtClean="0"/>
                  <a:t>           </a:t>
                </a:r>
                <a:r>
                  <a:rPr lang="ar-IQ" sz="1000" b="1" dirty="0" smtClean="0"/>
                  <a:t>    </a:t>
                </a:r>
                <a:r>
                  <a:rPr lang="en-US" sz="1000" b="1" dirty="0" smtClean="0"/>
                  <a:t>0  </a:t>
                </a:r>
                <a:r>
                  <a:rPr lang="ar-IQ" sz="1000" b="1" dirty="0" smtClean="0"/>
                  <a:t>  </a:t>
                </a:r>
                <a:r>
                  <a:rPr lang="en-US" sz="1000" b="1" dirty="0" smtClean="0"/>
                  <a:t>                                </a:t>
                </a:r>
                <a:r>
                  <a:rPr lang="ar-IQ" sz="1000" b="1" dirty="0" smtClean="0"/>
                  <a:t> </a:t>
                </a:r>
                <a:r>
                  <a:rPr lang="en-US" sz="1000" b="1" dirty="0" smtClean="0"/>
                  <a:t>)</a:t>
                </a:r>
                <a:r>
                  <a:rPr lang="ar-IQ" sz="1000" b="1" dirty="0" smtClean="0"/>
                  <a:t> </a:t>
                </a:r>
                <a14:m>
                  <m:oMath xmlns:m="http://schemas.openxmlformats.org/officeDocument/2006/math">
                    <m:sSub>
                      <m:sSubPr>
                        <m:ctrlPr>
                          <a:rPr lang="ar-IQ" sz="1000" b="1" i="1">
                            <a:latin typeface="Cambria Math"/>
                          </a:rPr>
                        </m:ctrlPr>
                      </m:sSubPr>
                      <m:e>
                        <m:r>
                          <a:rPr lang="en-US" sz="1000" b="1" i="1">
                            <a:latin typeface="Cambria Math"/>
                          </a:rPr>
                          <m:t>𝒏</m:t>
                        </m:r>
                      </m:e>
                      <m:sub>
                        <m:r>
                          <a:rPr lang="en-US" sz="1000" b="1" i="1">
                            <a:latin typeface="Cambria Math"/>
                          </a:rPr>
                          <m:t>𝟏</m:t>
                        </m:r>
                      </m:sub>
                    </m:sSub>
                    <m:r>
                      <a:rPr lang="ar-IQ" sz="1000" b="1" i="1">
                        <a:latin typeface="Cambria Math"/>
                      </a:rPr>
                      <m:t>+</m:t>
                    </m:r>
                    <m:sSub>
                      <m:sSubPr>
                        <m:ctrlPr>
                          <a:rPr lang="ar-IQ" sz="1000" b="1" i="1">
                            <a:latin typeface="Cambria Math"/>
                          </a:rPr>
                        </m:ctrlPr>
                      </m:sSubPr>
                      <m:e>
                        <m:r>
                          <a:rPr lang="en-US" sz="1000" b="1" i="1">
                            <a:latin typeface="Cambria Math"/>
                          </a:rPr>
                          <m:t>𝒏</m:t>
                        </m:r>
                      </m:e>
                      <m:sub>
                        <m:r>
                          <a:rPr lang="en-US" sz="1000" b="1" i="1">
                            <a:latin typeface="Cambria Math"/>
                          </a:rPr>
                          <m:t>𝟐</m:t>
                        </m:r>
                      </m:sub>
                    </m:sSub>
                    <m:r>
                      <a:rPr lang="ar-IQ" sz="1000" b="1" i="1">
                        <a:latin typeface="Cambria Math"/>
                      </a:rPr>
                      <m:t>−</m:t>
                    </m:r>
                    <m:r>
                      <a:rPr lang="ar-IQ" sz="1000" b="1" i="1">
                        <a:latin typeface="Cambria Math"/>
                      </a:rPr>
                      <m:t>𝟐</m:t>
                    </m:r>
                  </m:oMath>
                </a14:m>
                <a:r>
                  <a:rPr lang="ar-IQ" sz="1000" b="1" dirty="0"/>
                  <a:t> </a:t>
                </a:r>
                <a:r>
                  <a:rPr lang="en-US" sz="1000" b="1" dirty="0"/>
                  <a:t>,</a:t>
                </a:r>
                <a:r>
                  <a:rPr lang="ar-IQ" sz="1000" b="1" dirty="0"/>
                  <a:t> </a:t>
                </a:r>
                <a:r>
                  <a:rPr lang="en-US" sz="1000" b="1" dirty="0"/>
                  <a:t>            </a:t>
                </a:r>
                <a:r>
                  <a:rPr lang="en-US" sz="1000" b="1" dirty="0" smtClean="0"/>
                  <a:t>- </a:t>
                </a:r>
                <a:r>
                  <a:rPr lang="en-US" sz="1000" b="1" dirty="0"/>
                  <a:t>t(</a:t>
                </a:r>
                <a14:m>
                  <m:oMath xmlns:m="http://schemas.openxmlformats.org/officeDocument/2006/math">
                    <m:f>
                      <m:fPr>
                        <m:ctrlPr>
                          <a:rPr lang="ar-IQ" sz="1000" b="1" i="1">
                            <a:latin typeface="Cambria Math"/>
                          </a:rPr>
                        </m:ctrlPr>
                      </m:fPr>
                      <m:num>
                        <m:r>
                          <a:rPr lang="ar-IQ" sz="1000" b="1" i="1">
                            <a:latin typeface="Cambria Math"/>
                            <a:ea typeface="Cambria Math"/>
                          </a:rPr>
                          <m:t>𝜶</m:t>
                        </m:r>
                      </m:num>
                      <m:den>
                        <m:r>
                          <a:rPr lang="ar-IQ" sz="1000" b="1" i="1">
                            <a:latin typeface="Cambria Math"/>
                          </a:rPr>
                          <m:t>𝟐</m:t>
                        </m:r>
                      </m:den>
                    </m:f>
                  </m:oMath>
                </a14:m>
                <a:r>
                  <a:rPr lang="ar-IQ" sz="1000" b="1" dirty="0"/>
                  <a:t>    </a:t>
                </a:r>
              </a:p>
              <a:p>
                <a:pPr marL="0" indent="0" algn="just" rtl="1">
                  <a:buNone/>
                </a:pPr>
                <a:endParaRPr lang="ar-IQ" sz="1000" b="1" dirty="0" smtClean="0">
                  <a:solidFill>
                    <a:schemeClr val="tx1"/>
                  </a:solidFill>
                </a:endParaRPr>
              </a:p>
              <a:p>
                <a:pPr marL="0" indent="0" algn="ctr" rtl="1">
                  <a:buNone/>
                </a:pPr>
                <a:endParaRPr lang="ar-IQ" sz="2800" b="1" dirty="0"/>
              </a:p>
              <a:p>
                <a:pPr marL="0" indent="0" algn="just" rtl="1">
                  <a:buNone/>
                </a:pPr>
                <a:endParaRPr lang="en-US" sz="28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2400" t="-800" r="-1400"/>
                </a:stretch>
              </a:blipFill>
            </p:spPr>
            <p:txBody>
              <a:bodyPr/>
              <a:lstStyle/>
              <a:p>
                <a:r>
                  <a:rPr lang="en-US">
                    <a:noFill/>
                  </a:rPr>
                  <a:t> </a:t>
                </a:r>
              </a:p>
            </p:txBody>
          </p:sp>
        </mc:Fallback>
      </mc:AlternateContent>
      <p:sp>
        <p:nvSpPr>
          <p:cNvPr id="4" name="Freeform 3"/>
          <p:cNvSpPr/>
          <p:nvPr/>
        </p:nvSpPr>
        <p:spPr>
          <a:xfrm>
            <a:off x="2673096" y="4770082"/>
            <a:ext cx="2859959" cy="1155230"/>
          </a:xfrm>
          <a:custGeom>
            <a:avLst/>
            <a:gdLst>
              <a:gd name="connsiteX0" fmla="*/ 0 w 2625263"/>
              <a:gd name="connsiteY0" fmla="*/ 1197880 h 1289358"/>
              <a:gd name="connsiteX1" fmla="*/ 475488 w 2625263"/>
              <a:gd name="connsiteY1" fmla="*/ 1161304 h 1289358"/>
              <a:gd name="connsiteX2" fmla="*/ 1252728 w 2625263"/>
              <a:gd name="connsiteY2" fmla="*/ 16 h 1289358"/>
              <a:gd name="connsiteX3" fmla="*/ 2075688 w 2625263"/>
              <a:gd name="connsiteY3" fmla="*/ 1188736 h 1289358"/>
              <a:gd name="connsiteX4" fmla="*/ 2615184 w 2625263"/>
              <a:gd name="connsiteY4" fmla="*/ 1207024 h 12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263" h="1289358">
                <a:moveTo>
                  <a:pt x="0" y="1197880"/>
                </a:moveTo>
                <a:cubicBezTo>
                  <a:pt x="133350" y="1279414"/>
                  <a:pt x="266700" y="1360948"/>
                  <a:pt x="475488" y="1161304"/>
                </a:cubicBezTo>
                <a:cubicBezTo>
                  <a:pt x="684276" y="961660"/>
                  <a:pt x="986028" y="-4556"/>
                  <a:pt x="1252728" y="16"/>
                </a:cubicBezTo>
                <a:cubicBezTo>
                  <a:pt x="1519428" y="4588"/>
                  <a:pt x="1848612" y="987568"/>
                  <a:pt x="2075688" y="1188736"/>
                </a:cubicBezTo>
                <a:cubicBezTo>
                  <a:pt x="2302764" y="1389904"/>
                  <a:pt x="2692908" y="1231408"/>
                  <a:pt x="2615184" y="1207024"/>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5" name="Straight Connector 4"/>
          <p:cNvCxnSpPr/>
          <p:nvPr/>
        </p:nvCxnSpPr>
        <p:spPr>
          <a:xfrm>
            <a:off x="2679659" y="6303264"/>
            <a:ext cx="289454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 name="Straight Arrow Connector 6"/>
          <p:cNvCxnSpPr/>
          <p:nvPr/>
        </p:nvCxnSpPr>
        <p:spPr>
          <a:xfrm>
            <a:off x="4953000" y="5438422"/>
            <a:ext cx="0" cy="3367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a:off x="3048000" y="5516089"/>
            <a:ext cx="0" cy="3367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200400" y="5775207"/>
            <a:ext cx="0" cy="4572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4876800" y="5846064"/>
            <a:ext cx="0" cy="4572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0705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91600" cy="6553200"/>
              </a:xfrm>
            </p:spPr>
            <p:txBody>
              <a:bodyPr/>
              <a:lstStyle/>
              <a:p>
                <a:pPr marL="0" indent="0" algn="just" rtl="1">
                  <a:buNone/>
                </a:pPr>
                <a:r>
                  <a:rPr lang="ar-IQ" dirty="0" smtClean="0"/>
                  <a:t>5</a:t>
                </a:r>
                <a:r>
                  <a:rPr lang="ar-IQ" b="1" dirty="0" smtClean="0">
                    <a:solidFill>
                      <a:srgbClr val="FF0000"/>
                    </a:solidFill>
                  </a:rPr>
                  <a:t>- المقارنة والقرار: كما سبق ذكره.</a:t>
                </a:r>
                <a:endParaRPr lang="en-US" b="1" dirty="0" smtClean="0">
                  <a:solidFill>
                    <a:srgbClr val="FF0000"/>
                  </a:solidFill>
                </a:endParaRPr>
              </a:p>
              <a:p>
                <a:pPr marL="0" indent="0" algn="just" rtl="1">
                  <a:buNone/>
                </a:pPr>
                <a:r>
                  <a:rPr lang="ar-IQ" dirty="0" smtClean="0"/>
                  <a:t>مثال(6)البيانات التالية تمثل نتائج عينتين مستقلتين مسحوبتين من مدينتين عن أعمار الناخبين بهما (بافتراض ان تباينهما متساوي) علماً ان (</a:t>
                </a:r>
                <a:r>
                  <a:rPr lang="en-US" dirty="0" smtClean="0"/>
                  <a:t> 10, </a:t>
                </a:r>
                <a14:m>
                  <m:oMath xmlns:m="http://schemas.openxmlformats.org/officeDocument/2006/math">
                    <m:sSub>
                      <m:sSubPr>
                        <m:ctrlPr>
                          <a:rPr lang="en-US" i="1" smtClean="0">
                            <a:latin typeface="Cambria Math"/>
                          </a:rPr>
                        </m:ctrlPr>
                      </m:sSubPr>
                      <m:e>
                        <m:r>
                          <a:rPr lang="en-US" b="0" i="1" smtClean="0">
                            <a:latin typeface="Cambria Math"/>
                          </a:rPr>
                          <m:t>𝑛</m:t>
                        </m:r>
                      </m:e>
                      <m:sub>
                        <m:r>
                          <a:rPr lang="en-US" b="0" i="1" smtClean="0">
                            <a:latin typeface="Cambria Math"/>
                          </a:rPr>
                          <m:t>2</m:t>
                        </m:r>
                      </m:sub>
                    </m:sSub>
                  </m:oMath>
                </a14:m>
                <a:r>
                  <a:rPr lang="en-US" dirty="0" smtClean="0"/>
                  <a:t> =10, </a:t>
                </a:r>
                <a14:m>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1</m:t>
                        </m:r>
                      </m:sub>
                    </m:sSub>
                  </m:oMath>
                </a14:m>
                <a:r>
                  <a:rPr lang="en-US" dirty="0" smtClean="0"/>
                  <a:t>=28, </a:t>
                </a:r>
                <a14:m>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2</m:t>
                        </m:r>
                      </m:sub>
                    </m:sSub>
                  </m:oMath>
                </a14:m>
                <a:r>
                  <a:rPr lang="en-US" dirty="0" smtClean="0"/>
                  <a:t> =26, </a:t>
                </a:r>
                <a14:m>
                  <m:oMath xmlns:m="http://schemas.openxmlformats.org/officeDocument/2006/math">
                    <m:sSubSup>
                      <m:sSubSupPr>
                        <m:ctrlPr>
                          <a:rPr lang="en-US" i="1" smtClean="0">
                            <a:latin typeface="Cambria Math"/>
                          </a:rPr>
                        </m:ctrlPr>
                      </m:sSubSupPr>
                      <m:e>
                        <m:r>
                          <a:rPr lang="en-US" b="0" i="1" smtClean="0">
                            <a:latin typeface="Cambria Math"/>
                          </a:rPr>
                          <m:t>𝑆</m:t>
                        </m:r>
                      </m:e>
                      <m:sub/>
                      <m:sup>
                        <m:r>
                          <a:rPr lang="en-US" b="0" i="1" smtClean="0">
                            <a:latin typeface="Cambria Math"/>
                          </a:rPr>
                          <m:t>2</m:t>
                        </m:r>
                      </m:sup>
                    </m:sSubSup>
                  </m:oMath>
                </a14:m>
                <a:r>
                  <a:rPr lang="en-US" dirty="0" smtClean="0"/>
                  <a:t>=50, </a:t>
                </a:r>
                <a14:m>
                  <m:oMath xmlns:m="http://schemas.openxmlformats.org/officeDocument/2006/math">
                    <m:sSubSup>
                      <m:sSubSupPr>
                        <m:ctrlPr>
                          <a:rPr lang="en-US" i="1" smtClean="0">
                            <a:latin typeface="Cambria Math"/>
                          </a:rPr>
                        </m:ctrlPr>
                      </m:sSubSupPr>
                      <m:e>
                        <m:r>
                          <a:rPr lang="en-US" b="0" i="1" smtClean="0">
                            <a:latin typeface="Cambria Math"/>
                          </a:rPr>
                          <m:t>𝑆</m:t>
                        </m:r>
                      </m:e>
                      <m:sub/>
                      <m:sup>
                        <m:r>
                          <a:rPr lang="en-US" b="0" i="1" smtClean="0">
                            <a:latin typeface="Cambria Math"/>
                          </a:rPr>
                          <m:t>2</m:t>
                        </m:r>
                      </m:sup>
                    </m:sSubSup>
                  </m:oMath>
                </a14:m>
                <a:r>
                  <a:rPr lang="en-US" dirty="0" smtClean="0"/>
                  <a:t>=30 </a:t>
                </a:r>
                <a:r>
                  <a:rPr lang="ar-IQ" dirty="0" smtClean="0"/>
                  <a:t>=</a:t>
                </a:r>
                <a14:m>
                  <m:oMath xmlns:m="http://schemas.openxmlformats.org/officeDocument/2006/math">
                    <m:sSub>
                      <m:sSubPr>
                        <m:ctrlPr>
                          <a:rPr lang="ar-IQ" i="1" smtClean="0">
                            <a:latin typeface="Cambria Math"/>
                          </a:rPr>
                        </m:ctrlPr>
                      </m:sSubPr>
                      <m:e>
                        <m:r>
                          <a:rPr lang="en-US" b="0" i="1" smtClean="0">
                            <a:latin typeface="Cambria Math"/>
                          </a:rPr>
                          <m:t>𝑛</m:t>
                        </m:r>
                      </m:e>
                      <m:sub>
                        <m:r>
                          <a:rPr lang="en-US" b="0" i="1" smtClean="0">
                            <a:latin typeface="Cambria Math"/>
                          </a:rPr>
                          <m:t>1</m:t>
                        </m:r>
                      </m:sub>
                    </m:sSub>
                  </m:oMath>
                </a14:m>
                <a:r>
                  <a:rPr lang="ar-IQ" dirty="0" smtClean="0"/>
                  <a:t>) اختبر فرضية العدم</a:t>
                </a:r>
                <a:r>
                  <a:rPr lang="ar-IQ" dirty="0" smtClean="0">
                    <a:sym typeface="Wingdings" pitchFamily="2" charset="2"/>
                  </a:rPr>
                  <a:t>(</a:t>
                </a:r>
                <a:r>
                  <a:rPr lang="en-US" b="1" dirty="0">
                    <a:solidFill>
                      <a:srgbClr val="FF0000"/>
                    </a:solidFill>
                  </a:rPr>
                  <a:t>H</a:t>
                </a:r>
                <a:r>
                  <a:rPr lang="en-US" sz="1200" b="1" dirty="0">
                    <a:solidFill>
                      <a:srgbClr val="FF0000"/>
                    </a:solidFill>
                  </a:rPr>
                  <a:t>0</a:t>
                </a:r>
                <a:r>
                  <a:rPr lang="en-US" b="1" dirty="0">
                    <a:solidFill>
                      <a:srgbClr val="FF0000"/>
                    </a:solidFill>
                  </a:rPr>
                  <a:t> : </a:t>
                </a:r>
                <a14:m>
                  <m:oMath xmlns:m="http://schemas.openxmlformats.org/officeDocument/2006/math">
                    <m:r>
                      <a:rPr lang="en-US" b="1" i="1">
                        <a:solidFill>
                          <a:srgbClr val="FF0000"/>
                        </a:solidFill>
                        <a:latin typeface="Cambria Math"/>
                        <a:ea typeface="Cambria Math"/>
                      </a:rPr>
                      <m:t> </m:t>
                    </m:r>
                    <m:sSub>
                      <m:sSubPr>
                        <m:ctrlPr>
                          <a:rPr lang="en-US" b="1" i="1">
                            <a:solidFill>
                              <a:srgbClr val="FF0000"/>
                            </a:solidFill>
                            <a:latin typeface="Cambria Math"/>
                            <a:ea typeface="Cambria Math"/>
                          </a:rPr>
                        </m:ctrlPr>
                      </m:sSubPr>
                      <m:e>
                        <m:r>
                          <a:rPr lang="en-US" b="1" i="1">
                            <a:solidFill>
                              <a:srgbClr val="FF0000"/>
                            </a:solidFill>
                            <a:latin typeface="Cambria Math"/>
                            <a:ea typeface="Cambria Math"/>
                          </a:rPr>
                          <m:t>𝝁</m:t>
                        </m:r>
                      </m:e>
                      <m:sub>
                        <m:r>
                          <a:rPr lang="en-US" b="1" i="1">
                            <a:solidFill>
                              <a:srgbClr val="FF0000"/>
                            </a:solidFill>
                            <a:latin typeface="Cambria Math"/>
                            <a:ea typeface="Cambria Math"/>
                          </a:rPr>
                          <m:t>𝟏</m:t>
                        </m:r>
                      </m:sub>
                    </m:sSub>
                  </m:oMath>
                </a14:m>
                <a:r>
                  <a:rPr lang="en-US" b="1" dirty="0">
                    <a:solidFill>
                      <a:srgbClr val="FF0000"/>
                    </a:solidFill>
                  </a:rPr>
                  <a:t>  = </a:t>
                </a:r>
                <a14:m>
                  <m:oMath xmlns:m="http://schemas.openxmlformats.org/officeDocument/2006/math">
                    <m:sSub>
                      <m:sSubPr>
                        <m:ctrlPr>
                          <a:rPr lang="en-US" b="1" i="1">
                            <a:solidFill>
                              <a:srgbClr val="FF0000"/>
                            </a:solidFill>
                            <a:latin typeface="Cambria Math"/>
                          </a:rPr>
                        </m:ctrlPr>
                      </m:sSubPr>
                      <m:e>
                        <m:r>
                          <a:rPr lang="en-US" b="1" i="1">
                            <a:solidFill>
                              <a:srgbClr val="FF0000"/>
                            </a:solidFill>
                            <a:latin typeface="Cambria Math"/>
                            <a:ea typeface="Cambria Math"/>
                          </a:rPr>
                          <m:t>𝝁</m:t>
                        </m:r>
                      </m:e>
                      <m:sub>
                        <m:r>
                          <a:rPr lang="en-US" b="1" i="1">
                            <a:solidFill>
                              <a:srgbClr val="FF0000"/>
                            </a:solidFill>
                            <a:latin typeface="Cambria Math"/>
                          </a:rPr>
                          <m:t>𝟐</m:t>
                        </m:r>
                      </m:sub>
                    </m:sSub>
                  </m:oMath>
                </a14:m>
                <a:r>
                  <a:rPr lang="ar-IQ" dirty="0" smtClean="0">
                    <a:sym typeface="Wingdings" pitchFamily="2" charset="2"/>
                  </a:rPr>
                  <a:t>) مقابل الفرضية البديلة</a:t>
                </a:r>
              </a:p>
              <a:p>
                <a:pPr marL="0" indent="0" algn="just" rtl="1">
                  <a:buNone/>
                </a:pPr>
                <a:r>
                  <a:rPr lang="en-US" dirty="0" smtClean="0">
                    <a:sym typeface="Wingdings" pitchFamily="2" charset="2"/>
                  </a:rPr>
                  <a:t> </a:t>
                </a:r>
                <a:r>
                  <a:rPr lang="en-US" b="1" dirty="0" smtClean="0">
                    <a:solidFill>
                      <a:srgbClr val="FF0000"/>
                    </a:solidFill>
                  </a:rPr>
                  <a:t>H</a:t>
                </a:r>
                <a:r>
                  <a:rPr lang="en-US" sz="1050" b="1" dirty="0" smtClean="0">
                    <a:solidFill>
                      <a:srgbClr val="FF0000"/>
                    </a:solidFill>
                  </a:rPr>
                  <a:t>1</a:t>
                </a:r>
                <a:r>
                  <a:rPr lang="en-US" b="1" dirty="0" smtClean="0">
                    <a:solidFill>
                      <a:srgbClr val="FF0000"/>
                    </a:solidFill>
                  </a:rPr>
                  <a:t> : </a:t>
                </a:r>
                <a14:m>
                  <m:oMath xmlns:m="http://schemas.openxmlformats.org/officeDocument/2006/math">
                    <m:r>
                      <a:rPr lang="en-US" b="1" i="1">
                        <a:solidFill>
                          <a:srgbClr val="FF0000"/>
                        </a:solidFill>
                        <a:latin typeface="Cambria Math"/>
                        <a:ea typeface="Cambria Math"/>
                      </a:rPr>
                      <m:t> </m:t>
                    </m:r>
                    <m:sSub>
                      <m:sSubPr>
                        <m:ctrlPr>
                          <a:rPr lang="en-US" b="1" i="1">
                            <a:solidFill>
                              <a:srgbClr val="FF0000"/>
                            </a:solidFill>
                            <a:latin typeface="Cambria Math"/>
                            <a:ea typeface="Cambria Math"/>
                          </a:rPr>
                        </m:ctrlPr>
                      </m:sSubPr>
                      <m:e>
                        <m:r>
                          <a:rPr lang="en-US" b="1" i="1">
                            <a:solidFill>
                              <a:srgbClr val="FF0000"/>
                            </a:solidFill>
                            <a:latin typeface="Cambria Math"/>
                            <a:ea typeface="Cambria Math"/>
                          </a:rPr>
                          <m:t>𝝁</m:t>
                        </m:r>
                      </m:e>
                      <m:sub>
                        <m:r>
                          <a:rPr lang="en-US" b="1" i="1">
                            <a:solidFill>
                              <a:srgbClr val="FF0000"/>
                            </a:solidFill>
                            <a:latin typeface="Cambria Math"/>
                            <a:ea typeface="Cambria Math"/>
                          </a:rPr>
                          <m:t>𝟏</m:t>
                        </m:r>
                      </m:sub>
                    </m:sSub>
                  </m:oMath>
                </a14:m>
                <a:r>
                  <a:rPr lang="en-US" b="1" dirty="0">
                    <a:solidFill>
                      <a:srgbClr val="FF0000"/>
                    </a:solidFill>
                  </a:rPr>
                  <a:t>   </a:t>
                </a:r>
                <a14:m>
                  <m:oMath xmlns:m="http://schemas.openxmlformats.org/officeDocument/2006/math">
                    <m:r>
                      <a:rPr lang="en-US" b="1" i="1" dirty="0">
                        <a:solidFill>
                          <a:srgbClr val="FF0000"/>
                        </a:solidFill>
                        <a:latin typeface="Cambria Math"/>
                        <a:ea typeface="Cambria Math"/>
                      </a:rPr>
                      <m:t>≠</m:t>
                    </m:r>
                  </m:oMath>
                </a14:m>
                <a:r>
                  <a:rPr lang="en-US" b="1" dirty="0">
                    <a:solidFill>
                      <a:srgbClr val="FF0000"/>
                    </a:solidFill>
                  </a:rPr>
                  <a:t> </a:t>
                </a:r>
                <a14:m>
                  <m:oMath xmlns:m="http://schemas.openxmlformats.org/officeDocument/2006/math">
                    <m:sSub>
                      <m:sSubPr>
                        <m:ctrlPr>
                          <a:rPr lang="en-US" b="1" i="1">
                            <a:solidFill>
                              <a:srgbClr val="FF0000"/>
                            </a:solidFill>
                            <a:latin typeface="Cambria Math"/>
                          </a:rPr>
                        </m:ctrlPr>
                      </m:sSubPr>
                      <m:e>
                        <m:r>
                          <a:rPr lang="en-US" b="1" i="1">
                            <a:solidFill>
                              <a:srgbClr val="FF0000"/>
                            </a:solidFill>
                            <a:latin typeface="Cambria Math"/>
                            <a:ea typeface="Cambria Math"/>
                          </a:rPr>
                          <m:t>𝝁</m:t>
                        </m:r>
                      </m:e>
                      <m:sub>
                        <m:r>
                          <a:rPr lang="en-US" b="1" i="1">
                            <a:solidFill>
                              <a:srgbClr val="FF0000"/>
                            </a:solidFill>
                            <a:latin typeface="Cambria Math"/>
                          </a:rPr>
                          <m:t>𝟐</m:t>
                        </m:r>
                      </m:sub>
                    </m:sSub>
                  </m:oMath>
                </a14:m>
                <a:r>
                  <a:rPr lang="ar-IQ" dirty="0" smtClean="0"/>
                  <a:t>بمستوى معنوية 5% بافتراض ان الأعمار في</a:t>
                </a:r>
              </a:p>
              <a:p>
                <a:pPr marL="0" indent="0" algn="just" rtl="1">
                  <a:buNone/>
                </a:pPr>
                <a:r>
                  <a:rPr lang="ar-IQ" dirty="0" smtClean="0"/>
                  <a:t>المدينتين تتوزع توزيع طبيعي.</a:t>
                </a:r>
              </a:p>
              <a:p>
                <a:pPr marL="0" indent="0" algn="just" rtl="1">
                  <a:buNone/>
                </a:pPr>
                <a:r>
                  <a:rPr lang="ar-IQ" dirty="0" smtClean="0"/>
                  <a:t>الحل:</a:t>
                </a:r>
              </a:p>
              <a:p>
                <a:pPr marL="0" indent="0" algn="just" rtl="1">
                  <a:buNone/>
                </a:pPr>
                <a:r>
                  <a:rPr lang="ar-IQ" dirty="0" smtClean="0"/>
                  <a:t>1- فرضية العدم: اي متوسط اعمار الناخبين في المدينتين متساوٍ</a:t>
                </a:r>
              </a:p>
              <a:p>
                <a:pPr marL="0" indent="0" algn="ctr" rtl="1">
                  <a:buNone/>
                </a:pPr>
                <a:r>
                  <a:rPr lang="en-US" b="1" dirty="0">
                    <a:solidFill>
                      <a:srgbClr val="FF0000"/>
                    </a:solidFill>
                  </a:rPr>
                  <a:t>H</a:t>
                </a:r>
                <a:r>
                  <a:rPr lang="en-US" sz="1200" b="1" dirty="0">
                    <a:solidFill>
                      <a:srgbClr val="FF0000"/>
                    </a:solidFill>
                  </a:rPr>
                  <a:t>0</a:t>
                </a:r>
                <a:r>
                  <a:rPr lang="en-US" b="1" dirty="0">
                    <a:solidFill>
                      <a:srgbClr val="FF0000"/>
                    </a:solidFill>
                  </a:rPr>
                  <a:t> : </a:t>
                </a:r>
                <a14:m>
                  <m:oMath xmlns:m="http://schemas.openxmlformats.org/officeDocument/2006/math">
                    <m:r>
                      <a:rPr lang="en-US" b="1" i="1">
                        <a:solidFill>
                          <a:srgbClr val="FF0000"/>
                        </a:solidFill>
                        <a:latin typeface="Cambria Math"/>
                        <a:ea typeface="Cambria Math"/>
                      </a:rPr>
                      <m:t> </m:t>
                    </m:r>
                    <m:sSub>
                      <m:sSubPr>
                        <m:ctrlPr>
                          <a:rPr lang="en-US" b="1" i="1">
                            <a:solidFill>
                              <a:srgbClr val="FF0000"/>
                            </a:solidFill>
                            <a:latin typeface="Cambria Math"/>
                            <a:ea typeface="Cambria Math"/>
                          </a:rPr>
                        </m:ctrlPr>
                      </m:sSubPr>
                      <m:e>
                        <m:r>
                          <a:rPr lang="en-US" b="1" i="1">
                            <a:solidFill>
                              <a:srgbClr val="FF0000"/>
                            </a:solidFill>
                            <a:latin typeface="Cambria Math"/>
                            <a:ea typeface="Cambria Math"/>
                          </a:rPr>
                          <m:t>𝝁</m:t>
                        </m:r>
                      </m:e>
                      <m:sub>
                        <m:r>
                          <a:rPr lang="en-US" b="1" i="1">
                            <a:solidFill>
                              <a:srgbClr val="FF0000"/>
                            </a:solidFill>
                            <a:latin typeface="Cambria Math"/>
                            <a:ea typeface="Cambria Math"/>
                          </a:rPr>
                          <m:t>𝟏</m:t>
                        </m:r>
                      </m:sub>
                    </m:sSub>
                  </m:oMath>
                </a14:m>
                <a:r>
                  <a:rPr lang="en-US" b="1" dirty="0">
                    <a:solidFill>
                      <a:srgbClr val="FF0000"/>
                    </a:solidFill>
                  </a:rPr>
                  <a:t>  = </a:t>
                </a:r>
                <a14:m>
                  <m:oMath xmlns:m="http://schemas.openxmlformats.org/officeDocument/2006/math">
                    <m:sSub>
                      <m:sSubPr>
                        <m:ctrlPr>
                          <a:rPr lang="en-US" b="1" i="1">
                            <a:solidFill>
                              <a:srgbClr val="FF0000"/>
                            </a:solidFill>
                            <a:latin typeface="Cambria Math"/>
                          </a:rPr>
                        </m:ctrlPr>
                      </m:sSubPr>
                      <m:e>
                        <m:r>
                          <a:rPr lang="en-US" b="1" i="1">
                            <a:solidFill>
                              <a:srgbClr val="FF0000"/>
                            </a:solidFill>
                            <a:latin typeface="Cambria Math"/>
                            <a:ea typeface="Cambria Math"/>
                          </a:rPr>
                          <m:t>𝝁</m:t>
                        </m:r>
                      </m:e>
                      <m:sub>
                        <m:r>
                          <a:rPr lang="en-US" b="1" i="1">
                            <a:solidFill>
                              <a:srgbClr val="FF0000"/>
                            </a:solidFill>
                            <a:latin typeface="Cambria Math"/>
                          </a:rPr>
                          <m:t>𝟐</m:t>
                        </m:r>
                      </m:sub>
                    </m:sSub>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91600" cy="6553200"/>
              </a:xfrm>
              <a:blipFill rotWithShape="1">
                <a:blip r:embed="rId2"/>
                <a:stretch>
                  <a:fillRect l="-3051" t="-1395" r="-1763"/>
                </a:stretch>
              </a:blipFill>
            </p:spPr>
            <p:txBody>
              <a:bodyPr/>
              <a:lstStyle/>
              <a:p>
                <a:r>
                  <a:rPr lang="en-US">
                    <a:noFill/>
                  </a:rPr>
                  <a:t> </a:t>
                </a:r>
              </a:p>
            </p:txBody>
          </p:sp>
        </mc:Fallback>
      </mc:AlternateContent>
      <p:cxnSp>
        <p:nvCxnSpPr>
          <p:cNvPr id="4" name="Straight Connector 3"/>
          <p:cNvCxnSpPr/>
          <p:nvPr/>
        </p:nvCxnSpPr>
        <p:spPr>
          <a:xfrm>
            <a:off x="3200400" y="1819656"/>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495800" y="1819656"/>
            <a:ext cx="2286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96000" y="21336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000" dirty="0" smtClean="0">
                <a:solidFill>
                  <a:schemeClr val="tx1"/>
                </a:solidFill>
              </a:rPr>
              <a:t>1</a:t>
            </a:r>
            <a:endParaRPr lang="en-US" sz="1000" dirty="0">
              <a:solidFill>
                <a:schemeClr val="tx1"/>
              </a:solidFill>
            </a:endParaRPr>
          </a:p>
        </p:txBody>
      </p:sp>
      <p:sp>
        <p:nvSpPr>
          <p:cNvPr id="7" name="Rectangle 6"/>
          <p:cNvSpPr/>
          <p:nvPr/>
        </p:nvSpPr>
        <p:spPr>
          <a:xfrm>
            <a:off x="7391400" y="211836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000" smtClean="0">
                <a:solidFill>
                  <a:schemeClr val="tx1"/>
                </a:solidFill>
              </a:rPr>
              <a:t>2</a:t>
            </a:r>
            <a:endParaRPr lang="en-US" sz="1000" dirty="0">
              <a:solidFill>
                <a:schemeClr val="tx1"/>
              </a:solidFill>
            </a:endParaRPr>
          </a:p>
        </p:txBody>
      </p:sp>
    </p:spTree>
    <p:extLst>
      <p:ext uri="{BB962C8B-B14F-4D97-AF65-F5344CB8AC3E}">
        <p14:creationId xmlns:p14="http://schemas.microsoft.com/office/powerpoint/2010/main" val="203558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52400"/>
                <a:ext cx="8839200" cy="6553200"/>
              </a:xfrm>
            </p:spPr>
            <p:txBody>
              <a:bodyPr/>
              <a:lstStyle/>
              <a:p>
                <a:pPr marL="0" indent="0" algn="just" rtl="1">
                  <a:buNone/>
                </a:pPr>
                <a:r>
                  <a:rPr lang="ar-IQ" dirty="0" smtClean="0"/>
                  <a:t>2- الفرضية البديلة: اي متوسط اعمار الناخبين غير متساوٍ.</a:t>
                </a:r>
              </a:p>
              <a:p>
                <a:pPr marL="0" indent="0" algn="ctr" rtl="1">
                  <a:buNone/>
                </a:pPr>
                <a:r>
                  <a:rPr lang="en-US" b="1" dirty="0">
                    <a:solidFill>
                      <a:srgbClr val="FF0000"/>
                    </a:solidFill>
                  </a:rPr>
                  <a:t>H</a:t>
                </a:r>
                <a:r>
                  <a:rPr lang="en-US" sz="1050" b="1" dirty="0">
                    <a:solidFill>
                      <a:srgbClr val="FF0000"/>
                    </a:solidFill>
                  </a:rPr>
                  <a:t>1</a:t>
                </a:r>
                <a:r>
                  <a:rPr lang="en-US" b="1" dirty="0">
                    <a:solidFill>
                      <a:srgbClr val="FF0000"/>
                    </a:solidFill>
                  </a:rPr>
                  <a:t> : </a:t>
                </a:r>
                <a14:m>
                  <m:oMath xmlns:m="http://schemas.openxmlformats.org/officeDocument/2006/math">
                    <m:r>
                      <a:rPr lang="en-US" b="1" i="1">
                        <a:solidFill>
                          <a:srgbClr val="FF0000"/>
                        </a:solidFill>
                        <a:latin typeface="Cambria Math"/>
                        <a:ea typeface="Cambria Math"/>
                      </a:rPr>
                      <m:t> </m:t>
                    </m:r>
                    <m:sSub>
                      <m:sSubPr>
                        <m:ctrlPr>
                          <a:rPr lang="en-US" b="1" i="1">
                            <a:solidFill>
                              <a:srgbClr val="FF0000"/>
                            </a:solidFill>
                            <a:latin typeface="Cambria Math"/>
                            <a:ea typeface="Cambria Math"/>
                          </a:rPr>
                        </m:ctrlPr>
                      </m:sSubPr>
                      <m:e>
                        <m:r>
                          <a:rPr lang="en-US" b="1" i="1">
                            <a:solidFill>
                              <a:srgbClr val="FF0000"/>
                            </a:solidFill>
                            <a:latin typeface="Cambria Math"/>
                            <a:ea typeface="Cambria Math"/>
                          </a:rPr>
                          <m:t>𝝁</m:t>
                        </m:r>
                      </m:e>
                      <m:sub>
                        <m:r>
                          <a:rPr lang="en-US" b="1" i="1">
                            <a:solidFill>
                              <a:srgbClr val="FF0000"/>
                            </a:solidFill>
                            <a:latin typeface="Cambria Math"/>
                            <a:ea typeface="Cambria Math"/>
                          </a:rPr>
                          <m:t>𝟏</m:t>
                        </m:r>
                      </m:sub>
                    </m:sSub>
                  </m:oMath>
                </a14:m>
                <a:r>
                  <a:rPr lang="en-US" b="1" dirty="0">
                    <a:solidFill>
                      <a:srgbClr val="FF0000"/>
                    </a:solidFill>
                  </a:rPr>
                  <a:t> </a:t>
                </a:r>
                <a14:m>
                  <m:oMath xmlns:m="http://schemas.openxmlformats.org/officeDocument/2006/math">
                    <m:r>
                      <a:rPr lang="en-US" b="1" i="1" dirty="0">
                        <a:solidFill>
                          <a:srgbClr val="FF0000"/>
                        </a:solidFill>
                        <a:latin typeface="Cambria Math"/>
                        <a:ea typeface="Cambria Math"/>
                      </a:rPr>
                      <m:t>≠</m:t>
                    </m:r>
                  </m:oMath>
                </a14:m>
                <a:r>
                  <a:rPr lang="en-US" b="1" dirty="0">
                    <a:solidFill>
                      <a:srgbClr val="FF0000"/>
                    </a:solidFill>
                  </a:rPr>
                  <a:t> </a:t>
                </a:r>
                <a14:m>
                  <m:oMath xmlns:m="http://schemas.openxmlformats.org/officeDocument/2006/math">
                    <m:sSub>
                      <m:sSubPr>
                        <m:ctrlPr>
                          <a:rPr lang="en-US" b="1" i="1">
                            <a:solidFill>
                              <a:srgbClr val="FF0000"/>
                            </a:solidFill>
                            <a:latin typeface="Cambria Math"/>
                          </a:rPr>
                        </m:ctrlPr>
                      </m:sSubPr>
                      <m:e>
                        <m:r>
                          <a:rPr lang="en-US" b="1" i="1">
                            <a:solidFill>
                              <a:srgbClr val="FF0000"/>
                            </a:solidFill>
                            <a:latin typeface="Cambria Math"/>
                            <a:ea typeface="Cambria Math"/>
                          </a:rPr>
                          <m:t>𝝁</m:t>
                        </m:r>
                      </m:e>
                      <m:sub>
                        <m:r>
                          <a:rPr lang="en-US" b="1" i="1">
                            <a:solidFill>
                              <a:srgbClr val="FF0000"/>
                            </a:solidFill>
                            <a:latin typeface="Cambria Math"/>
                          </a:rPr>
                          <m:t>𝟐</m:t>
                        </m:r>
                      </m:sub>
                    </m:sSub>
                  </m:oMath>
                </a14:m>
                <a:endParaRPr lang="ar-IQ" b="1" dirty="0" smtClean="0">
                  <a:solidFill>
                    <a:srgbClr val="FF0000"/>
                  </a:solidFill>
                </a:endParaRPr>
              </a:p>
              <a:p>
                <a:pPr marL="0" indent="0" algn="just" rtl="1">
                  <a:buNone/>
                </a:pPr>
                <a:r>
                  <a:rPr lang="ar-IQ" dirty="0" smtClean="0"/>
                  <a:t>3- احصاءة الإختبار: (بما ان العينات صغيرة، وان تباين المجتمعين هو نفسه، وان المجتمعين طبيعيان). فان إحصاءة الإختبار المناسبة في هذه الحالة هي </a:t>
                </a:r>
                <a:r>
                  <a:rPr lang="en-US" dirty="0" smtClean="0"/>
                  <a:t>t</a:t>
                </a:r>
                <a:r>
                  <a:rPr lang="ar-IQ" dirty="0" smtClean="0"/>
                  <a:t>:</a:t>
                </a:r>
              </a:p>
              <a:p>
                <a:pPr marL="0" indent="0" algn="ctr" rtl="1">
                  <a:buNone/>
                </a:pPr>
                <a:endParaRPr lang="ar-IQ" dirty="0" smtClean="0"/>
              </a:p>
              <a:p>
                <a:pPr marL="0" indent="0" algn="ctr" rtl="1">
                  <a:buNone/>
                </a:pPr>
                <a:endParaRPr lang="ar-IQ" dirty="0"/>
              </a:p>
              <a:p>
                <a:pPr marL="0" indent="0" algn="just" rtl="1">
                  <a:buNone/>
                </a:pPr>
                <a:r>
                  <a:rPr lang="ar-IQ" dirty="0" smtClean="0"/>
                  <a:t>اذ ان التباين يمثل:</a:t>
                </a:r>
              </a:p>
              <a:p>
                <a:pPr marL="0" indent="0" algn="ctr" rtl="1">
                  <a:buNone/>
                </a:pPr>
                <a:endParaRPr lang="ar-IQ" dirty="0" smtClean="0"/>
              </a:p>
              <a:p>
                <a:pPr marL="0" indent="0" algn="just"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52400"/>
                <a:ext cx="8839200" cy="6553200"/>
              </a:xfrm>
              <a:blipFill rotWithShape="1">
                <a:blip r:embed="rId2"/>
                <a:stretch>
                  <a:fillRect l="-3103" t="-1209" r="-1793"/>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348" y="2514600"/>
            <a:ext cx="4183380" cy="1752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876800"/>
            <a:ext cx="5181600" cy="1295400"/>
          </a:xfrm>
          <a:prstGeom prst="rect">
            <a:avLst/>
          </a:prstGeom>
        </p:spPr>
      </p:pic>
    </p:spTree>
    <p:extLst>
      <p:ext uri="{BB962C8B-B14F-4D97-AF65-F5344CB8AC3E}">
        <p14:creationId xmlns:p14="http://schemas.microsoft.com/office/powerpoint/2010/main" val="28129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629400"/>
              </a:xfrm>
            </p:spPr>
            <p:txBody>
              <a:bodyPr>
                <a:normAutofit lnSpcReduction="10000"/>
              </a:bodyPr>
              <a:lstStyle/>
              <a:p>
                <a:pPr marL="0" indent="0" algn="just" rtl="1">
                  <a:buNone/>
                </a:pPr>
                <a:r>
                  <a:rPr lang="ar-IQ" dirty="0" smtClean="0"/>
                  <a:t>نحسب اولاً </a:t>
                </a:r>
                <a14:m>
                  <m:oMath xmlns:m="http://schemas.openxmlformats.org/officeDocument/2006/math">
                    <m:sSup>
                      <m:sSupPr>
                        <m:ctrlPr>
                          <a:rPr lang="ar-IQ" i="1" smtClean="0">
                            <a:latin typeface="Cambria Math"/>
                          </a:rPr>
                        </m:ctrlPr>
                      </m:sSupPr>
                      <m:e>
                        <m:r>
                          <a:rPr lang="en-US" b="0" i="1" smtClean="0">
                            <a:latin typeface="Cambria Math"/>
                          </a:rPr>
                          <m:t>𝑆</m:t>
                        </m:r>
                      </m:e>
                      <m:sup>
                        <m:r>
                          <a:rPr lang="en-US" b="0" i="1" smtClean="0">
                            <a:latin typeface="Cambria Math"/>
                          </a:rPr>
                          <m:t>2</m:t>
                        </m:r>
                      </m:sup>
                    </m:sSup>
                  </m:oMath>
                </a14:m>
                <a:r>
                  <a:rPr lang="en-US" dirty="0" smtClean="0"/>
                  <a:t> </a:t>
                </a:r>
                <a:r>
                  <a:rPr lang="ar-IQ" dirty="0" smtClean="0"/>
                  <a:t>كما يلي:</a:t>
                </a:r>
              </a:p>
              <a:p>
                <a:pPr marL="0" indent="0" rtl="1">
                  <a:buNone/>
                </a:pPr>
                <a:r>
                  <a:rPr lang="ar-IQ" dirty="0" smtClean="0"/>
                  <a:t>40= </a:t>
                </a:r>
                <a14:m>
                  <m:oMath xmlns:m="http://schemas.openxmlformats.org/officeDocument/2006/math">
                    <m:f>
                      <m:fPr>
                        <m:ctrlPr>
                          <a:rPr lang="ar-IQ" i="1" smtClean="0">
                            <a:latin typeface="Cambria Math"/>
                          </a:rPr>
                        </m:ctrlPr>
                      </m:fPr>
                      <m:num>
                        <m:r>
                          <a:rPr lang="ar-IQ" b="0" i="1" smtClean="0">
                            <a:latin typeface="Cambria Math"/>
                          </a:rPr>
                          <m:t>450</m:t>
                        </m:r>
                        <m:r>
                          <a:rPr lang="ar-IQ" b="0" i="1" smtClean="0">
                            <a:latin typeface="Cambria Math"/>
                          </a:rPr>
                          <m:t>+</m:t>
                        </m:r>
                        <m:r>
                          <a:rPr lang="ar-IQ" b="0" i="1" smtClean="0">
                            <a:latin typeface="Cambria Math"/>
                          </a:rPr>
                          <m:t>270</m:t>
                        </m:r>
                      </m:num>
                      <m:den>
                        <m:r>
                          <a:rPr lang="ar-IQ" b="0" i="1" smtClean="0">
                            <a:latin typeface="Cambria Math"/>
                          </a:rPr>
                          <m:t>18</m:t>
                        </m:r>
                      </m:den>
                    </m:f>
                  </m:oMath>
                </a14:m>
                <a:r>
                  <a:rPr lang="ar-IQ" dirty="0" smtClean="0"/>
                  <a:t>=</a:t>
                </a:r>
                <a14:m>
                  <m:oMath xmlns:m="http://schemas.openxmlformats.org/officeDocument/2006/math">
                    <m:f>
                      <m:fPr>
                        <m:ctrlPr>
                          <a:rPr lang="ar-IQ" i="1" dirty="0" smtClean="0">
                            <a:latin typeface="Cambria Math"/>
                          </a:rPr>
                        </m:ctrlPr>
                      </m:fPr>
                      <m:num>
                        <m:r>
                          <a:rPr lang="ar-IQ" b="0" i="1" dirty="0" smtClean="0">
                            <a:latin typeface="Cambria Math"/>
                          </a:rPr>
                          <m:t>9</m:t>
                        </m:r>
                        <m:r>
                          <a:rPr lang="ar-IQ" b="0" i="1" dirty="0" smtClean="0">
                            <a:latin typeface="Cambria Math"/>
                            <a:ea typeface="Cambria Math"/>
                          </a:rPr>
                          <m:t>×</m:t>
                        </m:r>
                        <m:r>
                          <a:rPr lang="ar-IQ" b="0" i="1" dirty="0" smtClean="0">
                            <a:latin typeface="Cambria Math"/>
                            <a:ea typeface="Cambria Math"/>
                          </a:rPr>
                          <m:t>50</m:t>
                        </m:r>
                        <m:r>
                          <a:rPr lang="ar-IQ" b="0" i="1" dirty="0" smtClean="0">
                            <a:latin typeface="Cambria Math"/>
                            <a:ea typeface="Cambria Math"/>
                          </a:rPr>
                          <m:t>+</m:t>
                        </m:r>
                        <m:r>
                          <a:rPr lang="ar-IQ" b="0" i="1" dirty="0" smtClean="0">
                            <a:latin typeface="Cambria Math"/>
                            <a:ea typeface="Cambria Math"/>
                          </a:rPr>
                          <m:t>9</m:t>
                        </m:r>
                        <m:r>
                          <a:rPr lang="ar-IQ" b="0" i="1" dirty="0" smtClean="0">
                            <a:latin typeface="Cambria Math"/>
                            <a:ea typeface="Cambria Math"/>
                          </a:rPr>
                          <m:t>×</m:t>
                        </m:r>
                        <m:r>
                          <a:rPr lang="ar-IQ" b="0" i="1" dirty="0" smtClean="0">
                            <a:latin typeface="Cambria Math"/>
                            <a:ea typeface="Cambria Math"/>
                          </a:rPr>
                          <m:t>30</m:t>
                        </m:r>
                      </m:num>
                      <m:den>
                        <m:r>
                          <a:rPr lang="ar-IQ" b="0" i="1" dirty="0" smtClean="0">
                            <a:latin typeface="Cambria Math"/>
                          </a:rPr>
                          <m:t>18</m:t>
                        </m:r>
                      </m:den>
                    </m:f>
                  </m:oMath>
                </a14:m>
                <a:r>
                  <a:rPr lang="ar-IQ" dirty="0" smtClean="0"/>
                  <a:t> </a:t>
                </a:r>
                <a:r>
                  <a:rPr lang="en-US" dirty="0" smtClean="0"/>
                  <a:t>=</a:t>
                </a:r>
                <a:r>
                  <a:rPr lang="ar-IQ" dirty="0" smtClean="0"/>
                  <a:t> </a:t>
                </a:r>
                <a:r>
                  <a:rPr lang="en-US" dirty="0" smtClean="0"/>
                  <a:t> </a:t>
                </a:r>
                <a14:m>
                  <m:oMath xmlns:m="http://schemas.openxmlformats.org/officeDocument/2006/math">
                    <m:sSup>
                      <m:sSupPr>
                        <m:ctrlPr>
                          <a:rPr lang="ar-IQ" i="1">
                            <a:latin typeface="Cambria Math"/>
                          </a:rPr>
                        </m:ctrlPr>
                      </m:sSupPr>
                      <m:e>
                        <m:r>
                          <a:rPr lang="en-US" i="1">
                            <a:latin typeface="Cambria Math"/>
                          </a:rPr>
                          <m:t>𝑆</m:t>
                        </m:r>
                      </m:e>
                      <m:sup>
                        <m:r>
                          <a:rPr lang="en-US" i="1">
                            <a:latin typeface="Cambria Math"/>
                          </a:rPr>
                          <m:t>2</m:t>
                        </m:r>
                      </m:sup>
                    </m:sSup>
                  </m:oMath>
                </a14:m>
                <a:r>
                  <a:rPr lang="en-US" dirty="0" smtClean="0"/>
                  <a:t>= </a:t>
                </a:r>
                <a14:m>
                  <m:oMath xmlns:m="http://schemas.openxmlformats.org/officeDocument/2006/math">
                    <m:f>
                      <m:fPr>
                        <m:ctrlPr>
                          <a:rPr lang="en-US" i="1" dirty="0" smtClean="0">
                            <a:latin typeface="Cambria Math"/>
                          </a:rPr>
                        </m:ctrlPr>
                      </m:fPr>
                      <m:num>
                        <m:d>
                          <m:dPr>
                            <m:ctrlPr>
                              <a:rPr lang="en-US" b="0" i="1" dirty="0" smtClean="0">
                                <a:latin typeface="Cambria Math"/>
                              </a:rPr>
                            </m:ctrlPr>
                          </m:dPr>
                          <m:e>
                            <m:r>
                              <a:rPr lang="en-US" b="0" i="1" dirty="0" smtClean="0">
                                <a:latin typeface="Cambria Math"/>
                              </a:rPr>
                              <m:t>10</m:t>
                            </m:r>
                            <m:r>
                              <a:rPr lang="en-US" b="0" i="1" dirty="0" smtClean="0">
                                <a:latin typeface="Cambria Math"/>
                              </a:rPr>
                              <m:t>−</m:t>
                            </m:r>
                            <m:r>
                              <a:rPr lang="en-US" b="0" i="1" dirty="0" smtClean="0">
                                <a:latin typeface="Cambria Math"/>
                              </a:rPr>
                              <m:t>1</m:t>
                            </m:r>
                          </m:e>
                        </m:d>
                        <m:r>
                          <a:rPr lang="en-US" b="0" i="1" dirty="0" smtClean="0">
                            <a:latin typeface="Cambria Math"/>
                            <a:ea typeface="Cambria Math"/>
                          </a:rPr>
                          <m:t>×</m:t>
                        </m:r>
                        <m:r>
                          <a:rPr lang="en-US" b="0" i="1" dirty="0" smtClean="0">
                            <a:latin typeface="Cambria Math"/>
                            <a:ea typeface="Cambria Math"/>
                          </a:rPr>
                          <m:t>50</m:t>
                        </m:r>
                        <m:r>
                          <a:rPr lang="en-US" b="0" i="1" dirty="0" smtClean="0">
                            <a:latin typeface="Cambria Math"/>
                            <a:ea typeface="Cambria Math"/>
                          </a:rPr>
                          <m:t>+(</m:t>
                        </m:r>
                        <m:r>
                          <a:rPr lang="en-US" b="0" i="1" dirty="0" smtClean="0">
                            <a:latin typeface="Cambria Math"/>
                            <a:ea typeface="Cambria Math"/>
                          </a:rPr>
                          <m:t>10</m:t>
                        </m:r>
                        <m:r>
                          <a:rPr lang="en-US" b="0" i="1" dirty="0" smtClean="0">
                            <a:latin typeface="Cambria Math"/>
                            <a:ea typeface="Cambria Math"/>
                          </a:rPr>
                          <m:t>−</m:t>
                        </m:r>
                        <m:r>
                          <a:rPr lang="en-US" b="0" i="1" dirty="0" smtClean="0">
                            <a:latin typeface="Cambria Math"/>
                            <a:ea typeface="Cambria Math"/>
                          </a:rPr>
                          <m:t>1</m:t>
                        </m:r>
                        <m:r>
                          <a:rPr lang="en-US" b="0" i="1" dirty="0" smtClean="0">
                            <a:latin typeface="Cambria Math"/>
                            <a:ea typeface="Cambria Math"/>
                          </a:rPr>
                          <m:t>)×</m:t>
                        </m:r>
                        <m:r>
                          <a:rPr lang="en-US" b="0" i="1" dirty="0" smtClean="0">
                            <a:latin typeface="Cambria Math"/>
                            <a:ea typeface="Cambria Math"/>
                          </a:rPr>
                          <m:t>30</m:t>
                        </m:r>
                      </m:num>
                      <m:den>
                        <m:r>
                          <a:rPr lang="en-US" b="0" i="1" dirty="0" smtClean="0">
                            <a:latin typeface="Cambria Math"/>
                          </a:rPr>
                          <m:t>10</m:t>
                        </m:r>
                        <m:r>
                          <a:rPr lang="en-US" b="0" i="1" dirty="0" smtClean="0">
                            <a:latin typeface="Cambria Math"/>
                          </a:rPr>
                          <m:t>+</m:t>
                        </m:r>
                        <m:r>
                          <a:rPr lang="en-US" b="0" i="1" dirty="0" smtClean="0">
                            <a:latin typeface="Cambria Math"/>
                          </a:rPr>
                          <m:t>10</m:t>
                        </m:r>
                        <m:r>
                          <a:rPr lang="en-US" b="0" i="1" dirty="0" smtClean="0">
                            <a:latin typeface="Cambria Math"/>
                          </a:rPr>
                          <m:t>−</m:t>
                        </m:r>
                        <m:r>
                          <a:rPr lang="en-US" b="0" i="1" dirty="0" smtClean="0">
                            <a:latin typeface="Cambria Math"/>
                          </a:rPr>
                          <m:t>2</m:t>
                        </m:r>
                      </m:den>
                    </m:f>
                  </m:oMath>
                </a14:m>
                <a:endParaRPr lang="ar-IQ" dirty="0" smtClean="0"/>
              </a:p>
              <a:p>
                <a:pPr marL="0" indent="0" algn="just" rtl="1">
                  <a:buNone/>
                </a:pPr>
                <a:r>
                  <a:rPr lang="ar-IQ" dirty="0" smtClean="0"/>
                  <a:t>وبالتعويض في احصاءة الإختبار عن:</a:t>
                </a:r>
              </a:p>
              <a:p>
                <a:pPr marL="0" indent="0" rtl="1">
                  <a:buNone/>
                </a:pPr>
                <a:r>
                  <a:rPr lang="en-US" dirty="0" smtClean="0"/>
                  <a:t>=</a:t>
                </a:r>
                <a:r>
                  <a:rPr lang="en-US" dirty="0"/>
                  <a:t>10</a:t>
                </a:r>
                <a:r>
                  <a:rPr lang="ar-IQ" dirty="0"/>
                  <a:t> </a:t>
                </a:r>
                <a14:m>
                  <m:oMath xmlns:m="http://schemas.openxmlformats.org/officeDocument/2006/math">
                    <m:sSub>
                      <m:sSubPr>
                        <m:ctrlPr>
                          <a:rPr lang="ar-IQ" i="1">
                            <a:latin typeface="Cambria Math"/>
                          </a:rPr>
                        </m:ctrlPr>
                      </m:sSubPr>
                      <m:e>
                        <m:r>
                          <a:rPr lang="en-US" i="1">
                            <a:latin typeface="Cambria Math"/>
                          </a:rPr>
                          <m:t>𝑛</m:t>
                        </m:r>
                      </m:e>
                      <m:sub>
                        <m:r>
                          <a:rPr lang="en-US" b="0" i="1" smtClean="0">
                            <a:latin typeface="Cambria Math"/>
                          </a:rPr>
                          <m:t>2</m:t>
                        </m:r>
                      </m:sub>
                    </m:sSub>
                  </m:oMath>
                </a14:m>
                <a:r>
                  <a:rPr lang="ar-IQ" dirty="0" smtClean="0"/>
                  <a:t> </a:t>
                </a:r>
                <a:r>
                  <a:rPr lang="en-US" dirty="0" smtClean="0"/>
                  <a:t>=10</a:t>
                </a:r>
                <a:r>
                  <a:rPr lang="ar-IQ" dirty="0" smtClean="0"/>
                  <a:t> </a:t>
                </a:r>
                <a14:m>
                  <m:oMath xmlns:m="http://schemas.openxmlformats.org/officeDocument/2006/math">
                    <m:sSub>
                      <m:sSubPr>
                        <m:ctrlPr>
                          <a:rPr lang="ar-IQ" i="1" smtClean="0">
                            <a:latin typeface="Cambria Math"/>
                          </a:rPr>
                        </m:ctrlPr>
                      </m:sSubPr>
                      <m:e>
                        <m:r>
                          <a:rPr lang="en-US" b="0" i="1" smtClean="0">
                            <a:latin typeface="Cambria Math"/>
                          </a:rPr>
                          <m:t>𝑛</m:t>
                        </m:r>
                      </m:e>
                      <m:sub>
                        <m:r>
                          <a:rPr lang="en-US" b="0" i="1" smtClean="0">
                            <a:latin typeface="Cambria Math"/>
                          </a:rPr>
                          <m:t>1</m:t>
                        </m:r>
                      </m:sub>
                    </m:sSub>
                  </m:oMath>
                </a14:m>
                <a:r>
                  <a:rPr lang="ar-IQ" dirty="0" smtClean="0"/>
                  <a:t> =</a:t>
                </a:r>
                <a:r>
                  <a:rPr lang="en-US" dirty="0" smtClean="0"/>
                  <a:t>40,</a:t>
                </a:r>
                <a:r>
                  <a:rPr lang="ar-IQ" dirty="0" smtClean="0"/>
                  <a:t> </a:t>
                </a:r>
                <a:r>
                  <a:rPr lang="en-US" dirty="0" smtClean="0"/>
                  <a:t>=  26, </a:t>
                </a:r>
                <a14:m>
                  <m:oMath xmlns:m="http://schemas.openxmlformats.org/officeDocument/2006/math">
                    <m:sSup>
                      <m:sSupPr>
                        <m:ctrlPr>
                          <a:rPr lang="en-US" i="1" smtClean="0">
                            <a:latin typeface="Cambria Math"/>
                          </a:rPr>
                        </m:ctrlPr>
                      </m:sSupPr>
                      <m:e>
                        <m:r>
                          <a:rPr lang="en-US" b="0" i="1" smtClean="0">
                            <a:latin typeface="Cambria Math"/>
                          </a:rPr>
                          <m:t>𝑆</m:t>
                        </m:r>
                      </m:e>
                      <m:sup>
                        <m:r>
                          <a:rPr lang="en-US" b="0" i="1" smtClean="0">
                            <a:latin typeface="Cambria Math"/>
                          </a:rPr>
                          <m:t>2</m:t>
                        </m:r>
                      </m:sup>
                    </m:sSup>
                  </m:oMath>
                </a14:m>
                <a:r>
                  <a:rPr lang="ar-IQ" dirty="0" smtClean="0"/>
                  <a:t>=</a:t>
                </a:r>
                <a:r>
                  <a:rPr lang="ar-IQ" dirty="0"/>
                  <a:t> </a:t>
                </a:r>
                <a14:m>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1</m:t>
                        </m:r>
                      </m:sub>
                    </m:sSub>
                  </m:oMath>
                </a14:m>
                <a:r>
                  <a:rPr lang="en-US" dirty="0" smtClean="0"/>
                  <a:t>=28, </a:t>
                </a:r>
                <a14:m>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2</m:t>
                        </m:r>
                      </m:sub>
                    </m:sSub>
                  </m:oMath>
                </a14:m>
                <a:endParaRPr lang="en-US" b="0" dirty="0" smtClean="0"/>
              </a:p>
              <a:p>
                <a:pPr marL="0" indent="0" rtl="1">
                  <a:buNone/>
                </a:pPr>
                <a:endParaRPr lang="ar-IQ" b="0" dirty="0" smtClean="0"/>
              </a:p>
              <a:p>
                <a:pPr marL="0" indent="0" rtl="1">
                  <a:buNone/>
                </a:pPr>
                <a:r>
                  <a:rPr lang="ar-IQ" b="0" dirty="0" smtClean="0"/>
                  <a:t> </a:t>
                </a:r>
                <a:r>
                  <a:rPr lang="en-US" b="0" dirty="0" smtClean="0"/>
                  <a:t>0.7</a:t>
                </a:r>
                <a:r>
                  <a:rPr lang="ar-IQ" b="0" dirty="0" smtClean="0"/>
                  <a:t> </a:t>
                </a:r>
                <a:r>
                  <a:rPr lang="en-US" b="0" dirty="0" smtClean="0"/>
                  <a:t> t=  </a:t>
                </a:r>
                <a14:m>
                  <m:oMath xmlns:m="http://schemas.openxmlformats.org/officeDocument/2006/math">
                    <m:f>
                      <m:fPr>
                        <m:ctrlPr>
                          <a:rPr lang="en-US" b="0" i="1" smtClean="0">
                            <a:latin typeface="Cambria Math"/>
                          </a:rPr>
                        </m:ctrlPr>
                      </m:fPr>
                      <m:num>
                        <m:r>
                          <a:rPr lang="en-US" b="0" i="1" smtClean="0">
                            <a:latin typeface="Cambria Math"/>
                          </a:rPr>
                          <m:t>28</m:t>
                        </m:r>
                        <m:r>
                          <a:rPr lang="en-US" b="0" i="1" smtClean="0">
                            <a:latin typeface="Cambria Math"/>
                          </a:rPr>
                          <m:t>−</m:t>
                        </m:r>
                        <m:r>
                          <a:rPr lang="en-US" b="0" i="1" smtClean="0">
                            <a:latin typeface="Cambria Math"/>
                          </a:rPr>
                          <m:t>26</m:t>
                        </m:r>
                      </m:num>
                      <m:den>
                        <m:rad>
                          <m:radPr>
                            <m:degHide m:val="on"/>
                            <m:ctrlPr>
                              <a:rPr lang="en-US" b="0" i="1" smtClean="0">
                                <a:latin typeface="Cambria Math"/>
                              </a:rPr>
                            </m:ctrlPr>
                          </m:radPr>
                          <m:deg/>
                          <m:e>
                            <m:f>
                              <m:fPr>
                                <m:ctrlPr>
                                  <a:rPr lang="en-US" b="0" i="1" smtClean="0">
                                    <a:latin typeface="Cambria Math"/>
                                  </a:rPr>
                                </m:ctrlPr>
                              </m:fPr>
                              <m:num>
                                <m:r>
                                  <a:rPr lang="en-US" b="0" i="1" smtClean="0">
                                    <a:latin typeface="Cambria Math"/>
                                  </a:rPr>
                                  <m:t>40</m:t>
                                </m:r>
                              </m:num>
                              <m:den>
                                <m:r>
                                  <a:rPr lang="en-US" b="0" i="1" smtClean="0">
                                    <a:latin typeface="Cambria Math"/>
                                  </a:rPr>
                                  <m:t>10</m:t>
                                </m:r>
                              </m:den>
                            </m:f>
                            <m:r>
                              <a:rPr lang="en-US" b="0" i="1" smtClean="0">
                                <a:latin typeface="Cambria Math"/>
                              </a:rPr>
                              <m:t>+</m:t>
                            </m:r>
                            <m:f>
                              <m:fPr>
                                <m:ctrlPr>
                                  <a:rPr lang="en-US" b="0" i="1" smtClean="0">
                                    <a:latin typeface="Cambria Math"/>
                                  </a:rPr>
                                </m:ctrlPr>
                              </m:fPr>
                              <m:num>
                                <m:r>
                                  <a:rPr lang="en-US" b="0" i="1" smtClean="0">
                                    <a:latin typeface="Cambria Math"/>
                                  </a:rPr>
                                  <m:t>40</m:t>
                                </m:r>
                              </m:num>
                              <m:den>
                                <m:r>
                                  <a:rPr lang="en-US" b="0" i="1" smtClean="0">
                                    <a:latin typeface="Cambria Math"/>
                                  </a:rPr>
                                  <m:t>10</m:t>
                                </m:r>
                              </m:den>
                            </m:f>
                          </m:e>
                        </m:rad>
                      </m:den>
                    </m:f>
                  </m:oMath>
                </a14:m>
                <a:r>
                  <a:rPr lang="en-US" b="0" dirty="0" smtClean="0"/>
                  <a:t>  = </a:t>
                </a:r>
                <a14:m>
                  <m:oMath xmlns:m="http://schemas.openxmlformats.org/officeDocument/2006/math">
                    <m:f>
                      <m:fPr>
                        <m:ctrlPr>
                          <a:rPr lang="en-US" b="0" i="1" smtClean="0">
                            <a:latin typeface="Cambria Math"/>
                          </a:rPr>
                        </m:ctrlPr>
                      </m:fPr>
                      <m:num>
                        <m:r>
                          <a:rPr lang="en-US" b="0" i="1" smtClean="0">
                            <a:latin typeface="Cambria Math"/>
                          </a:rPr>
                          <m:t>2</m:t>
                        </m:r>
                      </m:num>
                      <m:den>
                        <m:rad>
                          <m:radPr>
                            <m:degHide m:val="on"/>
                            <m:ctrlPr>
                              <a:rPr lang="en-US" b="0" i="1" smtClean="0">
                                <a:latin typeface="Cambria Math"/>
                              </a:rPr>
                            </m:ctrlPr>
                          </m:radPr>
                          <m:deg/>
                          <m:e>
                            <m:r>
                              <a:rPr lang="en-US" b="0" i="1" smtClean="0">
                                <a:latin typeface="Cambria Math"/>
                              </a:rPr>
                              <m:t>8</m:t>
                            </m:r>
                          </m:e>
                        </m:rad>
                      </m:den>
                    </m:f>
                  </m:oMath>
                </a14:m>
                <a:r>
                  <a:rPr lang="en-US" b="0" dirty="0" smtClean="0"/>
                  <a:t>  = </a:t>
                </a:r>
                <a14:m>
                  <m:oMath xmlns:m="http://schemas.openxmlformats.org/officeDocument/2006/math">
                    <m:f>
                      <m:fPr>
                        <m:ctrlPr>
                          <a:rPr lang="en-US" b="0" i="1" smtClean="0">
                            <a:latin typeface="Cambria Math"/>
                          </a:rPr>
                        </m:ctrlPr>
                      </m:fPr>
                      <m:num>
                        <m:r>
                          <a:rPr lang="en-US" b="0" i="1" smtClean="0">
                            <a:latin typeface="Cambria Math"/>
                          </a:rPr>
                          <m:t>2</m:t>
                        </m:r>
                      </m:num>
                      <m:den>
                        <m:r>
                          <a:rPr lang="en-US" b="0" i="1" smtClean="0">
                            <a:latin typeface="Cambria Math"/>
                          </a:rPr>
                          <m:t>2</m:t>
                        </m:r>
                        <m:r>
                          <a:rPr lang="en-US" b="0" i="1" smtClean="0">
                            <a:latin typeface="Cambria Math"/>
                          </a:rPr>
                          <m:t>.</m:t>
                        </m:r>
                        <m:r>
                          <a:rPr lang="en-US" b="0" i="1" smtClean="0">
                            <a:latin typeface="Cambria Math"/>
                          </a:rPr>
                          <m:t>828</m:t>
                        </m:r>
                      </m:den>
                    </m:f>
                  </m:oMath>
                </a14:m>
                <a:r>
                  <a:rPr lang="en-US" b="0" dirty="0" smtClean="0"/>
                  <a:t> =</a:t>
                </a:r>
                <a:endParaRPr lang="ar-IQ" b="0" dirty="0" smtClean="0"/>
              </a:p>
              <a:p>
                <a:pPr marL="0" indent="0" algn="just" rtl="1">
                  <a:buNone/>
                </a:pPr>
                <a:r>
                  <a:rPr lang="ar-IQ" dirty="0" smtClean="0"/>
                  <a:t>اي ان قيمة الإحصائية المحسوبة تساوي </a:t>
                </a:r>
                <a:r>
                  <a:rPr lang="en-US" dirty="0" smtClean="0"/>
                  <a:t>0.7</a:t>
                </a:r>
                <a:r>
                  <a:rPr lang="ar-IQ" dirty="0" smtClean="0"/>
                  <a:t>، وان القيمة الجدولية لتوزيع </a:t>
                </a:r>
                <a:r>
                  <a:rPr lang="en-US" dirty="0" smtClean="0"/>
                  <a:t>t</a:t>
                </a:r>
                <a:r>
                  <a:rPr lang="ar-IQ" dirty="0" smtClean="0"/>
                  <a:t> عند درجات حرية (</a:t>
                </a:r>
                <a14:m>
                  <m:oMath xmlns:m="http://schemas.openxmlformats.org/officeDocument/2006/math">
                    <m:sSub>
                      <m:sSubPr>
                        <m:ctrlPr>
                          <a:rPr lang="ar-IQ" i="1" smtClean="0">
                            <a:latin typeface="Cambria Math"/>
                          </a:rPr>
                        </m:ctrlPr>
                      </m:sSubPr>
                      <m:e>
                        <m:r>
                          <a:rPr lang="en-US" b="0" i="1" smtClean="0">
                            <a:latin typeface="Cambria Math"/>
                          </a:rPr>
                          <m:t>𝑛</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𝑛</m:t>
                        </m:r>
                      </m:e>
                      <m:sub>
                        <m:r>
                          <a:rPr lang="en-US" b="0" i="1" smtClean="0">
                            <a:latin typeface="Cambria Math"/>
                          </a:rPr>
                          <m:t>2</m:t>
                        </m:r>
                      </m:sub>
                    </m:sSub>
                    <m:r>
                      <a:rPr lang="en-US" b="0" i="1" smtClean="0">
                        <a:latin typeface="Cambria Math"/>
                      </a:rPr>
                      <m:t>−</m:t>
                    </m:r>
                    <m:r>
                      <a:rPr lang="en-US" b="0" i="1" smtClean="0">
                        <a:latin typeface="Cambria Math"/>
                      </a:rPr>
                      <m:t>2</m:t>
                    </m:r>
                    <m:r>
                      <a:rPr lang="en-US" b="0" i="1" smtClean="0">
                        <a:latin typeface="Cambria Math"/>
                      </a:rPr>
                      <m:t>=</m:t>
                    </m:r>
                    <m:r>
                      <a:rPr lang="en-US" b="0" i="1" smtClean="0">
                        <a:latin typeface="Cambria Math"/>
                      </a:rPr>
                      <m:t>18</m:t>
                    </m:r>
                  </m:oMath>
                </a14:m>
                <a:r>
                  <a:rPr lang="ar-IQ" dirty="0" smtClean="0"/>
                  <a:t>)لإختبار ذو طرفين عند نصف مستوى معنوية (</a:t>
                </a:r>
                <a:r>
                  <a:rPr lang="en-US" dirty="0" smtClean="0"/>
                  <a:t>0.025</a:t>
                </a:r>
                <a:r>
                  <a:rPr lang="ar-IQ" dirty="0" smtClean="0"/>
                  <a:t>)يساوي </a:t>
                </a:r>
                <a:r>
                  <a:rPr lang="en-US" dirty="0" smtClean="0"/>
                  <a:t>( </a:t>
                </a:r>
                <a14:m>
                  <m:oMath xmlns:m="http://schemas.openxmlformats.org/officeDocument/2006/math">
                    <m:r>
                      <a:rPr lang="en-US" i="1" smtClean="0">
                        <a:latin typeface="Cambria Math"/>
                        <a:ea typeface="Cambria Math"/>
                      </a:rPr>
                      <m:t>±</m:t>
                    </m:r>
                  </m:oMath>
                </a14:m>
                <a:r>
                  <a:rPr lang="en-US" dirty="0"/>
                  <a:t>2.101</a:t>
                </a:r>
                <a:r>
                  <a:rPr lang="en-US" dirty="0" smtClean="0"/>
                  <a:t>) </a:t>
                </a:r>
                <a:endParaRPr lang="ar-IQ" dirty="0" smtClean="0"/>
              </a:p>
              <a:p>
                <a:pPr marL="0" indent="0" rtl="1">
                  <a:buNone/>
                </a:pPr>
                <a14:m>
                  <m:oMath xmlns:m="http://schemas.openxmlformats.org/officeDocument/2006/math">
                    <m:r>
                      <a:rPr lang="en-US" i="1">
                        <a:latin typeface="Cambria Math"/>
                        <a:ea typeface="Cambria Math"/>
                      </a:rPr>
                      <m:t>±</m:t>
                    </m:r>
                  </m:oMath>
                </a14:m>
                <a:r>
                  <a:rPr lang="en-US" dirty="0"/>
                  <a:t>2.101</a:t>
                </a:r>
                <a:r>
                  <a:rPr lang="ar-IQ" dirty="0" smtClean="0"/>
                  <a:t> </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𝑐𝑎𝑙</m:t>
                        </m:r>
                      </m:sub>
                    </m:sSub>
                  </m:oMath>
                </a14:m>
                <a:r>
                  <a:rPr lang="en-US" dirty="0" smtClean="0"/>
                  <a:t>  =</a:t>
                </a:r>
                <a14:m>
                  <m:oMath xmlns:m="http://schemas.openxmlformats.org/officeDocument/2006/math">
                    <m:sSub>
                      <m:sSubPr>
                        <m:ctrlPr>
                          <a:rPr lang="en-US" i="1" dirty="0" smtClean="0">
                            <a:latin typeface="Cambria Math"/>
                          </a:rPr>
                        </m:ctrlPr>
                      </m:sSubPr>
                      <m:e>
                        <m:r>
                          <a:rPr lang="en-US" b="0" i="1" dirty="0" smtClean="0">
                            <a:latin typeface="Cambria Math"/>
                          </a:rPr>
                          <m:t>𝑡</m:t>
                        </m:r>
                      </m:e>
                      <m:sub>
                        <m:r>
                          <a:rPr lang="en-US" b="0" i="1" dirty="0" smtClean="0">
                            <a:latin typeface="Cambria Math"/>
                          </a:rPr>
                          <m:t>(</m:t>
                        </m:r>
                        <m:f>
                          <m:fPr>
                            <m:ctrlPr>
                              <a:rPr lang="en-US" b="0" i="1" dirty="0" smtClean="0">
                                <a:latin typeface="Cambria Math"/>
                                <a:ea typeface="Cambria Math"/>
                              </a:rPr>
                            </m:ctrlPr>
                          </m:fPr>
                          <m:num>
                            <m:r>
                              <a:rPr lang="en-US" b="0" i="1" dirty="0" smtClean="0">
                                <a:latin typeface="Cambria Math"/>
                                <a:ea typeface="Cambria Math"/>
                              </a:rPr>
                              <m:t>𝛼</m:t>
                            </m:r>
                          </m:num>
                          <m:den>
                            <m:r>
                              <a:rPr lang="en-US" b="0" i="1" dirty="0" smtClean="0">
                                <a:latin typeface="Cambria Math"/>
                                <a:ea typeface="Cambria Math"/>
                              </a:rPr>
                              <m:t>2</m:t>
                            </m:r>
                          </m:den>
                        </m:f>
                        <m:r>
                          <a:rPr lang="en-US" b="0" i="1" dirty="0" smtClean="0">
                            <a:latin typeface="Cambria Math"/>
                            <a:ea typeface="Cambria Math"/>
                          </a:rPr>
                          <m:t>,</m:t>
                        </m:r>
                        <m:sSub>
                          <m:sSubPr>
                            <m:ctrlPr>
                              <a:rPr lang="ar-IQ" i="1">
                                <a:latin typeface="Cambria Math"/>
                              </a:rPr>
                            </m:ctrlPr>
                          </m:sSubPr>
                          <m:e>
                            <m:r>
                              <a:rPr lang="en-US" i="1">
                                <a:latin typeface="Cambria Math"/>
                              </a:rPr>
                              <m:t>𝑛</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2</m:t>
                            </m:r>
                          </m:sub>
                        </m:sSub>
                        <m:r>
                          <a:rPr lang="en-US" i="1">
                            <a:latin typeface="Cambria Math"/>
                          </a:rPr>
                          <m:t>−</m:t>
                        </m:r>
                        <m:r>
                          <a:rPr lang="en-US" i="1">
                            <a:latin typeface="Cambria Math"/>
                          </a:rPr>
                          <m:t>2</m:t>
                        </m:r>
                        <m:r>
                          <a:rPr lang="en-US" i="1">
                            <a:latin typeface="Cambria Math"/>
                          </a:rPr>
                          <m:t>=</m:t>
                        </m:r>
                        <m:r>
                          <a:rPr lang="en-US" i="1">
                            <a:latin typeface="Cambria Math"/>
                          </a:rPr>
                          <m:t>18</m:t>
                        </m:r>
                        <m:r>
                          <a:rPr lang="en-US" b="0" i="1" dirty="0" smtClean="0">
                            <a:latin typeface="Cambria Math"/>
                          </a:rPr>
                          <m:t>)</m:t>
                        </m:r>
                      </m:sub>
                    </m:sSub>
                  </m:oMath>
                </a14:m>
                <a:r>
                  <a:rPr lang="en-US" dirty="0" smtClean="0"/>
                  <a:t> = </a:t>
                </a:r>
                <a14:m>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025</m:t>
                        </m:r>
                        <m:r>
                          <a:rPr lang="en-US" b="0" i="1" smtClean="0">
                            <a:latin typeface="Cambria Math"/>
                          </a:rPr>
                          <m:t>,</m:t>
                        </m:r>
                        <m:r>
                          <a:rPr lang="en-US" b="0" i="1" smtClean="0">
                            <a:latin typeface="Cambria Math"/>
                          </a:rPr>
                          <m:t>18</m:t>
                        </m:r>
                        <m:r>
                          <a:rPr lang="en-US" b="0" i="1" smtClean="0">
                            <a:latin typeface="Cambria Math"/>
                          </a:rPr>
                          <m:t>)</m:t>
                        </m:r>
                      </m:sub>
                    </m:sSub>
                  </m:oMath>
                </a14:m>
                <a:r>
                  <a:rPr lang="en-US" dirty="0" smtClean="0"/>
                  <a:t> =</a:t>
                </a:r>
                <a:endParaRPr lang="ar-IQ"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629400"/>
              </a:xfrm>
              <a:blipFill rotWithShape="1">
                <a:blip r:embed="rId2"/>
                <a:stretch>
                  <a:fillRect l="-3010" t="-2114" r="-1710"/>
                </a:stretch>
              </a:blipFill>
            </p:spPr>
            <p:txBody>
              <a:bodyPr/>
              <a:lstStyle/>
              <a:p>
                <a:r>
                  <a:rPr lang="en-US">
                    <a:noFill/>
                  </a:rPr>
                  <a:t> </a:t>
                </a:r>
              </a:p>
            </p:txBody>
          </p:sp>
        </mc:Fallback>
      </mc:AlternateContent>
      <p:cxnSp>
        <p:nvCxnSpPr>
          <p:cNvPr id="8" name="Straight Connector 7"/>
          <p:cNvCxnSpPr/>
          <p:nvPr/>
        </p:nvCxnSpPr>
        <p:spPr>
          <a:xfrm>
            <a:off x="152400" y="20574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371600" y="2133600"/>
            <a:ext cx="304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448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8600"/>
                <a:ext cx="8534400" cy="5897563"/>
              </a:xfrm>
            </p:spPr>
            <p:txBody>
              <a:bodyPr/>
              <a:lstStyle/>
              <a:p>
                <a:pPr marL="0" indent="0" algn="just" rtl="1">
                  <a:buNone/>
                </a:pPr>
                <a:r>
                  <a:rPr lang="ar-IQ" dirty="0" smtClean="0"/>
                  <a:t>4- حدود منطقتي القبول والرفض: نحصل عليها من جدول </a:t>
                </a:r>
                <a:r>
                  <a:rPr lang="en-US" dirty="0" smtClean="0"/>
                  <a:t> t</a:t>
                </a:r>
                <a:r>
                  <a:rPr lang="ar-IQ" dirty="0" smtClean="0"/>
                  <a:t> عند درجات حرية </a:t>
                </a:r>
                <a14:m>
                  <m:oMath xmlns:m="http://schemas.openxmlformats.org/officeDocument/2006/math">
                    <m:sSub>
                      <m:sSubPr>
                        <m:ctrlPr>
                          <a:rPr lang="ar-IQ" i="1">
                            <a:latin typeface="Cambria Math"/>
                          </a:rPr>
                        </m:ctrlPr>
                      </m:sSubPr>
                      <m:e>
                        <m:r>
                          <a:rPr lang="en-US" i="1">
                            <a:latin typeface="Cambria Math"/>
                          </a:rPr>
                          <m:t>𝑛</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2</m:t>
                        </m:r>
                      </m:sub>
                    </m:sSub>
                    <m:r>
                      <a:rPr lang="en-US" i="1">
                        <a:latin typeface="Cambria Math"/>
                      </a:rPr>
                      <m:t>−</m:t>
                    </m:r>
                    <m:r>
                      <a:rPr lang="en-US" i="1">
                        <a:latin typeface="Cambria Math"/>
                      </a:rPr>
                      <m:t>2</m:t>
                    </m:r>
                    <m:r>
                      <a:rPr lang="en-US" i="1">
                        <a:latin typeface="Cambria Math"/>
                      </a:rPr>
                      <m:t>=</m:t>
                    </m:r>
                    <m:r>
                      <a:rPr lang="en-US" i="1">
                        <a:latin typeface="Cambria Math"/>
                      </a:rPr>
                      <m:t>18</m:t>
                    </m:r>
                    <m:r>
                      <a:rPr lang="ar-IQ" b="0" i="0" smtClean="0">
                        <a:latin typeface="Cambria Math"/>
                      </a:rPr>
                      <m:t>)</m:t>
                    </m:r>
                  </m:oMath>
                </a14:m>
                <a:r>
                  <a:rPr lang="ar-IQ" dirty="0" smtClean="0"/>
                  <a:t>) عند مستوى معنوية (</a:t>
                </a:r>
                <a:r>
                  <a:rPr lang="en-US" dirty="0" smtClean="0"/>
                  <a:t>0.025</a:t>
                </a:r>
                <a:r>
                  <a:rPr lang="ar-IQ" dirty="0" smtClean="0"/>
                  <a:t>) اي ان</a:t>
                </a:r>
                <a:r>
                  <a:rPr lang="en-US" dirty="0">
                    <a:ea typeface="Cambria Math"/>
                  </a:rPr>
                  <a:t> </a:t>
                </a:r>
                <a14:m>
                  <m:oMath xmlns:m="http://schemas.openxmlformats.org/officeDocument/2006/math">
                    <m:r>
                      <a:rPr lang="en-US" i="1">
                        <a:latin typeface="Cambria Math"/>
                        <a:ea typeface="Cambria Math"/>
                      </a:rPr>
                      <m:t>±</m:t>
                    </m:r>
                  </m:oMath>
                </a14:m>
                <a:r>
                  <a:rPr lang="en-US" dirty="0"/>
                  <a:t>2.101</a:t>
                </a:r>
                <a:r>
                  <a:rPr lang="ar-IQ" dirty="0"/>
                  <a:t>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m:t>
                        </m:r>
                        <m:r>
                          <a:rPr lang="en-US" i="1">
                            <a:latin typeface="Cambria Math"/>
                          </a:rPr>
                          <m:t>0</m:t>
                        </m:r>
                        <m:r>
                          <a:rPr lang="en-US" i="1">
                            <a:latin typeface="Cambria Math"/>
                          </a:rPr>
                          <m:t>.</m:t>
                        </m:r>
                        <m:r>
                          <a:rPr lang="en-US" i="1">
                            <a:latin typeface="Cambria Math"/>
                          </a:rPr>
                          <m:t>025</m:t>
                        </m:r>
                        <m:r>
                          <a:rPr lang="en-US" i="1">
                            <a:latin typeface="Cambria Math"/>
                          </a:rPr>
                          <m:t>,</m:t>
                        </m:r>
                        <m:r>
                          <a:rPr lang="en-US" i="1">
                            <a:latin typeface="Cambria Math"/>
                          </a:rPr>
                          <m:t>18</m:t>
                        </m:r>
                        <m:r>
                          <a:rPr lang="en-US" i="1">
                            <a:latin typeface="Cambria Math"/>
                          </a:rPr>
                          <m:t>)</m:t>
                        </m:r>
                      </m:sub>
                    </m:sSub>
                  </m:oMath>
                </a14:m>
                <a:r>
                  <a:rPr lang="en-US" dirty="0" smtClean="0"/>
                  <a:t>=</a:t>
                </a:r>
                <a:r>
                  <a:rPr lang="ar-IQ" dirty="0" smtClean="0"/>
                  <a:t>  كما في الشكل التالي:</a:t>
                </a:r>
              </a:p>
              <a:p>
                <a:pPr marL="0" indent="0" algn="ctr" rtl="1">
                  <a:buNone/>
                </a:pPr>
                <a:r>
                  <a:rPr lang="ar-IQ" sz="1000" b="1" dirty="0" smtClean="0">
                    <a:solidFill>
                      <a:srgbClr val="FF0000"/>
                    </a:solidFill>
                  </a:rPr>
                  <a:t>         </a:t>
                </a:r>
                <a:r>
                  <a:rPr lang="en-US" sz="1000" b="1" dirty="0" smtClean="0">
                    <a:solidFill>
                      <a:srgbClr val="FF0000"/>
                    </a:solidFill>
                  </a:rPr>
                  <a:t>                                 </a:t>
                </a:r>
                <a:r>
                  <a:rPr lang="ar-IQ" sz="1000" b="1" dirty="0" smtClean="0">
                    <a:solidFill>
                      <a:srgbClr val="FF0000"/>
                    </a:solidFill>
                  </a:rPr>
                  <a:t> </a:t>
                </a:r>
                <a:r>
                  <a:rPr lang="ar-IQ" sz="1000" b="1" dirty="0">
                    <a:solidFill>
                      <a:srgbClr val="FF0000"/>
                    </a:solidFill>
                  </a:rPr>
                  <a:t>منطقة الرفض    </a:t>
                </a:r>
                <a:r>
                  <a:rPr lang="ar-IQ" sz="1000" b="1" dirty="0" smtClean="0">
                    <a:solidFill>
                      <a:srgbClr val="FF0000"/>
                    </a:solidFill>
                  </a:rPr>
                  <a:t>   </a:t>
                </a:r>
                <a:r>
                  <a:rPr lang="ar-IQ" sz="1000" b="1" dirty="0">
                    <a:solidFill>
                      <a:srgbClr val="FF0000"/>
                    </a:solidFill>
                  </a:rPr>
                  <a:t>منطقة القبول             منطقة الرفض</a:t>
                </a:r>
              </a:p>
              <a:p>
                <a:pPr marL="0" indent="0" algn="just" rtl="1">
                  <a:buNone/>
                </a:pPr>
                <a:r>
                  <a:rPr lang="ar-IQ" sz="1000" b="1" dirty="0">
                    <a:solidFill>
                      <a:srgbClr val="FF0000"/>
                    </a:solidFill>
                  </a:rPr>
                  <a:t>                                                                                      </a:t>
                </a:r>
                <a:r>
                  <a:rPr lang="ar-IQ" sz="1000" b="1" dirty="0" smtClean="0">
                    <a:solidFill>
                      <a:srgbClr val="FF0000"/>
                    </a:solidFill>
                  </a:rPr>
                  <a:t>               </a:t>
                </a:r>
                <a:r>
                  <a:rPr lang="en-US" sz="1000" b="1" dirty="0" smtClean="0">
                    <a:solidFill>
                      <a:srgbClr val="FF0000"/>
                    </a:solidFill>
                  </a:rPr>
                  <a:t>=0.025</a:t>
                </a:r>
                <a:r>
                  <a:rPr lang="ar-IQ" sz="1000" b="1" dirty="0" smtClean="0">
                    <a:solidFill>
                      <a:srgbClr val="FF0000"/>
                    </a:solidFill>
                  </a:rPr>
                  <a:t> </a:t>
                </a:r>
                <a14:m>
                  <m:oMath xmlns:m="http://schemas.openxmlformats.org/officeDocument/2006/math">
                    <m:f>
                      <m:fPr>
                        <m:ctrlPr>
                          <a:rPr lang="en-US" sz="1000" b="1" i="1">
                            <a:solidFill>
                              <a:srgbClr val="FF0000"/>
                            </a:solidFill>
                            <a:latin typeface="Cambria Math"/>
                          </a:rPr>
                        </m:ctrlPr>
                      </m:fPr>
                      <m:num>
                        <m:r>
                          <a:rPr lang="en-US" sz="1000" b="1" i="1">
                            <a:solidFill>
                              <a:srgbClr val="FF0000"/>
                            </a:solidFill>
                            <a:latin typeface="Cambria Math"/>
                            <a:ea typeface="Cambria Math"/>
                          </a:rPr>
                          <m:t>𝜶</m:t>
                        </m:r>
                      </m:num>
                      <m:den>
                        <m:r>
                          <a:rPr lang="en-US" sz="1000" b="1" i="1">
                            <a:solidFill>
                              <a:srgbClr val="FF0000"/>
                            </a:solidFill>
                            <a:latin typeface="Cambria Math"/>
                          </a:rPr>
                          <m:t>𝟐</m:t>
                        </m:r>
                      </m:den>
                    </m:f>
                  </m:oMath>
                </a14:m>
                <a:r>
                  <a:rPr lang="ar-IQ" sz="1000" b="1" dirty="0">
                    <a:solidFill>
                      <a:srgbClr val="FF0000"/>
                    </a:solidFill>
                  </a:rPr>
                  <a:t>       </a:t>
                </a:r>
                <a:r>
                  <a:rPr lang="ar-IQ" sz="1000" b="1" dirty="0" smtClean="0">
                    <a:solidFill>
                      <a:srgbClr val="FF0000"/>
                    </a:solidFill>
                  </a:rPr>
                  <a:t>          </a:t>
                </a:r>
                <a:r>
                  <a:rPr lang="en-US" sz="1000" b="1" dirty="0">
                    <a:solidFill>
                      <a:srgbClr val="FF0000"/>
                    </a:solidFill>
                  </a:rPr>
                  <a:t>1-</a:t>
                </a:r>
                <a14:m>
                  <m:oMath xmlns:m="http://schemas.openxmlformats.org/officeDocument/2006/math">
                    <m:r>
                      <a:rPr lang="en-US" sz="1000" b="1" i="1" dirty="0">
                        <a:solidFill>
                          <a:srgbClr val="FF0000"/>
                        </a:solidFill>
                        <a:latin typeface="Cambria Math"/>
                        <a:ea typeface="Cambria Math"/>
                      </a:rPr>
                      <m:t>𝜶</m:t>
                    </m:r>
                  </m:oMath>
                </a14:m>
                <a:r>
                  <a:rPr lang="ar-IQ" sz="1000" b="1" dirty="0">
                    <a:solidFill>
                      <a:srgbClr val="FF0000"/>
                    </a:solidFill>
                  </a:rPr>
                  <a:t>         </a:t>
                </a:r>
                <a:r>
                  <a:rPr lang="ar-IQ" sz="1000" b="1" dirty="0" smtClean="0">
                    <a:solidFill>
                      <a:srgbClr val="FF0000"/>
                    </a:solidFill>
                  </a:rPr>
                  <a:t>           </a:t>
                </a:r>
                <a:r>
                  <a:rPr lang="en-US" sz="1000" b="1" dirty="0" smtClean="0">
                    <a:solidFill>
                      <a:srgbClr val="FF0000"/>
                    </a:solidFill>
                  </a:rPr>
                  <a:t>=0.025</a:t>
                </a:r>
                <a:r>
                  <a:rPr lang="ar-IQ" sz="1000" b="1" dirty="0" smtClean="0">
                    <a:solidFill>
                      <a:srgbClr val="FF0000"/>
                    </a:solidFill>
                  </a:rPr>
                  <a:t> </a:t>
                </a:r>
                <a14:m>
                  <m:oMath xmlns:m="http://schemas.openxmlformats.org/officeDocument/2006/math">
                    <m:f>
                      <m:fPr>
                        <m:ctrlPr>
                          <a:rPr lang="en-US" sz="1000" b="1" i="1">
                            <a:solidFill>
                              <a:srgbClr val="FF0000"/>
                            </a:solidFill>
                            <a:latin typeface="Cambria Math"/>
                          </a:rPr>
                        </m:ctrlPr>
                      </m:fPr>
                      <m:num>
                        <m:r>
                          <a:rPr lang="en-US" sz="1000" b="1" i="1">
                            <a:solidFill>
                              <a:srgbClr val="FF0000"/>
                            </a:solidFill>
                            <a:latin typeface="Cambria Math"/>
                            <a:ea typeface="Cambria Math"/>
                          </a:rPr>
                          <m:t>𝜶</m:t>
                        </m:r>
                      </m:num>
                      <m:den>
                        <m:r>
                          <a:rPr lang="en-US" sz="1000" b="1" i="1">
                            <a:solidFill>
                              <a:srgbClr val="FF0000"/>
                            </a:solidFill>
                            <a:latin typeface="Cambria Math"/>
                          </a:rPr>
                          <m:t>𝟐</m:t>
                        </m:r>
                      </m:den>
                    </m:f>
                  </m:oMath>
                </a14:m>
                <a:r>
                  <a:rPr lang="ar-IQ" sz="1000" b="1" dirty="0">
                    <a:solidFill>
                      <a:srgbClr val="FF0000"/>
                    </a:solidFill>
                  </a:rPr>
                  <a:t>     </a:t>
                </a:r>
              </a:p>
              <a:p>
                <a:pPr marL="0" indent="0" algn="just" rtl="1">
                  <a:buNone/>
                </a:pPr>
                <a:endParaRPr lang="ar-IQ" sz="1000" b="1" dirty="0">
                  <a:solidFill>
                    <a:srgbClr val="FF0000"/>
                  </a:solidFill>
                </a:endParaRPr>
              </a:p>
              <a:p>
                <a:pPr marL="0" indent="0" algn="just" rtl="1">
                  <a:buNone/>
                </a:pPr>
                <a:endParaRPr lang="ar-IQ" sz="1000" b="1" dirty="0">
                  <a:solidFill>
                    <a:srgbClr val="FF0000"/>
                  </a:solidFill>
                </a:endParaRPr>
              </a:p>
              <a:p>
                <a:pPr marL="0" indent="0" algn="just" rtl="1">
                  <a:buNone/>
                </a:pPr>
                <a:endParaRPr lang="en-US" sz="1000" dirty="0" smtClean="0"/>
              </a:p>
              <a:p>
                <a:pPr marL="0" indent="0" algn="just" rtl="1">
                  <a:buNone/>
                </a:pPr>
                <a:r>
                  <a:rPr lang="en-US" sz="1000" dirty="0"/>
                  <a:t> </a:t>
                </a:r>
                <a:r>
                  <a:rPr lang="en-US" sz="1000" dirty="0" smtClean="0"/>
                  <a:t>                          </a:t>
                </a:r>
                <a:endParaRPr lang="ar-IQ" sz="1000" dirty="0" smtClean="0"/>
              </a:p>
              <a:p>
                <a:pPr marL="0" indent="0" algn="just" rtl="1">
                  <a:buNone/>
                </a:pPr>
                <a:r>
                  <a:rPr lang="en-US" sz="1000" dirty="0" smtClean="0"/>
                  <a:t>                   </a:t>
                </a:r>
                <a:r>
                  <a:rPr lang="en-US" sz="1200" b="1" dirty="0" smtClean="0">
                    <a:solidFill>
                      <a:srgbClr val="FF0000"/>
                    </a:solidFill>
                  </a:rPr>
                  <a:t>-2.101                             0                         +2.101                                                                                              </a:t>
                </a:r>
                <a:endParaRPr lang="ar-IQ" sz="1200" b="1" dirty="0" smtClean="0">
                  <a:solidFill>
                    <a:srgbClr val="FF0000"/>
                  </a:solidFill>
                </a:endParaRPr>
              </a:p>
              <a:p>
                <a:pPr marL="0" indent="0" algn="just" rtl="1">
                  <a:buNone/>
                </a:pPr>
                <a:r>
                  <a:rPr lang="ar-IQ" sz="2800" b="1" dirty="0" smtClean="0">
                    <a:solidFill>
                      <a:srgbClr val="FF0000"/>
                    </a:solidFill>
                  </a:rPr>
                  <a:t>اي ان منطقة القبول تبدأ من </a:t>
                </a:r>
                <a:r>
                  <a:rPr lang="en-US" sz="2800" b="1" dirty="0" smtClean="0">
                    <a:solidFill>
                      <a:srgbClr val="FF0000"/>
                    </a:solidFill>
                  </a:rPr>
                  <a:t>-2.101</a:t>
                </a:r>
                <a:r>
                  <a:rPr lang="ar-IQ" sz="2800" b="1" dirty="0" smtClean="0">
                    <a:solidFill>
                      <a:srgbClr val="FF0000"/>
                    </a:solidFill>
                  </a:rPr>
                  <a:t> حتى </a:t>
                </a:r>
                <a:r>
                  <a:rPr lang="en-US" sz="2800" b="1" dirty="0" smtClean="0">
                    <a:solidFill>
                      <a:srgbClr val="FF0000"/>
                    </a:solidFill>
                  </a:rPr>
                  <a:t>+2.101</a:t>
                </a:r>
                <a:endParaRPr lang="ar-IQ" sz="2800" b="1" dirty="0" smtClean="0">
                  <a:solidFill>
                    <a:srgbClr val="FF0000"/>
                  </a:solidFill>
                </a:endParaRPr>
              </a:p>
              <a:p>
                <a:pPr marL="0" indent="0" algn="just" rtl="1">
                  <a:buNone/>
                </a:pPr>
                <a:r>
                  <a:rPr lang="ar-IQ" sz="2800" b="1" dirty="0" smtClean="0">
                    <a:solidFill>
                      <a:srgbClr val="7030A0"/>
                    </a:solidFill>
                  </a:rPr>
                  <a:t>5- المقارنة والقرار: قيمة إحصاءة الإختبار المحسوبة =</a:t>
                </a:r>
                <a:r>
                  <a:rPr lang="en-US" sz="2800" b="1" dirty="0" smtClean="0">
                    <a:solidFill>
                      <a:srgbClr val="7030A0"/>
                    </a:solidFill>
                  </a:rPr>
                  <a:t>0.7</a:t>
                </a:r>
                <a:r>
                  <a:rPr lang="ar-IQ" sz="2800" b="1" dirty="0" smtClean="0">
                    <a:solidFill>
                      <a:srgbClr val="7030A0"/>
                    </a:solidFill>
                  </a:rPr>
                  <a:t> فانها تقع في </a:t>
                </a:r>
                <a:r>
                  <a:rPr lang="ar-IQ" sz="2800" b="1" dirty="0" smtClean="0">
                    <a:solidFill>
                      <a:schemeClr val="accent6">
                        <a:lumMod val="75000"/>
                      </a:schemeClr>
                    </a:solidFill>
                  </a:rPr>
                  <a:t>منطقة القبول وبالتالي فان القرار هو قبول فرضية العدم التي تنص على ان متوسط اعمار الناخبين في المدينة الأولى =</a:t>
                </a:r>
                <a:r>
                  <a:rPr lang="ar-IQ" sz="2800" b="1" dirty="0">
                    <a:solidFill>
                      <a:schemeClr val="accent6">
                        <a:lumMod val="75000"/>
                      </a:schemeClr>
                    </a:solidFill>
                  </a:rPr>
                  <a:t> متوسط اعمار الناخبين في المدينة </a:t>
                </a:r>
                <a:r>
                  <a:rPr lang="ar-IQ" sz="2800" b="1" dirty="0" smtClean="0">
                    <a:solidFill>
                      <a:schemeClr val="accent6">
                        <a:lumMod val="75000"/>
                      </a:schemeClr>
                    </a:solidFill>
                  </a:rPr>
                  <a:t>الثانية بمستوى معنوية </a:t>
                </a:r>
                <a:r>
                  <a:rPr lang="en-US" sz="2800" b="1" dirty="0" smtClean="0">
                    <a:solidFill>
                      <a:schemeClr val="accent6">
                        <a:lumMod val="75000"/>
                      </a:schemeClr>
                    </a:solidFill>
                  </a:rPr>
                  <a:t>0.025</a:t>
                </a:r>
                <a:r>
                  <a:rPr lang="ar-IQ" sz="2800" b="1" smtClean="0">
                    <a:solidFill>
                      <a:schemeClr val="accent6">
                        <a:lumMod val="75000"/>
                      </a:schemeClr>
                    </a:solidFill>
                  </a:rPr>
                  <a:t> .</a:t>
                </a:r>
                <a:endParaRPr lang="ar-IQ" sz="2800" dirty="0">
                  <a:solidFill>
                    <a:schemeClr val="accent6">
                      <a:lumMod val="75000"/>
                    </a:schemeClr>
                  </a:solidFill>
                </a:endParaRPr>
              </a:p>
              <a:p>
                <a:pPr marL="0" indent="0" algn="just" rtl="1">
                  <a:buNone/>
                </a:pPr>
                <a:endParaRPr lang="ar-IQ" sz="1000" dirty="0" smtClean="0">
                  <a:solidFill>
                    <a:srgbClr val="7030A0"/>
                  </a:solidFill>
                </a:endParaRPr>
              </a:p>
              <a:p>
                <a:pPr marL="0" indent="0" algn="ct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8600"/>
                <a:ext cx="8534400" cy="5897563"/>
              </a:xfrm>
              <a:blipFill rotWithShape="1">
                <a:blip r:embed="rId2"/>
                <a:stretch>
                  <a:fillRect l="-3143" t="-1551" r="-1857" b="-827"/>
                </a:stretch>
              </a:blipFill>
            </p:spPr>
            <p:txBody>
              <a:bodyPr/>
              <a:lstStyle/>
              <a:p>
                <a:r>
                  <a:rPr lang="en-US">
                    <a:noFill/>
                  </a:rPr>
                  <a:t> </a:t>
                </a:r>
              </a:p>
            </p:txBody>
          </p:sp>
        </mc:Fallback>
      </mc:AlternateContent>
      <p:sp>
        <p:nvSpPr>
          <p:cNvPr id="4" name="Freeform 3"/>
          <p:cNvSpPr/>
          <p:nvPr/>
        </p:nvSpPr>
        <p:spPr>
          <a:xfrm>
            <a:off x="2819400" y="1981200"/>
            <a:ext cx="2859959" cy="1155230"/>
          </a:xfrm>
          <a:custGeom>
            <a:avLst/>
            <a:gdLst>
              <a:gd name="connsiteX0" fmla="*/ 0 w 2625263"/>
              <a:gd name="connsiteY0" fmla="*/ 1197880 h 1289358"/>
              <a:gd name="connsiteX1" fmla="*/ 475488 w 2625263"/>
              <a:gd name="connsiteY1" fmla="*/ 1161304 h 1289358"/>
              <a:gd name="connsiteX2" fmla="*/ 1252728 w 2625263"/>
              <a:gd name="connsiteY2" fmla="*/ 16 h 1289358"/>
              <a:gd name="connsiteX3" fmla="*/ 2075688 w 2625263"/>
              <a:gd name="connsiteY3" fmla="*/ 1188736 h 1289358"/>
              <a:gd name="connsiteX4" fmla="*/ 2615184 w 2625263"/>
              <a:gd name="connsiteY4" fmla="*/ 1207024 h 12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263" h="1289358">
                <a:moveTo>
                  <a:pt x="0" y="1197880"/>
                </a:moveTo>
                <a:cubicBezTo>
                  <a:pt x="133350" y="1279414"/>
                  <a:pt x="266700" y="1360948"/>
                  <a:pt x="475488" y="1161304"/>
                </a:cubicBezTo>
                <a:cubicBezTo>
                  <a:pt x="684276" y="961660"/>
                  <a:pt x="986028" y="-4556"/>
                  <a:pt x="1252728" y="16"/>
                </a:cubicBezTo>
                <a:cubicBezTo>
                  <a:pt x="1519428" y="4588"/>
                  <a:pt x="1848612" y="987568"/>
                  <a:pt x="2075688" y="1188736"/>
                </a:cubicBezTo>
                <a:cubicBezTo>
                  <a:pt x="2302764" y="1389904"/>
                  <a:pt x="2692908" y="1231408"/>
                  <a:pt x="2615184" y="1207024"/>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5" name="Straight Connector 4"/>
          <p:cNvCxnSpPr/>
          <p:nvPr/>
        </p:nvCxnSpPr>
        <p:spPr>
          <a:xfrm>
            <a:off x="2819400" y="3352800"/>
            <a:ext cx="289454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 name="Straight Connector 6"/>
          <p:cNvCxnSpPr>
            <a:stCxn id="4" idx="1"/>
          </p:cNvCxnSpPr>
          <p:nvPr/>
        </p:nvCxnSpPr>
        <p:spPr>
          <a:xfrm>
            <a:off x="3337396" y="3021697"/>
            <a:ext cx="15404" cy="331103"/>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5029200" y="3042073"/>
            <a:ext cx="15404" cy="331103"/>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8858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
                <a:ext cx="8991600" cy="6705600"/>
              </a:xfrm>
            </p:spPr>
            <p:txBody>
              <a:bodyPr>
                <a:normAutofit lnSpcReduction="10000"/>
              </a:bodyPr>
              <a:lstStyle/>
              <a:p>
                <a:pPr marL="0" indent="0" algn="just" rtl="1">
                  <a:buNone/>
                </a:pPr>
                <a:r>
                  <a:rPr lang="ar-IQ" b="1" dirty="0" smtClean="0"/>
                  <a:t>الحل:  المعطيات المتوفرة:  </a:t>
                </a:r>
                <a:r>
                  <a:rPr lang="en-US" b="1" dirty="0" smtClean="0"/>
                  <a:t>n=49 , s=6.4 , X= 65.5 , </a:t>
                </a:r>
                <a14:m>
                  <m:oMath xmlns:m="http://schemas.openxmlformats.org/officeDocument/2006/math">
                    <m:r>
                      <a:rPr lang="en-US" b="1" i="1" smtClean="0">
                        <a:latin typeface="Cambria Math"/>
                        <a:ea typeface="Cambria Math"/>
                      </a:rPr>
                      <m:t>𝝁</m:t>
                    </m:r>
                    <m:r>
                      <a:rPr lang="en-US" b="1" i="1" smtClean="0">
                        <a:latin typeface="Cambria Math"/>
                        <a:ea typeface="Cambria Math"/>
                      </a:rPr>
                      <m:t>=</m:t>
                    </m:r>
                    <m:r>
                      <a:rPr lang="en-US" b="1" i="1" smtClean="0">
                        <a:latin typeface="Cambria Math"/>
                        <a:ea typeface="Cambria Math"/>
                      </a:rPr>
                      <m:t>𝟕𝟓</m:t>
                    </m:r>
                  </m:oMath>
                </a14:m>
                <a:endParaRPr lang="ar-IQ" b="1" dirty="0" smtClean="0"/>
              </a:p>
              <a:p>
                <a:pPr marL="0" indent="0" algn="just" rtl="1">
                  <a:buNone/>
                </a:pPr>
                <a:r>
                  <a:rPr lang="ar-IQ" b="1" dirty="0" smtClean="0"/>
                  <a:t>1-صياغة فرضية العدم: ان استعمال الدواء لا يؤدي الى انخفاض الضغط.</a:t>
                </a:r>
              </a:p>
              <a:p>
                <a:pPr marL="0" indent="0" algn="ctr" rtl="1">
                  <a:buNone/>
                </a:pPr>
                <a:r>
                  <a:rPr lang="ar-IQ" b="1" dirty="0" smtClean="0"/>
                  <a:t> 75=</a:t>
                </a:r>
                <a:r>
                  <a:rPr lang="en-US" b="1" dirty="0" smtClean="0"/>
                  <a:t>H</a:t>
                </a:r>
                <a:r>
                  <a:rPr lang="en-US" sz="1200" b="1" dirty="0" smtClean="0"/>
                  <a:t>0</a:t>
                </a:r>
                <a:r>
                  <a:rPr lang="en-US" b="1" dirty="0" smtClean="0"/>
                  <a:t> : </a:t>
                </a:r>
                <a14:m>
                  <m:oMath xmlns:m="http://schemas.openxmlformats.org/officeDocument/2006/math">
                    <m:r>
                      <a:rPr lang="en-US" b="1" i="1" smtClean="0">
                        <a:latin typeface="Cambria Math"/>
                        <a:ea typeface="Cambria Math"/>
                      </a:rPr>
                      <m:t>𝝁</m:t>
                    </m:r>
                  </m:oMath>
                </a14:m>
                <a:endParaRPr lang="ar-IQ" b="1" dirty="0" smtClean="0">
                  <a:ea typeface="Cambria Math"/>
                </a:endParaRPr>
              </a:p>
              <a:p>
                <a:pPr marL="0" indent="0" algn="just" rtl="1">
                  <a:buNone/>
                </a:pPr>
                <a:r>
                  <a:rPr lang="ar-IQ" b="1" dirty="0" smtClean="0"/>
                  <a:t>2- الفرضية البديلة: ان استعمال الدواء يؤدي الى انخفاض الضغط.</a:t>
                </a:r>
              </a:p>
              <a:p>
                <a:pPr marL="0" indent="0" algn="ctr" rtl="1">
                  <a:buNone/>
                </a:pPr>
                <a:r>
                  <a:rPr lang="ar-IQ" b="1" dirty="0"/>
                  <a:t> </a:t>
                </a:r>
                <a14:m>
                  <m:oMath xmlns:m="http://schemas.openxmlformats.org/officeDocument/2006/math">
                    <m:r>
                      <a:rPr lang="ar-IQ" b="1" i="1" smtClean="0">
                        <a:latin typeface="Cambria Math"/>
                        <a:ea typeface="Cambria Math"/>
                      </a:rPr>
                      <m:t>&lt;</m:t>
                    </m:r>
                    <m:r>
                      <a:rPr lang="ar-IQ" b="1" i="1" smtClean="0">
                        <a:latin typeface="Cambria Math"/>
                        <a:ea typeface="Cambria Math"/>
                      </a:rPr>
                      <m:t>𝟕𝟓</m:t>
                    </m:r>
                  </m:oMath>
                </a14:m>
                <a:r>
                  <a:rPr lang="ar-IQ" b="1" dirty="0" smtClean="0"/>
                  <a:t> </a:t>
                </a:r>
                <a:r>
                  <a:rPr lang="en-US" b="1" dirty="0" smtClean="0"/>
                  <a:t> H</a:t>
                </a:r>
                <a:r>
                  <a:rPr lang="en-US" sz="1200" b="1" dirty="0" smtClean="0"/>
                  <a:t>1</a:t>
                </a:r>
                <a:r>
                  <a:rPr lang="en-US" b="1" dirty="0" smtClean="0"/>
                  <a:t> </a:t>
                </a:r>
                <a:r>
                  <a:rPr lang="en-US" b="1" dirty="0"/>
                  <a:t>: </a:t>
                </a:r>
                <a14:m>
                  <m:oMath xmlns:m="http://schemas.openxmlformats.org/officeDocument/2006/math">
                    <m:r>
                      <a:rPr lang="en-US" b="1" i="1">
                        <a:latin typeface="Cambria Math"/>
                        <a:ea typeface="Cambria Math"/>
                      </a:rPr>
                      <m:t>𝝁</m:t>
                    </m:r>
                  </m:oMath>
                </a14:m>
                <a:endParaRPr lang="ar-IQ" b="1" dirty="0" smtClean="0">
                  <a:ea typeface="Cambria Math"/>
                </a:endParaRPr>
              </a:p>
              <a:p>
                <a:pPr marL="0" indent="0" algn="just" rtl="1">
                  <a:buNone/>
                </a:pPr>
                <a:r>
                  <a:rPr lang="ar-IQ" b="1" dirty="0" smtClean="0">
                    <a:ea typeface="Cambria Math"/>
                  </a:rPr>
                  <a:t>3-تحديد احصاءة الإختبار: سيتم الإختبار من الجانب الأيسر وعليه فان احصاء الإختبار ستكون بالشكل الآتي عند مستوى معنوية </a:t>
                </a:r>
                <a:r>
                  <a:rPr lang="en-US" b="1" dirty="0" smtClean="0">
                    <a:ea typeface="Cambria Math"/>
                  </a:rPr>
                  <a:t>0.05</a:t>
                </a:r>
                <a:endParaRPr lang="ar-IQ" b="1" dirty="0" smtClean="0">
                  <a:ea typeface="Cambria Math"/>
                </a:endParaRPr>
              </a:p>
              <a:p>
                <a:pPr marL="0" indent="0" algn="ctr" rtl="1">
                  <a:buNone/>
                </a:pPr>
                <a:r>
                  <a:rPr lang="en-US" b="1" dirty="0" smtClean="0"/>
                  <a:t>-10.39</a:t>
                </a:r>
                <a:r>
                  <a:rPr lang="ar-IQ" b="1" dirty="0" smtClean="0"/>
                  <a:t> =</a:t>
                </a:r>
                <a14:m>
                  <m:oMath xmlns:m="http://schemas.openxmlformats.org/officeDocument/2006/math">
                    <m:f>
                      <m:fPr>
                        <m:ctrlPr>
                          <a:rPr lang="ar-IQ" b="1" i="1" smtClean="0">
                            <a:latin typeface="Cambria Math"/>
                          </a:rPr>
                        </m:ctrlPr>
                      </m:fPr>
                      <m:num>
                        <m:r>
                          <a:rPr lang="en-US" b="1" i="1" smtClean="0">
                            <a:latin typeface="Cambria Math"/>
                          </a:rPr>
                          <m:t>𝟔𝟓</m:t>
                        </m:r>
                        <m:r>
                          <a:rPr lang="en-US" b="1" i="1" smtClean="0">
                            <a:latin typeface="Cambria Math"/>
                          </a:rPr>
                          <m:t>.</m:t>
                        </m:r>
                        <m:r>
                          <a:rPr lang="en-US" b="1" i="1" smtClean="0">
                            <a:latin typeface="Cambria Math"/>
                          </a:rPr>
                          <m:t>𝟓</m:t>
                        </m:r>
                        <m:r>
                          <a:rPr lang="en-US" b="1" i="1" smtClean="0">
                            <a:latin typeface="Cambria Math"/>
                          </a:rPr>
                          <m:t>−</m:t>
                        </m:r>
                        <m:r>
                          <a:rPr lang="en-US" b="1" i="1" smtClean="0">
                            <a:latin typeface="Cambria Math"/>
                          </a:rPr>
                          <m:t>𝟕𝟓</m:t>
                        </m:r>
                      </m:num>
                      <m:den>
                        <m:f>
                          <m:fPr>
                            <m:ctrlPr>
                              <a:rPr lang="ar-IQ" b="1" i="1" smtClean="0">
                                <a:latin typeface="Cambria Math"/>
                              </a:rPr>
                            </m:ctrlPr>
                          </m:fPr>
                          <m:num>
                            <m:r>
                              <a:rPr lang="en-US" b="1" i="1" smtClean="0">
                                <a:latin typeface="Cambria Math"/>
                              </a:rPr>
                              <m:t>𝟔</m:t>
                            </m:r>
                            <m:r>
                              <a:rPr lang="en-US" b="1" i="1" smtClean="0">
                                <a:latin typeface="Cambria Math"/>
                              </a:rPr>
                              <m:t>.</m:t>
                            </m:r>
                            <m:r>
                              <a:rPr lang="en-US" b="1" i="1" smtClean="0">
                                <a:latin typeface="Cambria Math"/>
                              </a:rPr>
                              <m:t>𝟒</m:t>
                            </m:r>
                          </m:num>
                          <m:den>
                            <m:rad>
                              <m:radPr>
                                <m:degHide m:val="on"/>
                                <m:ctrlPr>
                                  <a:rPr lang="ar-IQ" b="1" i="1" smtClean="0">
                                    <a:latin typeface="Cambria Math"/>
                                  </a:rPr>
                                </m:ctrlPr>
                              </m:radPr>
                              <m:deg/>
                              <m:e>
                                <m:r>
                                  <a:rPr lang="en-US" b="1" i="1" smtClean="0">
                                    <a:latin typeface="Cambria Math"/>
                                  </a:rPr>
                                  <m:t>𝟒𝟗</m:t>
                                </m:r>
                              </m:e>
                            </m:rad>
                          </m:den>
                        </m:f>
                      </m:den>
                    </m:f>
                  </m:oMath>
                </a14:m>
                <a:r>
                  <a:rPr lang="ar-IQ" b="1" dirty="0" smtClean="0"/>
                  <a:t> = </a:t>
                </a:r>
                <a:r>
                  <a:rPr lang="en-US" b="1" dirty="0" smtClean="0"/>
                  <a:t>Z</a:t>
                </a:r>
                <a:r>
                  <a:rPr lang="en-US" sz="1400" b="1" dirty="0" smtClean="0"/>
                  <a:t>CAL</a:t>
                </a:r>
                <a:r>
                  <a:rPr lang="en-US" b="1" dirty="0" smtClean="0"/>
                  <a:t> </a:t>
                </a:r>
                <a:r>
                  <a:rPr lang="en-US" b="1" dirty="0"/>
                  <a:t>=</a:t>
                </a:r>
                <a:r>
                  <a:rPr lang="en-US" b="1" dirty="0">
                    <a:solidFill>
                      <a:srgbClr val="0070C0"/>
                    </a:solidFill>
                  </a:rPr>
                  <a:t> </a:t>
                </a:r>
                <a14:m>
                  <m:oMath xmlns:m="http://schemas.openxmlformats.org/officeDocument/2006/math">
                    <m:f>
                      <m:fPr>
                        <m:ctrlPr>
                          <a:rPr lang="en-US" b="1" i="1">
                            <a:solidFill>
                              <a:srgbClr val="0070C0"/>
                            </a:solidFill>
                            <a:latin typeface="Cambria Math"/>
                          </a:rPr>
                        </m:ctrlPr>
                      </m:fPr>
                      <m:num>
                        <m:r>
                          <a:rPr lang="en-US" b="1" i="1">
                            <a:solidFill>
                              <a:srgbClr val="0070C0"/>
                            </a:solidFill>
                            <a:latin typeface="Cambria Math"/>
                          </a:rPr>
                          <m:t>𝑿</m:t>
                        </m:r>
                        <m:r>
                          <a:rPr lang="en-US" b="1" i="1">
                            <a:solidFill>
                              <a:srgbClr val="0070C0"/>
                            </a:solidFill>
                            <a:latin typeface="Cambria Math"/>
                          </a:rPr>
                          <m:t>−</m:t>
                        </m:r>
                        <m:r>
                          <a:rPr lang="en-US" b="1" i="1">
                            <a:solidFill>
                              <a:srgbClr val="0070C0"/>
                            </a:solidFill>
                            <a:latin typeface="Cambria Math"/>
                            <a:ea typeface="Cambria Math"/>
                          </a:rPr>
                          <m:t>𝝁</m:t>
                        </m:r>
                      </m:num>
                      <m:den>
                        <m:f>
                          <m:fPr>
                            <m:ctrlPr>
                              <a:rPr lang="en-US" b="1" i="1">
                                <a:solidFill>
                                  <a:srgbClr val="0070C0"/>
                                </a:solidFill>
                                <a:latin typeface="Cambria Math"/>
                              </a:rPr>
                            </m:ctrlPr>
                          </m:fPr>
                          <m:num>
                            <m:r>
                              <a:rPr lang="en-US" b="1" i="1">
                                <a:solidFill>
                                  <a:srgbClr val="0070C0"/>
                                </a:solidFill>
                                <a:latin typeface="Cambria Math"/>
                                <a:ea typeface="Cambria Math"/>
                              </a:rPr>
                              <m:t>𝑺</m:t>
                            </m:r>
                          </m:num>
                          <m:den>
                            <m:rad>
                              <m:radPr>
                                <m:degHide m:val="on"/>
                                <m:ctrlPr>
                                  <a:rPr lang="en-US" b="1" i="1">
                                    <a:solidFill>
                                      <a:srgbClr val="0070C0"/>
                                    </a:solidFill>
                                    <a:latin typeface="Cambria Math"/>
                                  </a:rPr>
                                </m:ctrlPr>
                              </m:radPr>
                              <m:deg/>
                              <m:e>
                                <m:r>
                                  <a:rPr lang="en-US" b="1" i="1">
                                    <a:solidFill>
                                      <a:srgbClr val="0070C0"/>
                                    </a:solidFill>
                                    <a:latin typeface="Cambria Math"/>
                                  </a:rPr>
                                  <m:t>𝒏</m:t>
                                </m:r>
                              </m:e>
                            </m:rad>
                          </m:den>
                        </m:f>
                      </m:den>
                    </m:f>
                  </m:oMath>
                </a14:m>
                <a:endParaRPr lang="ar-IQ" b="1" dirty="0" smtClean="0">
                  <a:ea typeface="Cambria Math"/>
                </a:endParaRPr>
              </a:p>
              <a:p>
                <a:pPr marL="0" indent="0" algn="just" rtl="1">
                  <a:buNone/>
                </a:pPr>
                <a:r>
                  <a:rPr lang="ar-IQ" b="1" dirty="0" smtClean="0">
                    <a:ea typeface="Cambria Math"/>
                  </a:rPr>
                  <a:t>اي ان قيمة إحصاءة الإختبار المحسوبة =</a:t>
                </a:r>
                <a:r>
                  <a:rPr lang="en-US" b="1" dirty="0" smtClean="0">
                    <a:ea typeface="Cambria Math"/>
                  </a:rPr>
                  <a:t>-10.93</a:t>
                </a:r>
                <a:endParaRPr lang="ar-IQ" b="1" dirty="0" smtClean="0">
                  <a:ea typeface="Cambria Math"/>
                </a:endParaRPr>
              </a:p>
              <a:p>
                <a:pPr marL="0" indent="0" algn="ctr" rtl="1">
                  <a:buNone/>
                </a:pPr>
                <a:r>
                  <a:rPr lang="ar-IQ" b="1" dirty="0" smtClean="0">
                    <a:ea typeface="Cambria Math"/>
                  </a:rPr>
                  <a:t> </a:t>
                </a:r>
                <a:r>
                  <a:rPr lang="en-US" b="1" dirty="0" smtClean="0">
                    <a:ea typeface="Cambria Math"/>
                  </a:rPr>
                  <a:t>Z</a:t>
                </a:r>
                <a:r>
                  <a:rPr lang="en-US" sz="1200" b="1" dirty="0" smtClean="0">
                    <a:ea typeface="Cambria Math"/>
                  </a:rPr>
                  <a:t>(0.05)</a:t>
                </a:r>
                <a:r>
                  <a:rPr lang="en-US" b="1" dirty="0" smtClean="0">
                    <a:ea typeface="Cambria Math"/>
                  </a:rPr>
                  <a:t> =-1.64</a:t>
                </a:r>
                <a:r>
                  <a:rPr lang="ar-IQ" b="1" dirty="0" smtClean="0">
                    <a:ea typeface="Cambria Math"/>
                  </a:rPr>
                  <a:t>-=</a:t>
                </a:r>
                <a:r>
                  <a:rPr lang="en-US" b="1" dirty="0" smtClean="0">
                    <a:ea typeface="Cambria Math"/>
                  </a:rPr>
                  <a:t>Z(</a:t>
                </a:r>
                <a14:m>
                  <m:oMath xmlns:m="http://schemas.openxmlformats.org/officeDocument/2006/math">
                    <m:r>
                      <a:rPr lang="en-US" b="1" i="1" smtClean="0">
                        <a:latin typeface="Cambria Math"/>
                        <a:ea typeface="Cambria Math"/>
                      </a:rPr>
                      <m:t>𝜶</m:t>
                    </m:r>
                  </m:oMath>
                </a14:m>
                <a:r>
                  <a:rPr lang="en-US" b="1" dirty="0" smtClean="0">
                    <a:ea typeface="Cambria Math"/>
                  </a:rPr>
                  <a:t>)</a:t>
                </a:r>
                <a:r>
                  <a:rPr lang="ar-IQ" b="1" dirty="0" smtClean="0">
                    <a:ea typeface="Cambria Math"/>
                  </a:rPr>
                  <a:t>-=</a:t>
                </a:r>
                <a:r>
                  <a:rPr lang="en-US" b="1" dirty="0" err="1" smtClean="0">
                    <a:ea typeface="Cambria Math"/>
                  </a:rPr>
                  <a:t>Z</a:t>
                </a:r>
                <a:r>
                  <a:rPr lang="en-US" sz="1200" b="1" dirty="0" err="1" smtClean="0">
                    <a:ea typeface="Cambria Math"/>
                  </a:rPr>
                  <a:t>tab</a:t>
                </a:r>
                <a:r>
                  <a:rPr lang="ar-IQ" b="1" dirty="0" smtClean="0">
                    <a:ea typeface="Cambria Math"/>
                  </a:rPr>
                  <a:t> </a:t>
                </a:r>
                <a:endParaRPr lang="ar-IQ" b="1" dirty="0">
                  <a:ea typeface="Cambria Math"/>
                </a:endParaRPr>
              </a:p>
              <a:p>
                <a:pPr marL="0" indent="0" algn="ctr" rtl="1">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
                <a:ext cx="8991600" cy="6705600"/>
              </a:xfrm>
              <a:blipFill rotWithShape="1">
                <a:blip r:embed="rId2"/>
                <a:stretch>
                  <a:fillRect l="-2983" t="-2091" r="-1763" b="-2273"/>
                </a:stretch>
              </a:blipFill>
            </p:spPr>
            <p:txBody>
              <a:bodyPr/>
              <a:lstStyle/>
              <a:p>
                <a:r>
                  <a:rPr lang="en-US">
                    <a:noFill/>
                  </a:rPr>
                  <a:t> </a:t>
                </a:r>
              </a:p>
            </p:txBody>
          </p:sp>
        </mc:Fallback>
      </mc:AlternateContent>
      <p:cxnSp>
        <p:nvCxnSpPr>
          <p:cNvPr id="5" name="Straight Connector 4"/>
          <p:cNvCxnSpPr/>
          <p:nvPr/>
        </p:nvCxnSpPr>
        <p:spPr>
          <a:xfrm>
            <a:off x="2435352" y="1524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276600" y="4724400"/>
            <a:ext cx="2286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82918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553200"/>
              </a:xfrm>
            </p:spPr>
            <p:txBody>
              <a:bodyPr>
                <a:normAutofit/>
              </a:bodyPr>
              <a:lstStyle/>
              <a:p>
                <a:pPr marL="0" indent="0" algn="just" rtl="1">
                  <a:buNone/>
                </a:pPr>
                <a:r>
                  <a:rPr lang="ar-IQ" dirty="0" smtClean="0"/>
                  <a:t>وان القيمة الإحصائية الجدولية ذات اختبار من اليسار =</a:t>
                </a:r>
                <a:r>
                  <a:rPr lang="en-US" dirty="0" smtClean="0"/>
                  <a:t>-1.64</a:t>
                </a:r>
                <a:endParaRPr lang="ar-IQ" dirty="0" smtClean="0"/>
              </a:p>
              <a:p>
                <a:pPr marL="0" indent="0" algn="just" rtl="1">
                  <a:buNone/>
                </a:pPr>
                <a:r>
                  <a:rPr lang="ar-IQ" dirty="0" smtClean="0"/>
                  <a:t>4-حدود منطقتي القبول والرفض: نحصل عليها من التوزيع الطبيعي المعياري الآتي بمستوى معنوية </a:t>
                </a:r>
                <a:r>
                  <a:rPr lang="en-US" dirty="0" smtClean="0"/>
                  <a:t>0.05</a:t>
                </a:r>
                <a:r>
                  <a:rPr lang="ar-IQ" dirty="0" smtClean="0"/>
                  <a:t>وكالآتي:</a:t>
                </a:r>
              </a:p>
              <a:p>
                <a:pPr marL="0" indent="0" algn="ctr" rtl="1">
                  <a:buNone/>
                </a:pPr>
                <a:endParaRPr lang="ar-IQ" dirty="0" smtClean="0"/>
              </a:p>
              <a:p>
                <a:pPr marL="0" indent="0" algn="ctr" rtl="1">
                  <a:buNone/>
                </a:pPr>
                <a:r>
                  <a:rPr lang="ar-IQ" sz="1400" dirty="0" smtClean="0"/>
                  <a:t>                                         منطقة القبول               منطقة الرفض</a:t>
                </a:r>
              </a:p>
              <a:p>
                <a:pPr marL="0" indent="0" algn="ctr" rtl="1">
                  <a:buNone/>
                </a:pPr>
                <a:r>
                  <a:rPr lang="ar-IQ" sz="1400" dirty="0" smtClean="0"/>
                  <a:t>                                             </a:t>
                </a:r>
                <a:r>
                  <a:rPr lang="en-US" sz="1400" dirty="0" smtClean="0"/>
                  <a:t>  1- </a:t>
                </a:r>
                <a14:m>
                  <m:oMath xmlns:m="http://schemas.openxmlformats.org/officeDocument/2006/math">
                    <m:r>
                      <a:rPr lang="en-US" sz="1400" i="1" smtClean="0">
                        <a:latin typeface="Cambria Math"/>
                        <a:ea typeface="Cambria Math"/>
                      </a:rPr>
                      <m:t>𝛼</m:t>
                    </m:r>
                  </m:oMath>
                </a14:m>
                <a:r>
                  <a:rPr lang="ar-IQ" sz="1400" dirty="0" smtClean="0"/>
                  <a:t>               </a:t>
                </a:r>
                <a14:m>
                  <m:oMath xmlns:m="http://schemas.openxmlformats.org/officeDocument/2006/math">
                    <m:r>
                      <a:rPr lang="ar-IQ" sz="1400" i="1" dirty="0" smtClean="0">
                        <a:latin typeface="Cambria Math"/>
                        <a:ea typeface="Cambria Math"/>
                      </a:rPr>
                      <m:t>𝛼</m:t>
                    </m:r>
                    <m:r>
                      <a:rPr lang="ar-IQ" sz="1400" b="0" i="1" dirty="0" smtClean="0">
                        <a:latin typeface="Cambria Math"/>
                        <a:ea typeface="Cambria Math"/>
                      </a:rPr>
                      <m:t>=</m:t>
                    </m:r>
                    <m:r>
                      <a:rPr lang="ar-IQ" sz="1400" b="0" i="1" dirty="0" smtClean="0">
                        <a:latin typeface="Cambria Math"/>
                        <a:ea typeface="Cambria Math"/>
                      </a:rPr>
                      <m:t>0</m:t>
                    </m:r>
                    <m:r>
                      <a:rPr lang="en-US" sz="1400" b="0" i="1" dirty="0" smtClean="0">
                        <a:latin typeface="Cambria Math"/>
                        <a:ea typeface="Cambria Math"/>
                      </a:rPr>
                      <m:t>.</m:t>
                    </m:r>
                    <m:r>
                      <a:rPr lang="en-US" sz="1400" b="0" i="1" dirty="0" smtClean="0">
                        <a:latin typeface="Cambria Math"/>
                        <a:ea typeface="Cambria Math"/>
                      </a:rPr>
                      <m:t>05</m:t>
                    </m:r>
                  </m:oMath>
                </a14:m>
                <a:endParaRPr lang="ar-IQ" sz="1400" b="0" dirty="0" smtClean="0">
                  <a:ea typeface="Cambria Math"/>
                </a:endParaRPr>
              </a:p>
              <a:p>
                <a:pPr marL="0" indent="0" algn="ctr" rtl="1">
                  <a:buNone/>
                </a:pPr>
                <a:r>
                  <a:rPr lang="en-US" sz="1400" dirty="0" smtClean="0"/>
                  <a:t>0.95                             </a:t>
                </a:r>
                <a:r>
                  <a:rPr lang="ar-IQ" sz="1400" dirty="0" smtClean="0"/>
                  <a:t>  </a:t>
                </a:r>
                <a:r>
                  <a:rPr lang="en-US" sz="1400" dirty="0" smtClean="0"/>
                  <a:t>  </a:t>
                </a:r>
                <a:r>
                  <a:rPr lang="ar-IQ" sz="1400" dirty="0" smtClean="0"/>
                  <a:t>    </a:t>
                </a:r>
                <a:r>
                  <a:rPr lang="en-US" sz="1400" dirty="0" smtClean="0"/>
                  <a:t>  </a:t>
                </a:r>
                <a:r>
                  <a:rPr lang="ar-IQ" sz="1400" dirty="0" smtClean="0"/>
                  <a:t>         </a:t>
                </a:r>
                <a:endParaRPr lang="en-US" sz="1400" dirty="0" smtClean="0"/>
              </a:p>
              <a:p>
                <a:pPr marL="0" indent="0" algn="ctr" rtl="1">
                  <a:buNone/>
                </a:pPr>
                <a:endParaRPr lang="en-US" sz="1400" dirty="0"/>
              </a:p>
              <a:p>
                <a:pPr marL="0" indent="0" algn="ctr" rtl="1">
                  <a:buNone/>
                </a:pPr>
                <a:r>
                  <a:rPr lang="en-US" sz="1400" dirty="0" smtClean="0"/>
                  <a:t>-1.64                                                                        </a:t>
                </a:r>
                <a:endParaRPr lang="ar-IQ" sz="1400" dirty="0" smtClean="0"/>
              </a:p>
              <a:p>
                <a:pPr marL="0" indent="0" algn="just" rtl="1">
                  <a:buNone/>
                </a:pPr>
                <a:r>
                  <a:rPr lang="ar-IQ" sz="2800" dirty="0" smtClean="0">
                    <a:solidFill>
                      <a:srgbClr val="FF0000"/>
                    </a:solidFill>
                  </a:rPr>
                  <a:t>5-عملية اتخاذ القرار:من خلال المقارنة بين القيمة المحسوبة </a:t>
                </a:r>
                <a:r>
                  <a:rPr lang="en-US" dirty="0" smtClean="0">
                    <a:solidFill>
                      <a:srgbClr val="FF0000"/>
                    </a:solidFill>
                  </a:rPr>
                  <a:t>  - </a:t>
                </a:r>
                <a:r>
                  <a:rPr lang="en-US" sz="2400" dirty="0" smtClean="0">
                    <a:solidFill>
                      <a:srgbClr val="FF0000"/>
                    </a:solidFill>
                  </a:rPr>
                  <a:t>10.93</a:t>
                </a:r>
                <a:r>
                  <a:rPr lang="ar-IQ" dirty="0" smtClean="0">
                    <a:solidFill>
                      <a:srgbClr val="FF0000"/>
                    </a:solidFill>
                  </a:rPr>
                  <a:t>=</a:t>
                </a:r>
                <a:r>
                  <a:rPr lang="en-US" b="1" dirty="0" smtClean="0">
                    <a:solidFill>
                      <a:srgbClr val="FF0000"/>
                    </a:solidFill>
                  </a:rPr>
                  <a:t>Z</a:t>
                </a:r>
                <a:r>
                  <a:rPr lang="en-US" sz="1400" b="1" dirty="0" smtClean="0">
                    <a:solidFill>
                      <a:srgbClr val="FF0000"/>
                    </a:solidFill>
                  </a:rPr>
                  <a:t>CAL</a:t>
                </a:r>
                <a:endParaRPr lang="ar-IQ" sz="1400" b="1" dirty="0" smtClean="0">
                  <a:solidFill>
                    <a:srgbClr val="FF0000"/>
                  </a:solidFill>
                </a:endParaRPr>
              </a:p>
              <a:p>
                <a:pPr marL="0" indent="0" algn="just" rtl="1">
                  <a:buNone/>
                </a:pPr>
                <a:r>
                  <a:rPr lang="ar-IQ" sz="2800" b="1" dirty="0">
                    <a:solidFill>
                      <a:srgbClr val="FF0000"/>
                    </a:solidFill>
                  </a:rPr>
                  <a:t> </a:t>
                </a:r>
                <a:r>
                  <a:rPr lang="ar-IQ" sz="2800" b="1" dirty="0" smtClean="0">
                    <a:solidFill>
                      <a:srgbClr val="FF0000"/>
                    </a:solidFill>
                  </a:rPr>
                  <a:t>وقيمة </a:t>
                </a:r>
                <a:r>
                  <a:rPr lang="en-US" sz="2800" b="1" dirty="0" smtClean="0">
                    <a:solidFill>
                      <a:srgbClr val="FF0000"/>
                    </a:solidFill>
                  </a:rPr>
                  <a:t>-1.64</a:t>
                </a:r>
                <a:r>
                  <a:rPr lang="ar-IQ" sz="2800" b="1" dirty="0" smtClean="0">
                    <a:solidFill>
                      <a:srgbClr val="FF0000"/>
                    </a:solidFill>
                    <a:ea typeface="Cambria Math"/>
                  </a:rPr>
                  <a:t>=</a:t>
                </a:r>
                <a:r>
                  <a:rPr lang="en-US" sz="2800" b="1" dirty="0" err="1" smtClean="0">
                    <a:solidFill>
                      <a:srgbClr val="FF0000"/>
                    </a:solidFill>
                    <a:ea typeface="Cambria Math"/>
                  </a:rPr>
                  <a:t>Z</a:t>
                </a:r>
                <a:r>
                  <a:rPr lang="en-US" sz="1400" b="1" dirty="0" err="1" smtClean="0">
                    <a:solidFill>
                      <a:srgbClr val="FF0000"/>
                    </a:solidFill>
                    <a:ea typeface="Cambria Math"/>
                  </a:rPr>
                  <a:t>tab</a:t>
                </a:r>
                <a:r>
                  <a:rPr lang="ar-IQ" sz="1400" b="1" dirty="0">
                    <a:solidFill>
                      <a:srgbClr val="FF0000"/>
                    </a:solidFill>
                    <a:ea typeface="Cambria Math"/>
                  </a:rPr>
                  <a:t> </a:t>
                </a:r>
                <a:r>
                  <a:rPr lang="ar-IQ" sz="1400" b="1" dirty="0" smtClean="0">
                    <a:solidFill>
                      <a:srgbClr val="FF0000"/>
                    </a:solidFill>
                    <a:ea typeface="Cambria Math"/>
                  </a:rPr>
                  <a:t> </a:t>
                </a:r>
                <a:r>
                  <a:rPr lang="ar-IQ" sz="2800" b="1" dirty="0" smtClean="0">
                    <a:solidFill>
                      <a:srgbClr val="FF0000"/>
                    </a:solidFill>
                    <a:ea typeface="Cambria Math"/>
                  </a:rPr>
                  <a:t>الجدولية وعليه فان القرار هو رفض فرضية العدم و</a:t>
                </a:r>
                <a:r>
                  <a:rPr lang="ar-IQ" sz="2800" b="1" dirty="0" smtClean="0">
                    <a:ea typeface="Cambria Math"/>
                  </a:rPr>
                  <a:t>قبول</a:t>
                </a:r>
                <a:r>
                  <a:rPr lang="ar-IQ" sz="2800" b="1" dirty="0" smtClean="0">
                    <a:solidFill>
                      <a:srgbClr val="FF0000"/>
                    </a:solidFill>
                    <a:ea typeface="Cambria Math"/>
                  </a:rPr>
                  <a:t> الفرضية البديلة التي تنص ان ادعاء الطبيب صحيح وان استعمال الدواء يؤدي الى انخفاض الضغط ونوصي باستعمال دواء غيره.</a:t>
                </a:r>
                <a:endParaRPr lang="en-US" sz="14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553200"/>
              </a:xfrm>
              <a:blipFill rotWithShape="1">
                <a:blip r:embed="rId2"/>
                <a:stretch>
                  <a:fillRect l="-3078" t="-1395" r="-1778"/>
                </a:stretch>
              </a:blipFill>
            </p:spPr>
            <p:txBody>
              <a:bodyPr/>
              <a:lstStyle/>
              <a:p>
                <a:r>
                  <a:rPr lang="en-US">
                    <a:noFill/>
                  </a:rPr>
                  <a:t> </a:t>
                </a:r>
              </a:p>
            </p:txBody>
          </p:sp>
        </mc:Fallback>
      </mc:AlternateContent>
      <p:sp>
        <p:nvSpPr>
          <p:cNvPr id="4" name="Freeform 3"/>
          <p:cNvSpPr/>
          <p:nvPr/>
        </p:nvSpPr>
        <p:spPr>
          <a:xfrm>
            <a:off x="2819400" y="1905000"/>
            <a:ext cx="2859959" cy="1155230"/>
          </a:xfrm>
          <a:custGeom>
            <a:avLst/>
            <a:gdLst>
              <a:gd name="connsiteX0" fmla="*/ 0 w 2625263"/>
              <a:gd name="connsiteY0" fmla="*/ 1197880 h 1289358"/>
              <a:gd name="connsiteX1" fmla="*/ 475488 w 2625263"/>
              <a:gd name="connsiteY1" fmla="*/ 1161304 h 1289358"/>
              <a:gd name="connsiteX2" fmla="*/ 1252728 w 2625263"/>
              <a:gd name="connsiteY2" fmla="*/ 16 h 1289358"/>
              <a:gd name="connsiteX3" fmla="*/ 2075688 w 2625263"/>
              <a:gd name="connsiteY3" fmla="*/ 1188736 h 1289358"/>
              <a:gd name="connsiteX4" fmla="*/ 2615184 w 2625263"/>
              <a:gd name="connsiteY4" fmla="*/ 1207024 h 12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263" h="1289358">
                <a:moveTo>
                  <a:pt x="0" y="1197880"/>
                </a:moveTo>
                <a:cubicBezTo>
                  <a:pt x="133350" y="1279414"/>
                  <a:pt x="266700" y="1360948"/>
                  <a:pt x="475488" y="1161304"/>
                </a:cubicBezTo>
                <a:cubicBezTo>
                  <a:pt x="684276" y="961660"/>
                  <a:pt x="986028" y="-4556"/>
                  <a:pt x="1252728" y="16"/>
                </a:cubicBezTo>
                <a:cubicBezTo>
                  <a:pt x="1519428" y="4588"/>
                  <a:pt x="1848612" y="987568"/>
                  <a:pt x="2075688" y="1188736"/>
                </a:cubicBezTo>
                <a:cubicBezTo>
                  <a:pt x="2302764" y="1389904"/>
                  <a:pt x="2692908" y="1231408"/>
                  <a:pt x="2615184" y="1207024"/>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5" name="Straight Connector 4"/>
          <p:cNvCxnSpPr/>
          <p:nvPr/>
        </p:nvCxnSpPr>
        <p:spPr>
          <a:xfrm>
            <a:off x="2819400" y="3352800"/>
            <a:ext cx="289454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 name="Straight Connector 6"/>
          <p:cNvCxnSpPr>
            <a:stCxn id="4" idx="1"/>
          </p:cNvCxnSpPr>
          <p:nvPr/>
        </p:nvCxnSpPr>
        <p:spPr>
          <a:xfrm>
            <a:off x="3337396" y="2945497"/>
            <a:ext cx="15404" cy="407303"/>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2971800" y="2482615"/>
            <a:ext cx="0" cy="46288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29597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ar-IQ" b="1" dirty="0" smtClean="0">
                <a:solidFill>
                  <a:srgbClr val="FF0000"/>
                </a:solidFill>
              </a:rPr>
              <a:t>اختبار الفرق بين وسطين حسابيين</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914400"/>
                <a:ext cx="8915400" cy="5867400"/>
              </a:xfrm>
            </p:spPr>
            <p:txBody>
              <a:bodyPr/>
              <a:lstStyle/>
              <a:p>
                <a:pPr marL="0" indent="0" algn="just" rtl="1">
                  <a:buNone/>
                </a:pPr>
                <a:r>
                  <a:rPr lang="ar-IQ" dirty="0" smtClean="0"/>
                  <a:t>  قد يرغب الباحث في اجراء اختبار عما اذا كان متوسط الدخل في احدى الدول يساوي متوسط الدخل في دولة اخرى، او اجراء اختبار عما اذا كان متوسط عمر الناخب في احدى المناطق يساوي متوسط عمر الناخب في منطقة اخرى... وهكذا بمعنى آخر قد يرغب الباحث في اجراء اختبار عما اذا كان متوسط المجتمع الأول يساوي متوسط المجتمع الثاني.</a:t>
                </a:r>
              </a:p>
              <a:p>
                <a:pPr marL="514350" indent="-514350" algn="just" rtl="1">
                  <a:buAutoNum type="arabic1Minus"/>
                </a:pPr>
                <a:r>
                  <a:rPr lang="ar-IQ" dirty="0" smtClean="0"/>
                  <a:t>اختبار الفرق بين وسطين حسابيين في حالة كون العينات </a:t>
                </a:r>
                <a:r>
                  <a:rPr lang="ar-IQ" b="1" dirty="0" smtClean="0">
                    <a:solidFill>
                      <a:srgbClr val="FF0000"/>
                    </a:solidFill>
                  </a:rPr>
                  <a:t>مستقلة وكبيرة </a:t>
                </a:r>
                <a:r>
                  <a:rPr lang="ar-IQ" dirty="0" smtClean="0"/>
                  <a:t>وتكون خطوات هذا الإختبار كما يلي:</a:t>
                </a:r>
              </a:p>
              <a:p>
                <a:pPr marL="0" indent="0" algn="just" rtl="1">
                  <a:buNone/>
                </a:pPr>
                <a:r>
                  <a:rPr lang="ar-IQ" dirty="0"/>
                  <a:t> </a:t>
                </a:r>
                <a:r>
                  <a:rPr lang="ar-IQ" dirty="0" smtClean="0"/>
                  <a:t>1- فرضية العدم: ان متوسط المجتمع الأول يساوي متوسط المجتمع الثاني(اي لا يوجد فرق بين متوسطي المجتمعين).</a:t>
                </a:r>
              </a:p>
              <a:p>
                <a:pPr marL="0" indent="0" algn="ctr" rtl="1">
                  <a:buNone/>
                </a:pPr>
                <a:r>
                  <a:rPr lang="ar-IQ" b="1" dirty="0"/>
                  <a:t> </a:t>
                </a:r>
                <a:r>
                  <a:rPr lang="ar-IQ" b="1" dirty="0" smtClean="0"/>
                  <a:t>      </a:t>
                </a:r>
                <a:r>
                  <a:rPr lang="ar-IQ" sz="1200" b="1" dirty="0" smtClean="0"/>
                  <a:t>2</a:t>
                </a:r>
                <a:r>
                  <a:rPr lang="ar-IQ" b="1" dirty="0" smtClean="0"/>
                  <a:t> </a:t>
                </a:r>
                <a14:m>
                  <m:oMath xmlns:m="http://schemas.openxmlformats.org/officeDocument/2006/math">
                    <m:r>
                      <a:rPr lang="ar-IQ" b="1" i="1" smtClean="0">
                        <a:latin typeface="Cambria Math"/>
                        <a:ea typeface="Cambria Math"/>
                      </a:rPr>
                      <m:t>𝝁</m:t>
                    </m:r>
                  </m:oMath>
                </a14:m>
                <a:r>
                  <a:rPr lang="ar-IQ" b="1" dirty="0" smtClean="0"/>
                  <a:t>= </a:t>
                </a:r>
                <a:r>
                  <a:rPr lang="ar-IQ" sz="1400" b="1" dirty="0" smtClean="0"/>
                  <a:t>1</a:t>
                </a:r>
                <a:r>
                  <a:rPr lang="en-US" b="1" dirty="0" smtClean="0"/>
                  <a:t>H</a:t>
                </a:r>
                <a:r>
                  <a:rPr lang="en-US" sz="1200" b="1" dirty="0" smtClean="0"/>
                  <a:t>0</a:t>
                </a:r>
                <a:r>
                  <a:rPr lang="en-US" b="1" dirty="0" smtClean="0"/>
                  <a:t> </a:t>
                </a:r>
                <a:r>
                  <a:rPr lang="en-US" b="1" dirty="0"/>
                  <a:t>: </a:t>
                </a:r>
                <a14:m>
                  <m:oMath xmlns:m="http://schemas.openxmlformats.org/officeDocument/2006/math">
                    <m:r>
                      <a:rPr lang="en-US" b="1" i="1">
                        <a:latin typeface="Cambria Math"/>
                        <a:ea typeface="Cambria Math"/>
                      </a:rPr>
                      <m:t>𝝁</m:t>
                    </m:r>
                  </m:oMath>
                </a14:m>
                <a:endParaRPr lang="ar-IQ" b="1" dirty="0">
                  <a:ea typeface="Cambria Math"/>
                </a:endParaRPr>
              </a:p>
              <a:p>
                <a:pPr marL="0" indent="0" algn="ct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914400"/>
                <a:ext cx="8915400" cy="5867400"/>
              </a:xfrm>
              <a:blipFill rotWithShape="1">
                <a:blip r:embed="rId2"/>
                <a:stretch>
                  <a:fillRect l="-2939" t="-1350" r="-1640" b="-1454"/>
                </a:stretch>
              </a:blipFill>
            </p:spPr>
            <p:txBody>
              <a:bodyPr/>
              <a:lstStyle/>
              <a:p>
                <a:r>
                  <a:rPr lang="en-US">
                    <a:noFill/>
                  </a:rPr>
                  <a:t> </a:t>
                </a:r>
              </a:p>
            </p:txBody>
          </p:sp>
        </mc:Fallback>
      </mc:AlternateContent>
    </p:spTree>
    <p:extLst>
      <p:ext uri="{BB962C8B-B14F-4D97-AF65-F5344CB8AC3E}">
        <p14:creationId xmlns:p14="http://schemas.microsoft.com/office/powerpoint/2010/main" val="716644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8686800" y="6248400"/>
            <a:ext cx="152400" cy="1524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000" dirty="0" smtClean="0">
                <a:solidFill>
                  <a:schemeClr val="tx1"/>
                </a:solidFill>
              </a:rPr>
              <a:t>2</a:t>
            </a:r>
            <a:endParaRPr lang="en-US" dirty="0">
              <a:solidFill>
                <a:schemeClr val="tx1"/>
              </a:solidFill>
            </a:endParaRPr>
          </a:p>
        </p:txBody>
      </p:sp>
      <p:sp>
        <p:nvSpPr>
          <p:cNvPr id="12" name="Rectangle 11"/>
          <p:cNvSpPr/>
          <p:nvPr/>
        </p:nvSpPr>
        <p:spPr>
          <a:xfrm>
            <a:off x="4960620" y="4712208"/>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dirty="0" smtClean="0">
                <a:solidFill>
                  <a:schemeClr val="tx1"/>
                </a:solidFill>
              </a:rPr>
              <a:t>1</a:t>
            </a:r>
            <a:endParaRPr lang="en-US" sz="1200" dirty="0">
              <a:solidFill>
                <a:schemeClr val="tx1"/>
              </a:solidFill>
            </a:endParaRPr>
          </a:p>
        </p:txBody>
      </p:sp>
      <p:sp>
        <p:nvSpPr>
          <p:cNvPr id="13" name="Rectangle 12"/>
          <p:cNvSpPr/>
          <p:nvPr/>
        </p:nvSpPr>
        <p:spPr>
          <a:xfrm>
            <a:off x="5475732" y="4757928"/>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050" dirty="0" smtClean="0">
                <a:solidFill>
                  <a:schemeClr val="tx1"/>
                </a:solidFill>
              </a:rPr>
              <a:t>2</a:t>
            </a:r>
            <a:endParaRPr lang="en-US" sz="1050" dirty="0">
              <a:solidFill>
                <a:schemeClr val="tx1"/>
              </a:solidFill>
            </a:endParaRPr>
          </a:p>
        </p:txBody>
      </p:sp>
      <p:sp>
        <p:nvSpPr>
          <p:cNvPr id="11" name="Rectangle 10"/>
          <p:cNvSpPr/>
          <p:nvPr/>
        </p:nvSpPr>
        <p:spPr>
          <a:xfrm>
            <a:off x="2849880" y="582168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900" dirty="0">
                <a:solidFill>
                  <a:schemeClr val="tx1"/>
                </a:solidFill>
              </a:rPr>
              <a:t>1</a:t>
            </a:r>
            <a:r>
              <a:rPr lang="ar-IQ" sz="900" dirty="0" smtClean="0"/>
              <a:t>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
                <a:ext cx="8991600" cy="6705600"/>
              </a:xfrm>
            </p:spPr>
            <p:txBody>
              <a:bodyPr/>
              <a:lstStyle/>
              <a:p>
                <a:pPr marL="0" indent="0" algn="just" rtl="1">
                  <a:buNone/>
                </a:pPr>
                <a:r>
                  <a:rPr lang="ar-IQ" dirty="0" smtClean="0"/>
                  <a:t>2-الفرضية البديلة: ان المتوسطين غير متساويين.</a:t>
                </a:r>
              </a:p>
              <a:p>
                <a:pPr marL="0" indent="0" algn="ctr" rtl="1">
                  <a:buNone/>
                </a:pPr>
                <a:r>
                  <a:rPr lang="ar-IQ" b="1" dirty="0"/>
                  <a:t> </a:t>
                </a:r>
                <a:r>
                  <a:rPr lang="ar-IQ" sz="1200" b="1" dirty="0"/>
                  <a:t>2</a:t>
                </a:r>
                <a:r>
                  <a:rPr lang="ar-IQ" b="1" dirty="0"/>
                  <a:t> </a:t>
                </a:r>
                <a14:m>
                  <m:oMath xmlns:m="http://schemas.openxmlformats.org/officeDocument/2006/math">
                    <m:r>
                      <a:rPr lang="ar-IQ" b="1" i="1">
                        <a:latin typeface="Cambria Math"/>
                        <a:ea typeface="Cambria Math"/>
                      </a:rPr>
                      <m:t>𝝁</m:t>
                    </m:r>
                  </m:oMath>
                </a14:m>
                <a:r>
                  <a:rPr lang="ar-IQ" b="1" dirty="0" smtClean="0"/>
                  <a:t> </a:t>
                </a:r>
                <a14:m>
                  <m:oMath xmlns:m="http://schemas.openxmlformats.org/officeDocument/2006/math">
                    <m:r>
                      <a:rPr lang="ar-IQ" b="1" i="1" dirty="0" smtClean="0">
                        <a:latin typeface="Cambria Math"/>
                        <a:ea typeface="Cambria Math"/>
                      </a:rPr>
                      <m:t>≠</m:t>
                    </m:r>
                  </m:oMath>
                </a14:m>
                <a:r>
                  <a:rPr lang="ar-IQ" b="1" dirty="0" smtClean="0"/>
                  <a:t> </a:t>
                </a:r>
                <a:r>
                  <a:rPr lang="ar-IQ" sz="1400" b="1" dirty="0"/>
                  <a:t>1</a:t>
                </a:r>
                <a:r>
                  <a:rPr lang="en-US" b="1" dirty="0" smtClean="0"/>
                  <a:t>H</a:t>
                </a:r>
                <a:r>
                  <a:rPr lang="en-US" sz="1200" b="1" dirty="0" smtClean="0"/>
                  <a:t>1</a:t>
                </a:r>
                <a:r>
                  <a:rPr lang="en-US" b="1" dirty="0" smtClean="0"/>
                  <a:t> </a:t>
                </a:r>
                <a:r>
                  <a:rPr lang="en-US" b="1" dirty="0"/>
                  <a:t>: </a:t>
                </a:r>
                <a14:m>
                  <m:oMath xmlns:m="http://schemas.openxmlformats.org/officeDocument/2006/math">
                    <m:r>
                      <a:rPr lang="en-US" b="1" i="1">
                        <a:latin typeface="Cambria Math"/>
                        <a:ea typeface="Cambria Math"/>
                      </a:rPr>
                      <m:t>𝝁</m:t>
                    </m:r>
                  </m:oMath>
                </a14:m>
                <a:endParaRPr lang="ar-IQ" b="1" dirty="0" smtClean="0">
                  <a:ea typeface="Cambria Math"/>
                </a:endParaRPr>
              </a:p>
              <a:p>
                <a:pPr marL="0" indent="0" algn="just" rtl="1">
                  <a:buNone/>
                </a:pPr>
                <a:r>
                  <a:rPr lang="ar-IQ" dirty="0" smtClean="0"/>
                  <a:t>ويمكن للباحث استخدام اكبرمن او اقل من بدلاً من لا يساوي اذا كان لديه معلومات تُشير الى ضرورة ذلك.</a:t>
                </a:r>
              </a:p>
              <a:p>
                <a:pPr marL="0" indent="0" algn="just" rtl="1">
                  <a:buNone/>
                </a:pPr>
                <a:r>
                  <a:rPr lang="ar-IQ" dirty="0" smtClean="0"/>
                  <a:t>3- احصاءة الإختبار: بافتراض ان المجتمعين طبيعيان وان العينتين مستقلتان وكبيرتان فان احصاءة الإختبار في هذه الحالة تاخذ الشكل التالي:</a:t>
                </a:r>
              </a:p>
              <a:p>
                <a:pPr marL="0" indent="0" algn="ctr" rtl="1">
                  <a:buNone/>
                </a:pPr>
                <a:r>
                  <a:rPr lang="ar-IQ" dirty="0" smtClean="0"/>
                  <a:t> </a:t>
                </a:r>
                <a:r>
                  <a:rPr lang="en-US" dirty="0" smtClean="0"/>
                  <a:t> </a:t>
                </a:r>
                <a14:m>
                  <m:oMath xmlns:m="http://schemas.openxmlformats.org/officeDocument/2006/math">
                    <m:f>
                      <m:fPr>
                        <m:ctrlPr>
                          <a:rPr lang="en-US" i="1" smtClean="0">
                            <a:latin typeface="Cambria Math"/>
                          </a:rPr>
                        </m:ctrlPr>
                      </m:fPr>
                      <m:num>
                        <m:r>
                          <a:rPr lang="en-US" i="1">
                            <a:latin typeface="Cambria Math"/>
                          </a:rPr>
                          <m:t>(</m:t>
                        </m:r>
                        <m:sSub>
                          <m:sSubPr>
                            <m:ctrlPr>
                              <a:rPr lang="en-US" i="1">
                                <a:latin typeface="Cambria Math"/>
                              </a:rPr>
                            </m:ctrlPr>
                          </m:sSubPr>
                          <m:e>
                            <m:r>
                              <a:rPr lang="en-US" b="0" i="1" smtClean="0">
                                <a:latin typeface="Cambria Math"/>
                              </a:rPr>
                              <m:t>𝑋</m:t>
                            </m:r>
                          </m:e>
                          <m:sub>
                            <m:r>
                              <a:rPr lang="en-US" b="0" i="1" smtClean="0">
                                <a:latin typeface="Cambria Math"/>
                              </a:rPr>
                              <m:t>1</m:t>
                            </m:r>
                          </m:sub>
                        </m:sSub>
                        <m:r>
                          <a:rPr lang="ar-IQ" i="1">
                            <a:latin typeface="Cambria Math"/>
                          </a:rPr>
                          <m:t>−</m:t>
                        </m:r>
                        <m:sSub>
                          <m:sSubPr>
                            <m:ctrlPr>
                              <a:rPr lang="ar-IQ" i="1">
                                <a:latin typeface="Cambria Math"/>
                              </a:rPr>
                            </m:ctrlPr>
                          </m:sSubPr>
                          <m:e>
                            <m:r>
                              <a:rPr lang="en-US" b="0" i="1" smtClean="0">
                                <a:latin typeface="Cambria Math"/>
                              </a:rPr>
                              <m:t>𝑋</m:t>
                            </m:r>
                          </m:e>
                          <m:sub>
                            <m:r>
                              <a:rPr lang="en-US" b="0" i="1" smtClean="0">
                                <a:latin typeface="Cambria Math"/>
                              </a:rPr>
                              <m:t>2</m:t>
                            </m:r>
                          </m:sub>
                        </m:sSub>
                        <m:r>
                          <a:rPr lang="en-US" i="1">
                            <a:latin typeface="Cambria Math"/>
                          </a:rPr>
                          <m:t>)</m:t>
                        </m:r>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1</m:t>
                            </m:r>
                          </m:sub>
                        </m:sSub>
                        <m:r>
                          <a:rPr lang="ar-IQ" b="0" i="1" smtClean="0">
                            <a:latin typeface="Cambria Math"/>
                          </a:rPr>
                          <m:t>−</m:t>
                        </m:r>
                        <m:sSub>
                          <m:sSubPr>
                            <m:ctrlPr>
                              <a:rPr lang="ar-IQ" b="0" i="1" smtClean="0">
                                <a:latin typeface="Cambria Math"/>
                              </a:rPr>
                            </m:ctrlPr>
                          </m:sSubPr>
                          <m:e>
                            <m:r>
                              <a:rPr lang="ar-IQ" b="0" i="1" smtClean="0">
                                <a:latin typeface="Cambria Math"/>
                                <a:ea typeface="Cambria Math"/>
                              </a:rPr>
                              <m:t>𝜇</m:t>
                            </m:r>
                          </m:e>
                          <m:sub>
                            <m:r>
                              <a:rPr lang="en-US" b="0" i="1" smtClean="0">
                                <a:latin typeface="Cambria Math"/>
                              </a:rPr>
                              <m:t>2</m:t>
                            </m:r>
                          </m:sub>
                        </m:sSub>
                        <m:r>
                          <a:rPr lang="en-US" b="0" i="1" smtClean="0">
                            <a:latin typeface="Cambria Math"/>
                          </a:rPr>
                          <m:t>)</m:t>
                        </m:r>
                      </m:num>
                      <m:den>
                        <m:rad>
                          <m:radPr>
                            <m:degHide m:val="on"/>
                            <m:ctrlPr>
                              <a:rPr lang="en-US" i="1" smtClean="0">
                                <a:latin typeface="Cambria Math"/>
                              </a:rPr>
                            </m:ctrlPr>
                          </m:radPr>
                          <m:deg/>
                          <m:e>
                            <m:f>
                              <m:fPr>
                                <m:ctrlPr>
                                  <a:rPr lang="en-US" i="1" smtClean="0">
                                    <a:latin typeface="Cambria Math"/>
                                  </a:rPr>
                                </m:ctrlPr>
                              </m:fPr>
                              <m:num>
                                <m:sSubSup>
                                  <m:sSubSupPr>
                                    <m:ctrlPr>
                                      <a:rPr lang="en-US" i="1" smtClean="0">
                                        <a:latin typeface="Cambria Math"/>
                                      </a:rPr>
                                    </m:ctrlPr>
                                  </m:sSubSupPr>
                                  <m:e>
                                    <m:r>
                                      <a:rPr lang="en-US" i="1" smtClean="0">
                                        <a:latin typeface="Cambria Math"/>
                                        <a:ea typeface="Cambria Math"/>
                                      </a:rPr>
                                      <m:t>𝜎</m:t>
                                    </m:r>
                                  </m:e>
                                  <m:sub/>
                                  <m:sup>
                                    <m:r>
                                      <a:rPr lang="en-US" b="0" i="1" smtClean="0">
                                        <a:latin typeface="Cambria Math"/>
                                      </a:rPr>
                                      <m:t>2</m:t>
                                    </m:r>
                                  </m:sup>
                                </m:sSubSup>
                              </m:num>
                              <m:den>
                                <m:sSub>
                                  <m:sSubPr>
                                    <m:ctrlPr>
                                      <a:rPr lang="en-US" i="1" smtClean="0">
                                        <a:latin typeface="Cambria Math"/>
                                      </a:rPr>
                                    </m:ctrlPr>
                                  </m:sSubPr>
                                  <m:e>
                                    <m:r>
                                      <a:rPr lang="en-US" b="0" i="1" smtClean="0">
                                        <a:latin typeface="Cambria Math"/>
                                      </a:rPr>
                                      <m:t>𝑛</m:t>
                                    </m:r>
                                  </m:e>
                                  <m:sub>
                                    <m:r>
                                      <a:rPr lang="en-US" b="0" i="1" smtClean="0">
                                        <a:latin typeface="Cambria Math"/>
                                      </a:rPr>
                                      <m:t>1</m:t>
                                    </m:r>
                                  </m:sub>
                                </m:sSub>
                              </m:den>
                            </m:f>
                            <m:r>
                              <a:rPr lang="en-US" b="0" i="1" smtClean="0">
                                <a:latin typeface="Cambria Math"/>
                              </a:rPr>
                              <m:t>+</m:t>
                            </m:r>
                            <m:f>
                              <m:fPr>
                                <m:ctrlPr>
                                  <a:rPr lang="en-US" b="0" i="1" smtClean="0">
                                    <a:latin typeface="Cambria Math"/>
                                  </a:rPr>
                                </m:ctrlPr>
                              </m:fPr>
                              <m:num>
                                <m:sSubSup>
                                  <m:sSubSupPr>
                                    <m:ctrlPr>
                                      <a:rPr lang="en-US" b="0" i="1" smtClean="0">
                                        <a:latin typeface="Cambria Math"/>
                                      </a:rPr>
                                    </m:ctrlPr>
                                  </m:sSubSupPr>
                                  <m:e>
                                    <m:r>
                                      <a:rPr lang="en-US" b="0" i="1" smtClean="0">
                                        <a:latin typeface="Cambria Math"/>
                                        <a:ea typeface="Cambria Math"/>
                                      </a:rPr>
                                      <m:t>𝜎</m:t>
                                    </m:r>
                                  </m:e>
                                  <m:sub/>
                                  <m:sup>
                                    <m:r>
                                      <a:rPr lang="en-US" b="0" i="1" smtClean="0">
                                        <a:latin typeface="Cambria Math"/>
                                      </a:rPr>
                                      <m:t>2</m:t>
                                    </m:r>
                                  </m:sup>
                                </m:sSubSup>
                              </m:num>
                              <m:den>
                                <m:sSub>
                                  <m:sSubPr>
                                    <m:ctrlPr>
                                      <a:rPr lang="en-US" b="0" i="1" smtClean="0">
                                        <a:latin typeface="Cambria Math"/>
                                      </a:rPr>
                                    </m:ctrlPr>
                                  </m:sSubPr>
                                  <m:e>
                                    <m:r>
                                      <a:rPr lang="en-US" b="0" i="1" smtClean="0">
                                        <a:latin typeface="Cambria Math"/>
                                      </a:rPr>
                                      <m:t>𝑛</m:t>
                                    </m:r>
                                  </m:e>
                                  <m:sub>
                                    <m:r>
                                      <a:rPr lang="en-US" b="0" i="1" smtClean="0">
                                        <a:latin typeface="Cambria Math"/>
                                      </a:rPr>
                                      <m:t>2</m:t>
                                    </m:r>
                                  </m:sub>
                                </m:sSub>
                              </m:den>
                            </m:f>
                          </m:e>
                        </m:rad>
                      </m:den>
                    </m:f>
                  </m:oMath>
                </a14:m>
                <a:r>
                  <a:rPr lang="ar-IQ" dirty="0"/>
                  <a:t> =</a:t>
                </a:r>
                <a:r>
                  <a:rPr lang="ar-IQ" dirty="0" smtClean="0"/>
                  <a:t> </a:t>
                </a:r>
                <a:r>
                  <a:rPr lang="en-US" dirty="0" smtClean="0"/>
                  <a:t>  Z</a:t>
                </a:r>
                <a:r>
                  <a:rPr lang="en-US" sz="1400" dirty="0" smtClean="0"/>
                  <a:t>(X</a:t>
                </a:r>
                <a:r>
                  <a:rPr lang="en-US" sz="1000" dirty="0" smtClean="0"/>
                  <a:t>1</a:t>
                </a:r>
                <a:r>
                  <a:rPr lang="en-US" sz="1400" dirty="0" smtClean="0"/>
                  <a:t>-X</a:t>
                </a:r>
                <a:r>
                  <a:rPr lang="en-US" sz="1000" dirty="0" smtClean="0"/>
                  <a:t>2</a:t>
                </a:r>
                <a:r>
                  <a:rPr lang="en-US" sz="1400" dirty="0" smtClean="0"/>
                  <a:t>)</a:t>
                </a:r>
                <a:r>
                  <a:rPr lang="ar-IQ" dirty="0" smtClean="0"/>
                  <a:t> </a:t>
                </a:r>
              </a:p>
              <a:p>
                <a:pPr marL="0" indent="0" algn="just" rtl="1">
                  <a:buNone/>
                </a:pPr>
                <a:r>
                  <a:rPr lang="ar-IQ" sz="2400" dirty="0" smtClean="0"/>
                  <a:t>إذ ان: </a:t>
                </a:r>
                <a14:m>
                  <m:oMath xmlns:m="http://schemas.openxmlformats.org/officeDocument/2006/math">
                    <m:sSub>
                      <m:sSubPr>
                        <m:ctrlPr>
                          <a:rPr lang="en-US" sz="2400" i="1">
                            <a:latin typeface="Cambria Math"/>
                          </a:rPr>
                        </m:ctrlPr>
                      </m:sSubPr>
                      <m:e>
                        <m:r>
                          <a:rPr lang="en-US" sz="2400" i="1">
                            <a:latin typeface="Cambria Math"/>
                          </a:rPr>
                          <m:t>𝑛</m:t>
                        </m:r>
                      </m:e>
                      <m:sub>
                        <m:r>
                          <a:rPr lang="en-US" sz="2400" i="1">
                            <a:latin typeface="Cambria Math"/>
                          </a:rPr>
                          <m:t>1</m:t>
                        </m:r>
                      </m:sub>
                    </m:sSub>
                  </m:oMath>
                </a14:m>
                <a:r>
                  <a:rPr lang="ar-IQ" sz="2400" dirty="0" smtClean="0"/>
                  <a:t> ترمز الى حجم العينة الاولى، </a:t>
                </a:r>
                <a14:m>
                  <m:oMath xmlns:m="http://schemas.openxmlformats.org/officeDocument/2006/math">
                    <m:sSub>
                      <m:sSubPr>
                        <m:ctrlPr>
                          <a:rPr lang="en-US" sz="2400" i="1">
                            <a:latin typeface="Cambria Math"/>
                          </a:rPr>
                        </m:ctrlPr>
                      </m:sSubPr>
                      <m:e>
                        <m:r>
                          <a:rPr lang="en-US" sz="2400" i="1">
                            <a:latin typeface="Cambria Math"/>
                          </a:rPr>
                          <m:t>𝑛</m:t>
                        </m:r>
                      </m:e>
                      <m:sub>
                        <m:r>
                          <a:rPr lang="en-US" sz="2400" i="1">
                            <a:latin typeface="Cambria Math"/>
                          </a:rPr>
                          <m:t>2</m:t>
                        </m:r>
                      </m:sub>
                    </m:sSub>
                  </m:oMath>
                </a14:m>
                <a:r>
                  <a:rPr lang="ar-IQ" sz="2400" dirty="0" smtClean="0"/>
                  <a:t> ترمز لحجم العينة الثانية، </a:t>
                </a:r>
                <a14:m>
                  <m:oMath xmlns:m="http://schemas.openxmlformats.org/officeDocument/2006/math">
                    <m:sSub>
                      <m:sSubPr>
                        <m:ctrlPr>
                          <a:rPr lang="en-US" sz="2400" i="1">
                            <a:latin typeface="Cambria Math"/>
                          </a:rPr>
                        </m:ctrlPr>
                      </m:sSubPr>
                      <m:e>
                        <m:r>
                          <a:rPr lang="en-US" sz="2400" i="1">
                            <a:latin typeface="Cambria Math"/>
                          </a:rPr>
                          <m:t>𝑋</m:t>
                        </m:r>
                      </m:e>
                      <m:sub>
                        <m:r>
                          <a:rPr lang="en-US" sz="2400" i="1">
                            <a:latin typeface="Cambria Math"/>
                          </a:rPr>
                          <m:t>1</m:t>
                        </m:r>
                      </m:sub>
                    </m:sSub>
                  </m:oMath>
                </a14:m>
                <a:r>
                  <a:rPr lang="ar-IQ" sz="2400" dirty="0" smtClean="0"/>
                  <a:t> هو الوسط الحسابي للعينة الأولى، </a:t>
                </a:r>
                <a14:m>
                  <m:oMath xmlns:m="http://schemas.openxmlformats.org/officeDocument/2006/math">
                    <m:sSub>
                      <m:sSubPr>
                        <m:ctrlPr>
                          <a:rPr lang="ar-IQ" sz="2400" i="1">
                            <a:latin typeface="Cambria Math"/>
                          </a:rPr>
                        </m:ctrlPr>
                      </m:sSubPr>
                      <m:e>
                        <m:r>
                          <a:rPr lang="en-US" sz="2400" i="1">
                            <a:latin typeface="Cambria Math"/>
                          </a:rPr>
                          <m:t>𝑋</m:t>
                        </m:r>
                      </m:e>
                      <m:sub>
                        <m:r>
                          <a:rPr lang="en-US" sz="2400" i="1">
                            <a:latin typeface="Cambria Math"/>
                          </a:rPr>
                          <m:t>2</m:t>
                        </m:r>
                      </m:sub>
                    </m:sSub>
                  </m:oMath>
                </a14:m>
                <a:r>
                  <a:rPr lang="ar-IQ" sz="2400" dirty="0" smtClean="0"/>
                  <a:t> </a:t>
                </a:r>
                <a:r>
                  <a:rPr lang="ar-IQ" sz="2400" dirty="0"/>
                  <a:t>هو الوسط الحسابي للعينة </a:t>
                </a:r>
                <a:r>
                  <a:rPr lang="ar-IQ" sz="2400" dirty="0" smtClean="0"/>
                  <a:t>الثانية، </a:t>
                </a:r>
                <a14:m>
                  <m:oMath xmlns:m="http://schemas.openxmlformats.org/officeDocument/2006/math">
                    <m:sSubSup>
                      <m:sSubSupPr>
                        <m:ctrlPr>
                          <a:rPr lang="ar-IQ" sz="2400" i="1" smtClean="0">
                            <a:latin typeface="Cambria Math"/>
                          </a:rPr>
                        </m:ctrlPr>
                      </m:sSubSupPr>
                      <m:e>
                        <m:r>
                          <a:rPr lang="ar-IQ" sz="2400" i="1" smtClean="0">
                            <a:latin typeface="Cambria Math"/>
                            <a:ea typeface="Cambria Math"/>
                          </a:rPr>
                          <m:t>𝜎</m:t>
                        </m:r>
                      </m:e>
                      <m:sub/>
                      <m:sup>
                        <m:r>
                          <a:rPr lang="ar-IQ" sz="2400" b="0" i="1" smtClean="0">
                            <a:latin typeface="Cambria Math"/>
                          </a:rPr>
                          <m:t>2</m:t>
                        </m:r>
                      </m:sup>
                    </m:sSubSup>
                  </m:oMath>
                </a14:m>
                <a:r>
                  <a:rPr lang="ar-IQ" sz="2400" dirty="0" smtClean="0"/>
                  <a:t> يرمزلتباين المجتمع1</a:t>
                </a:r>
              </a:p>
              <a:p>
                <a:pPr marL="0" indent="0" algn="just" rtl="1">
                  <a:buNone/>
                </a:pPr>
                <a14:m>
                  <m:oMath xmlns:m="http://schemas.openxmlformats.org/officeDocument/2006/math">
                    <m:sSubSup>
                      <m:sSubSupPr>
                        <m:ctrlPr>
                          <a:rPr lang="ar-IQ" sz="2400" i="1" smtClean="0">
                            <a:latin typeface="Cambria Math"/>
                          </a:rPr>
                        </m:ctrlPr>
                      </m:sSubSupPr>
                      <m:e>
                        <m:r>
                          <a:rPr lang="ar-IQ" sz="2400" b="0" i="1" smtClean="0">
                            <a:latin typeface="Cambria Math"/>
                          </a:rPr>
                          <m:t> </m:t>
                        </m:r>
                        <m:r>
                          <a:rPr lang="ar-IQ" sz="2400" i="1" smtClean="0">
                            <a:latin typeface="Cambria Math"/>
                            <a:ea typeface="Cambria Math"/>
                          </a:rPr>
                          <m:t>𝜎</m:t>
                        </m:r>
                      </m:e>
                      <m:sub/>
                      <m:sup>
                        <m:r>
                          <a:rPr lang="ar-IQ" sz="2400" b="0" i="1" smtClean="0">
                            <a:latin typeface="Cambria Math"/>
                          </a:rPr>
                          <m:t>2</m:t>
                        </m:r>
                      </m:sup>
                    </m:sSubSup>
                  </m:oMath>
                </a14:m>
                <a:r>
                  <a:rPr lang="en-US" sz="2400" dirty="0" smtClean="0"/>
                  <a:t> </a:t>
                </a:r>
                <a:r>
                  <a:rPr lang="ar-IQ" sz="2400" dirty="0"/>
                  <a:t>يرمزلتباين </a:t>
                </a:r>
                <a:r>
                  <a:rPr lang="ar-IQ" sz="2400" dirty="0" smtClean="0"/>
                  <a:t>المجتمع2</a:t>
                </a:r>
                <a:endParaRPr lang="ar-IQ" sz="2400" dirty="0"/>
              </a:p>
              <a:p>
                <a:pPr marL="0" indent="0" algn="just" rtl="1">
                  <a:buNone/>
                </a:pPr>
                <a:endParaRPr lang="ar-IQ" sz="2400" dirty="0" smtClean="0"/>
              </a:p>
              <a:p>
                <a:pPr marL="0" indent="0" algn="just" rtl="1">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
                <a:ext cx="8991600" cy="6705600"/>
              </a:xfrm>
              <a:blipFill rotWithShape="1">
                <a:blip r:embed="rId2"/>
                <a:stretch>
                  <a:fillRect l="-3119" t="-1182" r="-1763"/>
                </a:stretch>
              </a:blipFill>
            </p:spPr>
            <p:txBody>
              <a:bodyPr/>
              <a:lstStyle/>
              <a:p>
                <a:r>
                  <a:rPr lang="en-US">
                    <a:noFill/>
                  </a:rPr>
                  <a:t> </a:t>
                </a:r>
              </a:p>
            </p:txBody>
          </p:sp>
        </mc:Fallback>
      </mc:AlternateContent>
      <p:cxnSp>
        <p:nvCxnSpPr>
          <p:cNvPr id="5" name="Straight Connector 4"/>
          <p:cNvCxnSpPr/>
          <p:nvPr/>
        </p:nvCxnSpPr>
        <p:spPr>
          <a:xfrm>
            <a:off x="4114800" y="4050792"/>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724400" y="4050792"/>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400800" y="5638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86256" y="5257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926080" y="44196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154680" y="4431792"/>
            <a:ext cx="15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09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91600" cy="6705600"/>
              </a:xfrm>
            </p:spPr>
            <p:txBody>
              <a:bodyPr>
                <a:normAutofit/>
              </a:bodyPr>
              <a:lstStyle/>
              <a:p>
                <a:pPr marL="0" indent="0" algn="just" rtl="1">
                  <a:buNone/>
                </a:pPr>
                <a:r>
                  <a:rPr lang="ar-IQ" dirty="0" smtClean="0"/>
                  <a:t>4- حدود منطقتي القبول والرفض: ويمثلها الشكل مع ملاحظة ان:</a:t>
                </a:r>
              </a:p>
              <a:p>
                <a:pPr marL="0" indent="0" algn="just" rtl="1">
                  <a:buNone/>
                </a:pPr>
                <a:r>
                  <a:rPr lang="ar-IQ" dirty="0" smtClean="0"/>
                  <a:t>أ- التوزيع الطبيعي(نحصل على القيم من توزيع </a:t>
                </a:r>
                <a:r>
                  <a:rPr lang="en-US" dirty="0" smtClean="0"/>
                  <a:t>Z</a:t>
                </a:r>
                <a:r>
                  <a:rPr lang="ar-IQ" dirty="0" smtClean="0"/>
                  <a:t>).</a:t>
                </a:r>
              </a:p>
              <a:p>
                <a:pPr marL="0" indent="0" algn="just" rtl="1">
                  <a:buNone/>
                </a:pPr>
                <a:r>
                  <a:rPr lang="ar-IQ" dirty="0" smtClean="0"/>
                  <a:t>ب- اختبار الطرفين(لأن الفرض البديل لا يساوي).</a:t>
                </a:r>
              </a:p>
              <a:p>
                <a:pPr marL="0" indent="0" algn="just" rtl="1">
                  <a:buNone/>
                </a:pPr>
                <a:r>
                  <a:rPr lang="ar-IQ" dirty="0" smtClean="0"/>
                  <a:t>ج- مستوى المعنوية يساوي </a:t>
                </a:r>
                <a14:m>
                  <m:oMath xmlns:m="http://schemas.openxmlformats.org/officeDocument/2006/math">
                    <m:r>
                      <a:rPr lang="ar-IQ" i="1" smtClean="0">
                        <a:latin typeface="Cambria Math"/>
                        <a:ea typeface="Cambria Math"/>
                      </a:rPr>
                      <m:t>𝛼</m:t>
                    </m:r>
                  </m:oMath>
                </a14:m>
                <a:r>
                  <a:rPr lang="ar-IQ" dirty="0" smtClean="0"/>
                  <a:t>.</a:t>
                </a:r>
              </a:p>
              <a:p>
                <a:pPr marL="0" indent="0" algn="just" rtl="1">
                  <a:buNone/>
                </a:pPr>
                <a:endParaRPr lang="ar-IQ" dirty="0" smtClean="0"/>
              </a:p>
              <a:p>
                <a:pPr marL="0" indent="0" algn="ctr" rtl="1">
                  <a:buNone/>
                </a:pPr>
                <a:r>
                  <a:rPr lang="ar-IQ" sz="1300" b="1" dirty="0" smtClean="0">
                    <a:solidFill>
                      <a:srgbClr val="FF0000"/>
                    </a:solidFill>
                  </a:rPr>
                  <a:t>               منطقة الرفض              منطقة القبول             منطقة الرفض</a:t>
                </a:r>
              </a:p>
              <a:p>
                <a:pPr marL="0" indent="0" algn="just" rtl="1">
                  <a:buNone/>
                </a:pPr>
                <a:r>
                  <a:rPr lang="ar-IQ" sz="1300" b="1" dirty="0">
                    <a:solidFill>
                      <a:srgbClr val="FF0000"/>
                    </a:solidFill>
                  </a:rPr>
                  <a:t>                                                                      </a:t>
                </a:r>
                <a:r>
                  <a:rPr lang="ar-IQ" sz="1300" b="1" dirty="0" smtClean="0">
                    <a:solidFill>
                      <a:srgbClr val="FF0000"/>
                    </a:solidFill>
                  </a:rPr>
                  <a:t> </a:t>
                </a:r>
                <a14:m>
                  <m:oMath xmlns:m="http://schemas.openxmlformats.org/officeDocument/2006/math">
                    <m:f>
                      <m:fPr>
                        <m:ctrlPr>
                          <a:rPr lang="en-US" sz="1300" b="1" i="1">
                            <a:solidFill>
                              <a:srgbClr val="FF0000"/>
                            </a:solidFill>
                            <a:latin typeface="Cambria Math"/>
                          </a:rPr>
                        </m:ctrlPr>
                      </m:fPr>
                      <m:num>
                        <m:r>
                          <a:rPr lang="en-US" sz="1300" b="1" i="1">
                            <a:solidFill>
                              <a:srgbClr val="FF0000"/>
                            </a:solidFill>
                            <a:latin typeface="Cambria Math"/>
                            <a:ea typeface="Cambria Math"/>
                          </a:rPr>
                          <m:t>𝜶</m:t>
                        </m:r>
                      </m:num>
                      <m:den>
                        <m:r>
                          <a:rPr lang="en-US" sz="1300" b="1" i="1">
                            <a:solidFill>
                              <a:srgbClr val="FF0000"/>
                            </a:solidFill>
                            <a:latin typeface="Cambria Math"/>
                          </a:rPr>
                          <m:t>𝟐</m:t>
                        </m:r>
                      </m:den>
                    </m:f>
                  </m:oMath>
                </a14:m>
                <a:r>
                  <a:rPr lang="ar-IQ" sz="1300" b="1" dirty="0">
                    <a:solidFill>
                      <a:srgbClr val="FF0000"/>
                    </a:solidFill>
                  </a:rPr>
                  <a:t>                         </a:t>
                </a:r>
                <a:r>
                  <a:rPr lang="ar-IQ" sz="1300" b="1" dirty="0" smtClean="0">
                    <a:solidFill>
                      <a:srgbClr val="FF0000"/>
                    </a:solidFill>
                  </a:rPr>
                  <a:t> </a:t>
                </a:r>
                <a:r>
                  <a:rPr lang="en-US" sz="1300" b="1" dirty="0" smtClean="0">
                    <a:solidFill>
                      <a:srgbClr val="FF0000"/>
                    </a:solidFill>
                  </a:rPr>
                  <a:t>1-</a:t>
                </a:r>
                <a14:m>
                  <m:oMath xmlns:m="http://schemas.openxmlformats.org/officeDocument/2006/math">
                    <m:r>
                      <a:rPr lang="en-US" sz="1300" b="1" i="1" dirty="0" smtClean="0">
                        <a:solidFill>
                          <a:srgbClr val="FF0000"/>
                        </a:solidFill>
                        <a:latin typeface="Cambria Math"/>
                        <a:ea typeface="Cambria Math"/>
                      </a:rPr>
                      <m:t>𝜶</m:t>
                    </m:r>
                  </m:oMath>
                </a14:m>
                <a:r>
                  <a:rPr lang="ar-IQ" sz="1300" b="1" dirty="0" smtClean="0">
                    <a:solidFill>
                      <a:srgbClr val="FF0000"/>
                    </a:solidFill>
                  </a:rPr>
                  <a:t>                                </a:t>
                </a:r>
                <a14:m>
                  <m:oMath xmlns:m="http://schemas.openxmlformats.org/officeDocument/2006/math">
                    <m:f>
                      <m:fPr>
                        <m:ctrlPr>
                          <a:rPr lang="en-US" sz="1300" b="1" i="1">
                            <a:solidFill>
                              <a:srgbClr val="FF0000"/>
                            </a:solidFill>
                            <a:latin typeface="Cambria Math"/>
                          </a:rPr>
                        </m:ctrlPr>
                      </m:fPr>
                      <m:num>
                        <m:r>
                          <a:rPr lang="en-US" sz="1300" b="1" i="1">
                            <a:solidFill>
                              <a:srgbClr val="FF0000"/>
                            </a:solidFill>
                            <a:latin typeface="Cambria Math"/>
                            <a:ea typeface="Cambria Math"/>
                          </a:rPr>
                          <m:t>𝜶</m:t>
                        </m:r>
                      </m:num>
                      <m:den>
                        <m:r>
                          <a:rPr lang="en-US" sz="1300" b="1" i="1">
                            <a:solidFill>
                              <a:srgbClr val="FF0000"/>
                            </a:solidFill>
                            <a:latin typeface="Cambria Math"/>
                          </a:rPr>
                          <m:t>𝟐</m:t>
                        </m:r>
                      </m:den>
                    </m:f>
                  </m:oMath>
                </a14:m>
                <a:r>
                  <a:rPr lang="ar-IQ" sz="1300" b="1" dirty="0">
                    <a:solidFill>
                      <a:srgbClr val="FF0000"/>
                    </a:solidFill>
                  </a:rPr>
                  <a:t>     </a:t>
                </a:r>
                <a:endParaRPr lang="ar-IQ" sz="1300" b="1" dirty="0" smtClean="0">
                  <a:solidFill>
                    <a:srgbClr val="FF0000"/>
                  </a:solidFill>
                </a:endParaRPr>
              </a:p>
              <a:p>
                <a:pPr marL="0" indent="0" algn="just" rtl="1">
                  <a:buNone/>
                </a:pPr>
                <a:endParaRPr lang="ar-IQ" sz="1300" b="1" dirty="0">
                  <a:solidFill>
                    <a:srgbClr val="FF0000"/>
                  </a:solidFill>
                </a:endParaRPr>
              </a:p>
              <a:p>
                <a:pPr marL="0" indent="0" algn="just" rtl="1">
                  <a:buNone/>
                </a:pPr>
                <a:endParaRPr lang="ar-IQ" sz="1300" b="1" dirty="0" smtClean="0">
                  <a:solidFill>
                    <a:srgbClr val="FF0000"/>
                  </a:solidFill>
                </a:endParaRPr>
              </a:p>
              <a:p>
                <a:pPr marL="0" indent="0" algn="just" rtl="1">
                  <a:buNone/>
                </a:pPr>
                <a:r>
                  <a:rPr lang="ar-IQ" sz="1300" b="1" dirty="0">
                    <a:solidFill>
                      <a:srgbClr val="FF0000"/>
                    </a:solidFill>
                  </a:rPr>
                  <a:t> </a:t>
                </a:r>
                <a:r>
                  <a:rPr lang="ar-IQ" b="1" dirty="0" smtClean="0">
                    <a:solidFill>
                      <a:srgbClr val="FF0000"/>
                    </a:solidFill>
                  </a:rPr>
                  <a:t>5- المقارنة والقرار: نقارن قيمة إحصاءة الإختبار بحدود منطقتي القبول والرفض، فإذا وقعت في منطقة القبول نقبل فرضية العدم، والعكس صحيح.</a:t>
                </a:r>
                <a:endParaRPr lang="en-US" sz="13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91600" cy="6705600"/>
              </a:xfrm>
              <a:blipFill rotWithShape="1">
                <a:blip r:embed="rId2"/>
                <a:stretch>
                  <a:fillRect l="-2983" t="-1182" r="-1763"/>
                </a:stretch>
              </a:blipFill>
            </p:spPr>
            <p:txBody>
              <a:bodyPr/>
              <a:lstStyle/>
              <a:p>
                <a:r>
                  <a:rPr lang="en-US">
                    <a:noFill/>
                  </a:rPr>
                  <a:t> </a:t>
                </a:r>
              </a:p>
            </p:txBody>
          </p:sp>
        </mc:Fallback>
      </mc:AlternateContent>
      <p:sp>
        <p:nvSpPr>
          <p:cNvPr id="4" name="Freeform 3"/>
          <p:cNvSpPr/>
          <p:nvPr/>
        </p:nvSpPr>
        <p:spPr>
          <a:xfrm>
            <a:off x="2749296" y="2438400"/>
            <a:ext cx="2859959" cy="1155230"/>
          </a:xfrm>
          <a:custGeom>
            <a:avLst/>
            <a:gdLst>
              <a:gd name="connsiteX0" fmla="*/ 0 w 2625263"/>
              <a:gd name="connsiteY0" fmla="*/ 1197880 h 1289358"/>
              <a:gd name="connsiteX1" fmla="*/ 475488 w 2625263"/>
              <a:gd name="connsiteY1" fmla="*/ 1161304 h 1289358"/>
              <a:gd name="connsiteX2" fmla="*/ 1252728 w 2625263"/>
              <a:gd name="connsiteY2" fmla="*/ 16 h 1289358"/>
              <a:gd name="connsiteX3" fmla="*/ 2075688 w 2625263"/>
              <a:gd name="connsiteY3" fmla="*/ 1188736 h 1289358"/>
              <a:gd name="connsiteX4" fmla="*/ 2615184 w 2625263"/>
              <a:gd name="connsiteY4" fmla="*/ 1207024 h 12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263" h="1289358">
                <a:moveTo>
                  <a:pt x="0" y="1197880"/>
                </a:moveTo>
                <a:cubicBezTo>
                  <a:pt x="133350" y="1279414"/>
                  <a:pt x="266700" y="1360948"/>
                  <a:pt x="475488" y="1161304"/>
                </a:cubicBezTo>
                <a:cubicBezTo>
                  <a:pt x="684276" y="961660"/>
                  <a:pt x="986028" y="-4556"/>
                  <a:pt x="1252728" y="16"/>
                </a:cubicBezTo>
                <a:cubicBezTo>
                  <a:pt x="1519428" y="4588"/>
                  <a:pt x="1848612" y="987568"/>
                  <a:pt x="2075688" y="1188736"/>
                </a:cubicBezTo>
                <a:cubicBezTo>
                  <a:pt x="2302764" y="1389904"/>
                  <a:pt x="2692908" y="1231408"/>
                  <a:pt x="2615184" y="1207024"/>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5" name="Straight Connector 4"/>
          <p:cNvCxnSpPr/>
          <p:nvPr/>
        </p:nvCxnSpPr>
        <p:spPr>
          <a:xfrm>
            <a:off x="2784816" y="3962400"/>
            <a:ext cx="289454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 name="Straight Connector 6"/>
          <p:cNvCxnSpPr/>
          <p:nvPr/>
        </p:nvCxnSpPr>
        <p:spPr>
          <a:xfrm>
            <a:off x="3276600" y="3505200"/>
            <a:ext cx="0" cy="4572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5029200" y="3581400"/>
            <a:ext cx="0" cy="3810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92565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81900" y="45339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2</a:t>
            </a:r>
            <a:endParaRPr lang="en-US" dirty="0">
              <a:solidFill>
                <a:schemeClr val="tx1"/>
              </a:solidFill>
            </a:endParaRPr>
          </a:p>
        </p:txBody>
      </p:sp>
      <p:sp>
        <p:nvSpPr>
          <p:cNvPr id="2" name="Rectangle 1"/>
          <p:cNvSpPr/>
          <p:nvPr/>
        </p:nvSpPr>
        <p:spPr>
          <a:xfrm>
            <a:off x="5867400" y="4533900"/>
            <a:ext cx="1905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a:t>
            </a:r>
            <a:r>
              <a:rPr lang="en-US" sz="1100" dirty="0">
                <a:solidFill>
                  <a:schemeClr val="tx1"/>
                </a:solidFill>
              </a:rPr>
              <a:t>1</a:t>
            </a:r>
            <a:endParaRPr lang="en-US" sz="11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
                <a:ext cx="8991600" cy="6705600"/>
              </a:xfrm>
            </p:spPr>
            <p:txBody>
              <a:bodyPr/>
              <a:lstStyle/>
              <a:p>
                <a:pPr marL="0" indent="0" algn="just" rtl="1">
                  <a:buNone/>
                </a:pPr>
                <a:r>
                  <a:rPr lang="ar-IQ" b="1" dirty="0" smtClean="0">
                    <a:solidFill>
                      <a:srgbClr val="7030A0"/>
                    </a:solidFill>
                  </a:rPr>
                  <a:t>مثال(5): البيانات التالية تمثل نتائج عينتين عشوائتين مستقلتين مسحوبتين من منطقتين لمقارنة عمر الناخب فيهمااذ ان:</a:t>
                </a:r>
              </a:p>
              <a:p>
                <a:pPr marL="0" indent="0" rtl="1">
                  <a:buNone/>
                </a:pPr>
                <a:r>
                  <a:rPr lang="en-US" b="1" dirty="0" smtClean="0">
                    <a:solidFill>
                      <a:srgbClr val="7030A0"/>
                    </a:solidFill>
                  </a:rPr>
                  <a:t>X1 =35, X2 =29 , n1 =100, n2 =80 </a:t>
                </a:r>
                <a:endParaRPr lang="ar-IQ" b="1" dirty="0" smtClean="0">
                  <a:solidFill>
                    <a:srgbClr val="7030A0"/>
                  </a:solidFill>
                </a:endParaRPr>
              </a:p>
              <a:p>
                <a:pPr marL="0" indent="0" algn="just" rtl="1">
                  <a:buNone/>
                </a:pPr>
                <a:r>
                  <a:rPr lang="ar-IQ" b="1" dirty="0" smtClean="0">
                    <a:solidFill>
                      <a:srgbClr val="7030A0"/>
                    </a:solidFill>
                  </a:rPr>
                  <a:t>اختبر فرضية العدم التي تنص على ان متوسط عمر الناخب في المنطقة الأولى يساوي متوسط عمر الناخب في المنطقة الثانية بمستوى معنوية </a:t>
                </a:r>
                <a:r>
                  <a:rPr lang="en-US" b="1" dirty="0" smtClean="0">
                    <a:solidFill>
                      <a:srgbClr val="7030A0"/>
                    </a:solidFill>
                  </a:rPr>
                  <a:t>0.05</a:t>
                </a:r>
                <a:r>
                  <a:rPr lang="ar-IQ" b="1" dirty="0" smtClean="0">
                    <a:solidFill>
                      <a:srgbClr val="7030A0"/>
                    </a:solidFill>
                  </a:rPr>
                  <a:t> مقابل الفرضية البديلة انهما غير متساوين اذا علمت ان: </a:t>
                </a:r>
                <a14:m>
                  <m:oMath xmlns:m="http://schemas.openxmlformats.org/officeDocument/2006/math">
                    <m:r>
                      <a:rPr lang="ar-IQ" b="1" i="1" smtClean="0">
                        <a:solidFill>
                          <a:srgbClr val="7030A0"/>
                        </a:solidFill>
                        <a:latin typeface="Cambria Math"/>
                        <a:ea typeface="Cambria Math"/>
                      </a:rPr>
                      <m:t>𝝈</m:t>
                    </m:r>
                    <m:r>
                      <a:rPr lang="ar-IQ" b="1" i="1" smtClean="0">
                        <a:solidFill>
                          <a:srgbClr val="7030A0"/>
                        </a:solidFill>
                        <a:latin typeface="Cambria Math"/>
                        <a:ea typeface="Cambria Math"/>
                      </a:rPr>
                      <m:t>𝟐</m:t>
                    </m:r>
                    <m:r>
                      <a:rPr lang="ar-IQ" b="1" i="1" smtClean="0">
                        <a:solidFill>
                          <a:srgbClr val="7030A0"/>
                        </a:solidFill>
                        <a:latin typeface="Cambria Math"/>
                        <a:ea typeface="Cambria Math"/>
                      </a:rPr>
                      <m:t>=</m:t>
                    </m:r>
                    <m:r>
                      <a:rPr lang="ar-IQ" b="1" i="1" smtClean="0">
                        <a:solidFill>
                          <a:srgbClr val="7030A0"/>
                        </a:solidFill>
                        <a:latin typeface="Cambria Math"/>
                        <a:ea typeface="Cambria Math"/>
                      </a:rPr>
                      <m:t>𝟑𝟐</m:t>
                    </m:r>
                  </m:oMath>
                </a14:m>
                <a:r>
                  <a:rPr lang="ar-IQ" b="1" dirty="0" smtClean="0">
                    <a:solidFill>
                      <a:srgbClr val="7030A0"/>
                    </a:solidFill>
                  </a:rPr>
                  <a:t> ،</a:t>
                </a:r>
                <a14:m>
                  <m:oMath xmlns:m="http://schemas.openxmlformats.org/officeDocument/2006/math">
                    <m:r>
                      <a:rPr lang="ar-IQ" b="1" i="1" smtClean="0">
                        <a:solidFill>
                          <a:srgbClr val="7030A0"/>
                        </a:solidFill>
                        <a:latin typeface="Cambria Math"/>
                        <a:ea typeface="Cambria Math"/>
                      </a:rPr>
                      <m:t>𝝈</m:t>
                    </m:r>
                    <m:r>
                      <a:rPr lang="en-US" b="1" i="1" smtClean="0">
                        <a:solidFill>
                          <a:srgbClr val="7030A0"/>
                        </a:solidFill>
                        <a:latin typeface="Cambria Math"/>
                        <a:ea typeface="Cambria Math"/>
                      </a:rPr>
                      <m:t>𝟏</m:t>
                    </m:r>
                    <m:r>
                      <a:rPr lang="en-US" b="1" i="1" smtClean="0">
                        <a:solidFill>
                          <a:srgbClr val="7030A0"/>
                        </a:solidFill>
                        <a:latin typeface="Cambria Math"/>
                        <a:ea typeface="Cambria Math"/>
                      </a:rPr>
                      <m:t>=</m:t>
                    </m:r>
                    <m:r>
                      <a:rPr lang="en-US" b="1" i="1" smtClean="0">
                        <a:solidFill>
                          <a:srgbClr val="7030A0"/>
                        </a:solidFill>
                        <a:latin typeface="Cambria Math"/>
                        <a:ea typeface="Cambria Math"/>
                      </a:rPr>
                      <m:t>𝟔𝟎</m:t>
                    </m:r>
                    <m:r>
                      <a:rPr lang="en-US" b="1" i="1" smtClean="0">
                        <a:solidFill>
                          <a:srgbClr val="7030A0"/>
                        </a:solidFill>
                        <a:latin typeface="Cambria Math"/>
                        <a:ea typeface="Cambria Math"/>
                      </a:rPr>
                      <m:t> </m:t>
                    </m:r>
                  </m:oMath>
                </a14:m>
                <a:endParaRPr lang="ar-IQ" b="1" dirty="0" smtClean="0">
                  <a:solidFill>
                    <a:srgbClr val="7030A0"/>
                  </a:solidFill>
                </a:endParaRPr>
              </a:p>
              <a:p>
                <a:pPr marL="0" indent="0" algn="just" rtl="1">
                  <a:buNone/>
                </a:pPr>
                <a:r>
                  <a:rPr lang="ar-IQ" dirty="0" smtClean="0"/>
                  <a:t>الحل: المعطيات(</a:t>
                </a:r>
                <a:r>
                  <a:rPr lang="en-US" dirty="0"/>
                  <a:t>X1 =35, X2 =29 , n1 =100, n2 =80 </a:t>
                </a:r>
                <a:r>
                  <a:rPr lang="ar-IQ" dirty="0" smtClean="0"/>
                  <a:t>، </a:t>
                </a:r>
                <a14:m>
                  <m:oMath xmlns:m="http://schemas.openxmlformats.org/officeDocument/2006/math">
                    <m:r>
                      <a:rPr lang="en-US" b="0" i="1" smtClean="0">
                        <a:latin typeface="Cambria Math"/>
                        <a:ea typeface="Cambria Math"/>
                      </a:rPr>
                      <m:t> </m:t>
                    </m:r>
                    <m:r>
                      <a:rPr lang="ar-IQ" i="1">
                        <a:latin typeface="Cambria Math"/>
                        <a:ea typeface="Cambria Math"/>
                      </a:rPr>
                      <m:t>=</m:t>
                    </m:r>
                    <m:r>
                      <a:rPr lang="ar-IQ" i="1">
                        <a:latin typeface="Cambria Math"/>
                        <a:ea typeface="Cambria Math"/>
                      </a:rPr>
                      <m:t>32</m:t>
                    </m:r>
                  </m:oMath>
                </a14:m>
                <a:r>
                  <a:rPr lang="ar-IQ" dirty="0"/>
                  <a:t> </a:t>
                </a:r>
                <a14:m>
                  <m:oMath xmlns:m="http://schemas.openxmlformats.org/officeDocument/2006/math">
                    <m:sSubSup>
                      <m:sSubSupPr>
                        <m:ctrlPr>
                          <a:rPr lang="ar-IQ" i="1" dirty="0" smtClean="0">
                            <a:latin typeface="Cambria Math"/>
                          </a:rPr>
                        </m:ctrlPr>
                      </m:sSubSupPr>
                      <m:e>
                        <m:r>
                          <a:rPr lang="ar-IQ" i="1" dirty="0" smtClean="0">
                            <a:latin typeface="Cambria Math"/>
                            <a:ea typeface="Cambria Math"/>
                          </a:rPr>
                          <m:t>𝜎</m:t>
                        </m:r>
                      </m:e>
                      <m:sub/>
                      <m:sup>
                        <m:r>
                          <a:rPr lang="en-US" b="0" i="1" dirty="0" smtClean="0">
                            <a:latin typeface="Cambria Math"/>
                          </a:rPr>
                          <m:t>2</m:t>
                        </m:r>
                      </m:sup>
                    </m:sSubSup>
                  </m:oMath>
                </a14:m>
                <a:r>
                  <a:rPr lang="ar-IQ" dirty="0"/>
                  <a:t>،</a:t>
                </a:r>
                <a14:m>
                  <m:oMath xmlns:m="http://schemas.openxmlformats.org/officeDocument/2006/math">
                    <m:sSubSup>
                      <m:sSubSupPr>
                        <m:ctrlPr>
                          <a:rPr lang="ar-IQ" i="1">
                            <a:latin typeface="Cambria Math"/>
                          </a:rPr>
                        </m:ctrlPr>
                      </m:sSubSupPr>
                      <m:e>
                        <m:r>
                          <a:rPr lang="ar-IQ" i="1">
                            <a:latin typeface="Cambria Math"/>
                            <a:ea typeface="Cambria Math"/>
                          </a:rPr>
                          <m:t>𝜎</m:t>
                        </m:r>
                      </m:e>
                      <m:sub/>
                      <m:sup>
                        <m:r>
                          <a:rPr lang="ar-IQ" i="1">
                            <a:latin typeface="Cambria Math"/>
                          </a:rPr>
                          <m:t>2</m:t>
                        </m:r>
                      </m:sup>
                    </m:sSubSup>
                    <m:r>
                      <a:rPr lang="en-US" i="1">
                        <a:latin typeface="Cambria Math"/>
                        <a:ea typeface="Cambria Math"/>
                      </a:rPr>
                      <m:t>=</m:t>
                    </m:r>
                    <m:r>
                      <a:rPr lang="en-US" i="1">
                        <a:latin typeface="Cambria Math"/>
                        <a:ea typeface="Cambria Math"/>
                      </a:rPr>
                      <m:t>60</m:t>
                    </m:r>
                    <m:r>
                      <a:rPr lang="en-US" i="1">
                        <a:latin typeface="Cambria Math"/>
                        <a:ea typeface="Cambria Math"/>
                      </a:rPr>
                      <m:t> </m:t>
                    </m:r>
                  </m:oMath>
                </a14:m>
                <a:r>
                  <a:rPr lang="en-US" dirty="0" smtClean="0"/>
                  <a:t> </a:t>
                </a:r>
                <a:r>
                  <a:rPr lang="ar-IQ" dirty="0" smtClean="0"/>
                  <a:t> </a:t>
                </a:r>
                <a:r>
                  <a:rPr lang="en-US" dirty="0" smtClean="0"/>
                  <a:t>(</a:t>
                </a:r>
                <a:endParaRPr lang="ar-IQ" dirty="0" smtClean="0"/>
              </a:p>
              <a:p>
                <a:pPr marL="0" indent="0" algn="just" rtl="1">
                  <a:buNone/>
                </a:pPr>
                <a:r>
                  <a:rPr lang="ar-IQ" dirty="0" smtClean="0"/>
                  <a:t>1- فرضية العدم: ان المتوسطين متساويين.</a:t>
                </a:r>
              </a:p>
              <a:p>
                <a:pPr marL="0" indent="0" algn="ctr" rtl="1">
                  <a:buNone/>
                </a:pPr>
                <a:r>
                  <a:rPr lang="en-US" b="1" dirty="0">
                    <a:solidFill>
                      <a:srgbClr val="FF0000"/>
                    </a:solidFill>
                  </a:rPr>
                  <a:t>H</a:t>
                </a:r>
                <a:r>
                  <a:rPr lang="en-US" sz="1200" b="1" dirty="0">
                    <a:solidFill>
                      <a:srgbClr val="FF0000"/>
                    </a:solidFill>
                  </a:rPr>
                  <a:t>0</a:t>
                </a:r>
                <a:r>
                  <a:rPr lang="en-US" b="1" dirty="0">
                    <a:solidFill>
                      <a:srgbClr val="FF0000"/>
                    </a:solidFill>
                  </a:rPr>
                  <a:t> : </a:t>
                </a:r>
                <a14:m>
                  <m:oMath xmlns:m="http://schemas.openxmlformats.org/officeDocument/2006/math">
                    <m:r>
                      <a:rPr lang="en-US" b="1" i="1" smtClean="0">
                        <a:solidFill>
                          <a:srgbClr val="FF0000"/>
                        </a:solidFill>
                        <a:latin typeface="Cambria Math"/>
                        <a:ea typeface="Cambria Math"/>
                      </a:rPr>
                      <m:t> </m:t>
                    </m:r>
                    <m:sSub>
                      <m:sSubPr>
                        <m:ctrlPr>
                          <a:rPr lang="en-US" b="1" i="1" smtClean="0">
                            <a:solidFill>
                              <a:srgbClr val="FF0000"/>
                            </a:solidFill>
                            <a:latin typeface="Cambria Math"/>
                            <a:ea typeface="Cambria Math"/>
                          </a:rPr>
                        </m:ctrlPr>
                      </m:sSubPr>
                      <m:e>
                        <m:r>
                          <a:rPr lang="en-US" b="1" i="1" smtClean="0">
                            <a:solidFill>
                              <a:srgbClr val="FF0000"/>
                            </a:solidFill>
                            <a:latin typeface="Cambria Math"/>
                            <a:ea typeface="Cambria Math"/>
                          </a:rPr>
                          <m:t>𝝁</m:t>
                        </m:r>
                      </m:e>
                      <m:sub>
                        <m:r>
                          <a:rPr lang="en-US" b="1" i="1" smtClean="0">
                            <a:solidFill>
                              <a:srgbClr val="FF0000"/>
                            </a:solidFill>
                            <a:latin typeface="Cambria Math"/>
                            <a:ea typeface="Cambria Math"/>
                          </a:rPr>
                          <m:t>𝟏</m:t>
                        </m:r>
                      </m:sub>
                    </m:sSub>
                  </m:oMath>
                </a14:m>
                <a:r>
                  <a:rPr lang="en-US" b="1" dirty="0">
                    <a:solidFill>
                      <a:srgbClr val="FF0000"/>
                    </a:solidFill>
                  </a:rPr>
                  <a:t>  </a:t>
                </a:r>
                <a:r>
                  <a:rPr lang="en-US" b="1" dirty="0" smtClean="0">
                    <a:solidFill>
                      <a:srgbClr val="FF0000"/>
                    </a:solidFill>
                  </a:rPr>
                  <a:t>= </a:t>
                </a:r>
                <a14:m>
                  <m:oMath xmlns:m="http://schemas.openxmlformats.org/officeDocument/2006/math">
                    <m:sSub>
                      <m:sSubPr>
                        <m:ctrlPr>
                          <a:rPr lang="en-US" b="1" i="1" smtClean="0">
                            <a:solidFill>
                              <a:srgbClr val="FF0000"/>
                            </a:solidFill>
                            <a:latin typeface="Cambria Math"/>
                          </a:rPr>
                        </m:ctrlPr>
                      </m:sSubPr>
                      <m:e>
                        <m:r>
                          <a:rPr lang="en-US" b="1" i="1" smtClean="0">
                            <a:solidFill>
                              <a:srgbClr val="FF0000"/>
                            </a:solidFill>
                            <a:latin typeface="Cambria Math"/>
                            <a:ea typeface="Cambria Math"/>
                          </a:rPr>
                          <m:t>𝝁</m:t>
                        </m:r>
                      </m:e>
                      <m:sub>
                        <m:r>
                          <a:rPr lang="en-US" b="1" i="1" smtClean="0">
                            <a:solidFill>
                              <a:srgbClr val="FF0000"/>
                            </a:solidFill>
                            <a:latin typeface="Cambria Math"/>
                          </a:rPr>
                          <m:t>𝟐</m:t>
                        </m:r>
                      </m:sub>
                    </m:sSub>
                  </m:oMath>
                </a14:m>
                <a:endParaRPr lang="ar-IQ" b="1" dirty="0">
                  <a:solidFill>
                    <a:srgbClr val="FF0000"/>
                  </a:solidFill>
                </a:endParaRPr>
              </a:p>
              <a:p>
                <a:pPr marL="0" indent="0" algn="ctr" rtl="1">
                  <a:buNone/>
                </a:pPr>
                <a:endParaRPr lang="ar-IQ" dirty="0"/>
              </a:p>
              <a:p>
                <a:pPr marL="0" indent="0" algn="just" rtl="1">
                  <a:buNone/>
                </a:pPr>
                <a:endParaRPr lang="ar-IQ" dirty="0"/>
              </a:p>
              <a:p>
                <a:pPr marL="0" indent="0" algn="just" rtl="1">
                  <a:buNone/>
                </a:pPr>
                <a:endParaRPr lang="ar-IQ" dirty="0"/>
              </a:p>
              <a:p>
                <a:pPr marL="0" indent="0" algn="just" rtl="1">
                  <a:buNone/>
                </a:pPr>
                <a:endParaRPr lang="ar-IQ" dirty="0" smtClean="0"/>
              </a:p>
              <a:p>
                <a:pPr marL="0" indent="0" algn="just"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
                <a:ext cx="8991600" cy="6705600"/>
              </a:xfrm>
              <a:blipFill rotWithShape="1">
                <a:blip r:embed="rId2"/>
                <a:stretch>
                  <a:fillRect l="-3051" t="-1182" r="-1763"/>
                </a:stretch>
              </a:blipFill>
            </p:spPr>
            <p:txBody>
              <a:bodyPr/>
              <a:lstStyle/>
              <a:p>
                <a:r>
                  <a:rPr lang="en-US">
                    <a:noFill/>
                  </a:rPr>
                  <a:t> </a:t>
                </a:r>
              </a:p>
            </p:txBody>
          </p:sp>
        </mc:Fallback>
      </mc:AlternateContent>
      <p:cxnSp>
        <p:nvCxnSpPr>
          <p:cNvPr id="5" name="Straight Connector 4"/>
          <p:cNvCxnSpPr/>
          <p:nvPr/>
        </p:nvCxnSpPr>
        <p:spPr>
          <a:xfrm>
            <a:off x="152400" y="12954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4084" y="1243584"/>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6700" y="38862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15084" y="3928872"/>
            <a:ext cx="228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887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
                <a:ext cx="8991600" cy="6781800"/>
              </a:xfrm>
            </p:spPr>
            <p:txBody>
              <a:bodyPr>
                <a:normAutofit/>
              </a:bodyPr>
              <a:lstStyle/>
              <a:p>
                <a:pPr marL="0" indent="0" algn="just" rtl="1">
                  <a:buNone/>
                </a:pPr>
                <a:r>
                  <a:rPr lang="ar-IQ" sz="2800" b="1" dirty="0" smtClean="0"/>
                  <a:t>2- الفرضية البديلة: ان المتوسطين غير متساويين.</a:t>
                </a:r>
              </a:p>
              <a:p>
                <a:pPr marL="0" indent="0" algn="ctr" rtl="1">
                  <a:buNone/>
                </a:pPr>
                <a:r>
                  <a:rPr lang="en-US" sz="2800" b="1" dirty="0" smtClean="0">
                    <a:solidFill>
                      <a:srgbClr val="FF0000"/>
                    </a:solidFill>
                  </a:rPr>
                  <a:t>H</a:t>
                </a:r>
                <a:r>
                  <a:rPr lang="en-US" sz="1100" b="1" dirty="0" smtClean="0">
                    <a:solidFill>
                      <a:srgbClr val="FF0000"/>
                    </a:solidFill>
                  </a:rPr>
                  <a:t>1</a:t>
                </a:r>
                <a:r>
                  <a:rPr lang="en-US" sz="2800" b="1" dirty="0" smtClean="0">
                    <a:solidFill>
                      <a:srgbClr val="FF0000"/>
                    </a:solidFill>
                  </a:rPr>
                  <a:t> </a:t>
                </a:r>
                <a:r>
                  <a:rPr lang="en-US" sz="2800" b="1" dirty="0">
                    <a:solidFill>
                      <a:srgbClr val="FF0000"/>
                    </a:solidFill>
                  </a:rPr>
                  <a:t>: </a:t>
                </a:r>
                <a14:m>
                  <m:oMath xmlns:m="http://schemas.openxmlformats.org/officeDocument/2006/math">
                    <m:r>
                      <a:rPr lang="en-US" sz="2800" b="1" i="1">
                        <a:solidFill>
                          <a:srgbClr val="FF0000"/>
                        </a:solidFill>
                        <a:latin typeface="Cambria Math"/>
                        <a:ea typeface="Cambria Math"/>
                      </a:rPr>
                      <m:t> </m:t>
                    </m:r>
                    <m:sSub>
                      <m:sSubPr>
                        <m:ctrlPr>
                          <a:rPr lang="en-US" sz="2800" b="1" i="1">
                            <a:solidFill>
                              <a:srgbClr val="FF0000"/>
                            </a:solidFill>
                            <a:latin typeface="Cambria Math"/>
                            <a:ea typeface="Cambria Math"/>
                          </a:rPr>
                        </m:ctrlPr>
                      </m:sSubPr>
                      <m:e>
                        <m:r>
                          <a:rPr lang="en-US" sz="2800" b="1" i="1">
                            <a:solidFill>
                              <a:srgbClr val="FF0000"/>
                            </a:solidFill>
                            <a:latin typeface="Cambria Math"/>
                            <a:ea typeface="Cambria Math"/>
                          </a:rPr>
                          <m:t>𝝁</m:t>
                        </m:r>
                      </m:e>
                      <m:sub>
                        <m:r>
                          <a:rPr lang="en-US" sz="2800" b="1" i="1">
                            <a:solidFill>
                              <a:srgbClr val="FF0000"/>
                            </a:solidFill>
                            <a:latin typeface="Cambria Math"/>
                            <a:ea typeface="Cambria Math"/>
                          </a:rPr>
                          <m:t>𝟏</m:t>
                        </m:r>
                      </m:sub>
                    </m:sSub>
                  </m:oMath>
                </a14:m>
                <a:r>
                  <a:rPr lang="en-US" sz="2800" b="1" dirty="0">
                    <a:solidFill>
                      <a:srgbClr val="FF0000"/>
                    </a:solidFill>
                  </a:rPr>
                  <a:t>  </a:t>
                </a:r>
                <a:r>
                  <a:rPr lang="en-US" sz="2800" b="1" dirty="0" smtClean="0">
                    <a:solidFill>
                      <a:srgbClr val="FF0000"/>
                    </a:solidFill>
                  </a:rPr>
                  <a:t> </a:t>
                </a:r>
                <a14:m>
                  <m:oMath xmlns:m="http://schemas.openxmlformats.org/officeDocument/2006/math">
                    <m:r>
                      <a:rPr lang="en-US" sz="2800" b="1" i="1" dirty="0" smtClean="0">
                        <a:solidFill>
                          <a:srgbClr val="FF0000"/>
                        </a:solidFill>
                        <a:latin typeface="Cambria Math"/>
                        <a:ea typeface="Cambria Math"/>
                      </a:rPr>
                      <m:t>≠</m:t>
                    </m:r>
                  </m:oMath>
                </a14:m>
                <a:r>
                  <a:rPr lang="en-US" sz="2800" b="1" dirty="0" smtClean="0">
                    <a:solidFill>
                      <a:srgbClr val="FF0000"/>
                    </a:solidFill>
                  </a:rPr>
                  <a:t> </a:t>
                </a:r>
                <a14:m>
                  <m:oMath xmlns:m="http://schemas.openxmlformats.org/officeDocument/2006/math">
                    <m:sSub>
                      <m:sSubPr>
                        <m:ctrlPr>
                          <a:rPr lang="en-US" sz="2800" b="1" i="1">
                            <a:solidFill>
                              <a:srgbClr val="FF0000"/>
                            </a:solidFill>
                            <a:latin typeface="Cambria Math"/>
                          </a:rPr>
                        </m:ctrlPr>
                      </m:sSubPr>
                      <m:e>
                        <m:r>
                          <a:rPr lang="en-US" sz="2800" b="1" i="1">
                            <a:solidFill>
                              <a:srgbClr val="FF0000"/>
                            </a:solidFill>
                            <a:latin typeface="Cambria Math"/>
                            <a:ea typeface="Cambria Math"/>
                          </a:rPr>
                          <m:t>𝝁</m:t>
                        </m:r>
                      </m:e>
                      <m:sub>
                        <m:r>
                          <a:rPr lang="en-US" sz="2800" b="1" i="1">
                            <a:solidFill>
                              <a:srgbClr val="FF0000"/>
                            </a:solidFill>
                            <a:latin typeface="Cambria Math"/>
                          </a:rPr>
                          <m:t>𝟐</m:t>
                        </m:r>
                      </m:sub>
                    </m:sSub>
                  </m:oMath>
                </a14:m>
                <a:endParaRPr lang="ar-IQ" sz="2800" b="1" dirty="0" smtClean="0">
                  <a:solidFill>
                    <a:srgbClr val="FF0000"/>
                  </a:solidFill>
                </a:endParaRPr>
              </a:p>
              <a:p>
                <a:pPr marL="0" indent="0" algn="just" rtl="1">
                  <a:buNone/>
                </a:pPr>
                <a:r>
                  <a:rPr lang="ar-IQ" sz="2800" b="1" dirty="0" smtClean="0"/>
                  <a:t>3- إحصاءة الإختبار: تاخذ الشكل التالي:</a:t>
                </a:r>
              </a:p>
              <a:p>
                <a:pPr marL="0" indent="0" algn="ctr" rtl="1">
                  <a:buNone/>
                </a:pPr>
                <a:r>
                  <a:rPr lang="ar-IQ" sz="2800" b="1" dirty="0" smtClean="0"/>
                  <a:t> </a:t>
                </a:r>
                <a:r>
                  <a:rPr lang="en-US" sz="2800" b="1" dirty="0" smtClean="0"/>
                  <a:t>6</a:t>
                </a:r>
                <a:r>
                  <a:rPr lang="ar-IQ" sz="2800" b="1" dirty="0" smtClean="0"/>
                  <a:t> =</a:t>
                </a:r>
                <a14:m>
                  <m:oMath xmlns:m="http://schemas.openxmlformats.org/officeDocument/2006/math">
                    <m:f>
                      <m:fPr>
                        <m:ctrlPr>
                          <a:rPr lang="ar-IQ" sz="2800" b="1" i="1" smtClean="0">
                            <a:latin typeface="Cambria Math"/>
                          </a:rPr>
                        </m:ctrlPr>
                      </m:fPr>
                      <m:num>
                        <m:r>
                          <a:rPr lang="en-US" sz="2800" b="1" i="1" smtClean="0">
                            <a:latin typeface="Cambria Math"/>
                          </a:rPr>
                          <m:t>𝟔</m:t>
                        </m:r>
                      </m:num>
                      <m:den>
                        <m:rad>
                          <m:radPr>
                            <m:degHide m:val="on"/>
                            <m:ctrlPr>
                              <a:rPr lang="ar-IQ" sz="2800" b="1" i="1" smtClean="0">
                                <a:latin typeface="Cambria Math"/>
                              </a:rPr>
                            </m:ctrlPr>
                          </m:radPr>
                          <m:deg/>
                          <m:e>
                            <m:r>
                              <a:rPr lang="en-US" sz="2800" b="1" i="1" smtClean="0">
                                <a:latin typeface="Cambria Math"/>
                              </a:rPr>
                              <m:t>𝟏</m:t>
                            </m:r>
                          </m:e>
                        </m:rad>
                      </m:den>
                    </m:f>
                  </m:oMath>
                </a14:m>
                <a:r>
                  <a:rPr lang="ar-IQ" sz="2800" b="1" dirty="0" smtClean="0"/>
                  <a:t> = </a:t>
                </a:r>
                <a14:m>
                  <m:oMath xmlns:m="http://schemas.openxmlformats.org/officeDocument/2006/math">
                    <m:f>
                      <m:fPr>
                        <m:ctrlPr>
                          <a:rPr lang="ar-IQ" sz="2800" b="1" i="1" smtClean="0">
                            <a:latin typeface="Cambria Math"/>
                          </a:rPr>
                        </m:ctrlPr>
                      </m:fPr>
                      <m:num>
                        <m:r>
                          <a:rPr lang="en-US" sz="2800" b="1" i="1" smtClean="0">
                            <a:latin typeface="Cambria Math"/>
                          </a:rPr>
                          <m:t>𝟔</m:t>
                        </m:r>
                      </m:num>
                      <m:den>
                        <m:rad>
                          <m:radPr>
                            <m:degHide m:val="on"/>
                            <m:ctrlPr>
                              <a:rPr lang="ar-IQ" sz="2800" b="1" i="1" smtClean="0">
                                <a:latin typeface="Cambria Math"/>
                              </a:rPr>
                            </m:ctrlPr>
                          </m:radPr>
                          <m:deg/>
                          <m:e>
                            <m:r>
                              <a:rPr lang="en-US" sz="2800" b="1" i="1" smtClean="0">
                                <a:latin typeface="Cambria Math"/>
                              </a:rPr>
                              <m:t>𝟎</m:t>
                            </m:r>
                            <m:r>
                              <a:rPr lang="en-US" sz="2800" b="1" i="1" smtClean="0">
                                <a:latin typeface="Cambria Math"/>
                              </a:rPr>
                              <m:t>.</m:t>
                            </m:r>
                            <m:r>
                              <a:rPr lang="en-US" sz="2800" b="1" i="1" smtClean="0">
                                <a:latin typeface="Cambria Math"/>
                              </a:rPr>
                              <m:t>𝟔𝟎</m:t>
                            </m:r>
                            <m:r>
                              <a:rPr lang="en-US" sz="2800" b="1" i="1" smtClean="0">
                                <a:latin typeface="Cambria Math"/>
                              </a:rPr>
                              <m:t>+</m:t>
                            </m:r>
                            <m:r>
                              <a:rPr lang="en-US" sz="2800" b="1" i="1" smtClean="0">
                                <a:latin typeface="Cambria Math"/>
                              </a:rPr>
                              <m:t>𝟎</m:t>
                            </m:r>
                            <m:r>
                              <a:rPr lang="en-US" sz="2800" b="1" i="1" smtClean="0">
                                <a:latin typeface="Cambria Math"/>
                              </a:rPr>
                              <m:t>.</m:t>
                            </m:r>
                            <m:r>
                              <a:rPr lang="en-US" sz="2800" b="1" i="1" smtClean="0">
                                <a:latin typeface="Cambria Math"/>
                              </a:rPr>
                              <m:t>𝟒𝟎</m:t>
                            </m:r>
                          </m:e>
                        </m:rad>
                      </m:den>
                    </m:f>
                  </m:oMath>
                </a14:m>
                <a:r>
                  <a:rPr lang="ar-IQ" sz="2800" b="1" dirty="0" smtClean="0"/>
                  <a:t> = </a:t>
                </a:r>
                <a14:m>
                  <m:oMath xmlns:m="http://schemas.openxmlformats.org/officeDocument/2006/math">
                    <m:f>
                      <m:fPr>
                        <m:ctrlPr>
                          <a:rPr lang="ar-IQ" sz="2800" b="1" i="1" smtClean="0">
                            <a:latin typeface="Cambria Math"/>
                          </a:rPr>
                        </m:ctrlPr>
                      </m:fPr>
                      <m:num>
                        <m:r>
                          <a:rPr lang="en-US" sz="2800" b="1" i="1" smtClean="0">
                            <a:latin typeface="Cambria Math"/>
                          </a:rPr>
                          <m:t>𝟑𝟓</m:t>
                        </m:r>
                        <m:r>
                          <a:rPr lang="en-US" sz="2800" b="1" i="1" smtClean="0">
                            <a:latin typeface="Cambria Math"/>
                          </a:rPr>
                          <m:t>−</m:t>
                        </m:r>
                        <m:r>
                          <a:rPr lang="en-US" sz="2800" b="1" i="1" smtClean="0">
                            <a:latin typeface="Cambria Math"/>
                          </a:rPr>
                          <m:t>𝟐𝟗</m:t>
                        </m:r>
                      </m:num>
                      <m:den>
                        <m:rad>
                          <m:radPr>
                            <m:degHide m:val="on"/>
                            <m:ctrlPr>
                              <a:rPr lang="ar-IQ" sz="2800" b="1" i="1" smtClean="0">
                                <a:latin typeface="Cambria Math"/>
                              </a:rPr>
                            </m:ctrlPr>
                          </m:radPr>
                          <m:deg/>
                          <m:e>
                            <m:f>
                              <m:fPr>
                                <m:ctrlPr>
                                  <a:rPr lang="ar-IQ" sz="2800" b="1" i="1" smtClean="0">
                                    <a:latin typeface="Cambria Math"/>
                                  </a:rPr>
                                </m:ctrlPr>
                              </m:fPr>
                              <m:num>
                                <m:r>
                                  <a:rPr lang="en-US" sz="2800" b="1" i="1" smtClean="0">
                                    <a:latin typeface="Cambria Math"/>
                                  </a:rPr>
                                  <m:t>𝟔𝟎</m:t>
                                </m:r>
                              </m:num>
                              <m:den>
                                <m:r>
                                  <a:rPr lang="en-US" sz="2800" b="1" i="1" smtClean="0">
                                    <a:latin typeface="Cambria Math"/>
                                  </a:rPr>
                                  <m:t>𝟏𝟎𝟎</m:t>
                                </m:r>
                              </m:den>
                            </m:f>
                            <m:r>
                              <a:rPr lang="en-US" sz="2800" b="1" i="1" smtClean="0">
                                <a:latin typeface="Cambria Math"/>
                              </a:rPr>
                              <m:t>+</m:t>
                            </m:r>
                            <m:f>
                              <m:fPr>
                                <m:ctrlPr>
                                  <a:rPr lang="en-US" sz="2800" b="1" i="1" smtClean="0">
                                    <a:latin typeface="Cambria Math"/>
                                  </a:rPr>
                                </m:ctrlPr>
                              </m:fPr>
                              <m:num>
                                <m:r>
                                  <a:rPr lang="en-US" sz="2800" b="1" i="1" smtClean="0">
                                    <a:latin typeface="Cambria Math"/>
                                  </a:rPr>
                                  <m:t>𝟑𝟐</m:t>
                                </m:r>
                              </m:num>
                              <m:den>
                                <m:r>
                                  <a:rPr lang="en-US" sz="2800" b="1" i="1" smtClean="0">
                                    <a:latin typeface="Cambria Math"/>
                                  </a:rPr>
                                  <m:t>𝟖𝟎</m:t>
                                </m:r>
                              </m:den>
                            </m:f>
                          </m:e>
                        </m:rad>
                      </m:den>
                    </m:f>
                  </m:oMath>
                </a14:m>
                <a:r>
                  <a:rPr lang="ar-IQ" sz="2800" b="1" dirty="0" smtClean="0"/>
                  <a:t>= </a:t>
                </a:r>
                <a14:m>
                  <m:oMath xmlns:m="http://schemas.openxmlformats.org/officeDocument/2006/math">
                    <m:f>
                      <m:fPr>
                        <m:ctrlPr>
                          <a:rPr lang="en-US" sz="2800" b="1" i="1">
                            <a:latin typeface="Cambria Math"/>
                          </a:rPr>
                        </m:ctrlPr>
                      </m:fPr>
                      <m:num>
                        <m:sSub>
                          <m:sSubPr>
                            <m:ctrlPr>
                              <a:rPr lang="en-US" sz="2800" b="1" i="1">
                                <a:latin typeface="Cambria Math"/>
                              </a:rPr>
                            </m:ctrlPr>
                          </m:sSubPr>
                          <m:e>
                            <m:r>
                              <a:rPr lang="en-US" sz="2800" b="1" i="1">
                                <a:latin typeface="Cambria Math"/>
                              </a:rPr>
                              <m:t>𝑿</m:t>
                            </m:r>
                          </m:e>
                          <m:sub>
                            <m:r>
                              <a:rPr lang="en-US" sz="2800" b="1" i="1">
                                <a:latin typeface="Cambria Math"/>
                              </a:rPr>
                              <m:t>𝟏</m:t>
                            </m:r>
                          </m:sub>
                        </m:sSub>
                        <m:r>
                          <a:rPr lang="en-US" sz="2800" b="1" i="1">
                            <a:latin typeface="Cambria Math"/>
                          </a:rPr>
                          <m:t>−</m:t>
                        </m:r>
                        <m:sSub>
                          <m:sSubPr>
                            <m:ctrlPr>
                              <a:rPr lang="en-US" sz="2800" b="1" i="1">
                                <a:latin typeface="Cambria Math"/>
                              </a:rPr>
                            </m:ctrlPr>
                          </m:sSubPr>
                          <m:e>
                            <m:r>
                              <a:rPr lang="en-US" sz="2800" b="1" i="1">
                                <a:latin typeface="Cambria Math"/>
                              </a:rPr>
                              <m:t>𝑿</m:t>
                            </m:r>
                          </m:e>
                          <m:sub>
                            <m:r>
                              <a:rPr lang="en-US" sz="2800" b="1" i="1">
                                <a:latin typeface="Cambria Math"/>
                              </a:rPr>
                              <m:t>𝟐</m:t>
                            </m:r>
                          </m:sub>
                        </m:sSub>
                      </m:num>
                      <m:den>
                        <m:rad>
                          <m:radPr>
                            <m:degHide m:val="on"/>
                            <m:ctrlPr>
                              <a:rPr lang="en-US" sz="2800" b="1" i="1">
                                <a:latin typeface="Cambria Math"/>
                              </a:rPr>
                            </m:ctrlPr>
                          </m:radPr>
                          <m:deg/>
                          <m:e>
                            <m:f>
                              <m:fPr>
                                <m:ctrlPr>
                                  <a:rPr lang="en-US" sz="2800" b="1" i="1">
                                    <a:latin typeface="Cambria Math"/>
                                  </a:rPr>
                                </m:ctrlPr>
                              </m:fPr>
                              <m:num>
                                <m:sSubSup>
                                  <m:sSubSupPr>
                                    <m:ctrlPr>
                                      <a:rPr lang="en-US" sz="2800" b="1" i="1">
                                        <a:latin typeface="Cambria Math"/>
                                      </a:rPr>
                                    </m:ctrlPr>
                                  </m:sSubSupPr>
                                  <m:e>
                                    <m:r>
                                      <a:rPr lang="en-US" sz="2800" b="1" i="1">
                                        <a:latin typeface="Cambria Math"/>
                                        <a:ea typeface="Cambria Math"/>
                                      </a:rPr>
                                      <m:t>𝝈</m:t>
                                    </m:r>
                                  </m:e>
                                  <m:sub/>
                                  <m:sup>
                                    <m:r>
                                      <a:rPr lang="en-US" sz="2800" b="1" i="1">
                                        <a:latin typeface="Cambria Math"/>
                                      </a:rPr>
                                      <m:t>𝟐</m:t>
                                    </m:r>
                                  </m:sup>
                                </m:sSubSup>
                              </m:num>
                              <m:den>
                                <m:sSub>
                                  <m:sSubPr>
                                    <m:ctrlPr>
                                      <a:rPr lang="en-US" sz="2800" b="1" i="1">
                                        <a:latin typeface="Cambria Math"/>
                                      </a:rPr>
                                    </m:ctrlPr>
                                  </m:sSubPr>
                                  <m:e>
                                    <m:r>
                                      <a:rPr lang="en-US" sz="2800" b="1" i="1">
                                        <a:latin typeface="Cambria Math"/>
                                      </a:rPr>
                                      <m:t>𝒏</m:t>
                                    </m:r>
                                  </m:e>
                                  <m:sub>
                                    <m:r>
                                      <a:rPr lang="en-US" sz="2800" b="1" i="1">
                                        <a:latin typeface="Cambria Math"/>
                                      </a:rPr>
                                      <m:t>𝟏</m:t>
                                    </m:r>
                                  </m:sub>
                                </m:sSub>
                              </m:den>
                            </m:f>
                            <m:r>
                              <a:rPr lang="en-US" sz="2800" b="1" i="1">
                                <a:latin typeface="Cambria Math"/>
                              </a:rPr>
                              <m:t>+</m:t>
                            </m:r>
                            <m:f>
                              <m:fPr>
                                <m:ctrlPr>
                                  <a:rPr lang="en-US" sz="2800" b="1" i="1">
                                    <a:latin typeface="Cambria Math"/>
                                  </a:rPr>
                                </m:ctrlPr>
                              </m:fPr>
                              <m:num>
                                <m:sSubSup>
                                  <m:sSubSupPr>
                                    <m:ctrlPr>
                                      <a:rPr lang="en-US" sz="2800" b="1" i="1">
                                        <a:latin typeface="Cambria Math"/>
                                      </a:rPr>
                                    </m:ctrlPr>
                                  </m:sSubSupPr>
                                  <m:e>
                                    <m:r>
                                      <a:rPr lang="en-US" sz="2800" b="1" i="1">
                                        <a:latin typeface="Cambria Math"/>
                                        <a:ea typeface="Cambria Math"/>
                                      </a:rPr>
                                      <m:t>𝝈</m:t>
                                    </m:r>
                                  </m:e>
                                  <m:sub/>
                                  <m:sup>
                                    <m:r>
                                      <a:rPr lang="en-US" sz="2800" b="1" i="1">
                                        <a:latin typeface="Cambria Math"/>
                                      </a:rPr>
                                      <m:t>𝟐</m:t>
                                    </m:r>
                                  </m:sup>
                                </m:sSubSup>
                              </m:num>
                              <m:den>
                                <m:sSub>
                                  <m:sSubPr>
                                    <m:ctrlPr>
                                      <a:rPr lang="en-US" sz="2800" b="1" i="1">
                                        <a:latin typeface="Cambria Math"/>
                                      </a:rPr>
                                    </m:ctrlPr>
                                  </m:sSubPr>
                                  <m:e>
                                    <m:r>
                                      <a:rPr lang="en-US" sz="2800" b="1" i="1">
                                        <a:latin typeface="Cambria Math"/>
                                      </a:rPr>
                                      <m:t>𝒏</m:t>
                                    </m:r>
                                  </m:e>
                                  <m:sub>
                                    <m:r>
                                      <a:rPr lang="en-US" sz="2800" b="1" i="1">
                                        <a:latin typeface="Cambria Math"/>
                                      </a:rPr>
                                      <m:t>𝟐</m:t>
                                    </m:r>
                                  </m:sub>
                                </m:sSub>
                              </m:den>
                            </m:f>
                          </m:e>
                        </m:rad>
                      </m:den>
                    </m:f>
                  </m:oMath>
                </a14:m>
                <a:r>
                  <a:rPr lang="en-US" sz="2800" b="1" dirty="0" smtClean="0"/>
                  <a:t> </a:t>
                </a:r>
                <a:r>
                  <a:rPr lang="ar-IQ" sz="2800" b="1" dirty="0" smtClean="0"/>
                  <a:t> </a:t>
                </a:r>
                <a:r>
                  <a:rPr lang="en-US" sz="2800" b="1" dirty="0" smtClean="0"/>
                  <a:t>=</a:t>
                </a:r>
                <a:r>
                  <a:rPr lang="ar-IQ" sz="2800" b="1" dirty="0" smtClean="0"/>
                  <a:t> </a:t>
                </a:r>
                <a14:m>
                  <m:oMath xmlns:m="http://schemas.openxmlformats.org/officeDocument/2006/math">
                    <m:sSub>
                      <m:sSubPr>
                        <m:ctrlPr>
                          <a:rPr lang="en-US" sz="2800" b="1" i="1">
                            <a:latin typeface="Cambria Math"/>
                          </a:rPr>
                        </m:ctrlPr>
                      </m:sSubPr>
                      <m:e>
                        <m:r>
                          <a:rPr lang="en-US" sz="2800" b="1" i="1">
                            <a:latin typeface="Cambria Math"/>
                          </a:rPr>
                          <m:t>𝒁</m:t>
                        </m:r>
                      </m:e>
                      <m:sub>
                        <m:r>
                          <a:rPr lang="en-US" sz="2800" b="1" i="1">
                            <a:latin typeface="Cambria Math"/>
                          </a:rPr>
                          <m:t>𝒄𝒂𝒍</m:t>
                        </m:r>
                      </m:sub>
                    </m:sSub>
                  </m:oMath>
                </a14:m>
                <a:r>
                  <a:rPr lang="en-US" sz="2800" b="1" dirty="0"/>
                  <a:t>=</a:t>
                </a:r>
                <a14:m>
                  <m:oMath xmlns:m="http://schemas.openxmlformats.org/officeDocument/2006/math">
                    <m:sSub>
                      <m:sSubPr>
                        <m:ctrlPr>
                          <a:rPr lang="en-US" sz="2800" b="1" i="1" dirty="0">
                            <a:latin typeface="Cambria Math"/>
                          </a:rPr>
                        </m:ctrlPr>
                      </m:sSubPr>
                      <m:e>
                        <m:r>
                          <a:rPr lang="en-US" sz="2800" b="1" i="1" dirty="0">
                            <a:latin typeface="Cambria Math"/>
                          </a:rPr>
                          <m:t>𝒁</m:t>
                        </m:r>
                      </m:e>
                      <m:sub>
                        <m:sSub>
                          <m:sSubPr>
                            <m:ctrlPr>
                              <a:rPr lang="en-US" sz="2800" b="1" i="1" dirty="0">
                                <a:latin typeface="Cambria Math"/>
                              </a:rPr>
                            </m:ctrlPr>
                          </m:sSubPr>
                          <m:e>
                            <m:r>
                              <a:rPr lang="en-US" sz="2800" b="1" i="1" dirty="0">
                                <a:latin typeface="Cambria Math"/>
                              </a:rPr>
                              <m:t>𝑿</m:t>
                            </m:r>
                          </m:e>
                          <m:sub>
                            <m:r>
                              <a:rPr lang="en-US" sz="2800" b="1" i="1" dirty="0">
                                <a:latin typeface="Cambria Math"/>
                              </a:rPr>
                              <m:t>𝟏</m:t>
                            </m:r>
                            <m:r>
                              <a:rPr lang="en-US" sz="2800" b="1" i="1" dirty="0">
                                <a:latin typeface="Cambria Math"/>
                              </a:rPr>
                              <m:t>−</m:t>
                            </m:r>
                            <m:sSub>
                              <m:sSubPr>
                                <m:ctrlPr>
                                  <a:rPr lang="en-US" sz="2800" b="1" i="1" dirty="0">
                                    <a:latin typeface="Cambria Math"/>
                                  </a:rPr>
                                </m:ctrlPr>
                              </m:sSubPr>
                              <m:e>
                                <m:r>
                                  <a:rPr lang="en-US" sz="2800" b="1" i="1" dirty="0">
                                    <a:latin typeface="Cambria Math"/>
                                  </a:rPr>
                                  <m:t>𝑿</m:t>
                                </m:r>
                              </m:e>
                              <m:sub>
                                <m:r>
                                  <a:rPr lang="en-US" sz="2800" b="1" i="1" dirty="0">
                                    <a:latin typeface="Cambria Math"/>
                                  </a:rPr>
                                  <m:t>𝟐</m:t>
                                </m:r>
                              </m:sub>
                            </m:sSub>
                          </m:sub>
                        </m:sSub>
                      </m:sub>
                    </m:sSub>
                  </m:oMath>
                </a14:m>
                <a:endParaRPr lang="ar-IQ" sz="2800" b="1" dirty="0" smtClean="0"/>
              </a:p>
              <a:p>
                <a:pPr marL="0" indent="0" algn="just" rtl="1">
                  <a:buNone/>
                </a:pPr>
                <a:r>
                  <a:rPr lang="ar-IQ" sz="2800" b="1" dirty="0" smtClean="0"/>
                  <a:t>اي ان قيمة الإحصائية المحسوبة تساوي 6.</a:t>
                </a:r>
              </a:p>
              <a:p>
                <a:pPr marL="0" indent="0" algn="ctr" rtl="1">
                  <a:buNone/>
                </a:pPr>
                <a:r>
                  <a:rPr lang="en-US" sz="2800" b="1" dirty="0" smtClean="0"/>
                  <a:t> </a:t>
                </a:r>
                <a14:m>
                  <m:oMath xmlns:m="http://schemas.openxmlformats.org/officeDocument/2006/math">
                    <m:r>
                      <a:rPr lang="en-US" sz="2800" b="1" i="1" smtClean="0">
                        <a:latin typeface="Cambria Math"/>
                        <a:ea typeface="Cambria Math"/>
                      </a:rPr>
                      <m:t>±</m:t>
                    </m:r>
                  </m:oMath>
                </a14:m>
                <a:r>
                  <a:rPr lang="en-US" sz="2800" b="1" dirty="0" smtClean="0"/>
                  <a:t>1.96</a:t>
                </a:r>
                <a:r>
                  <a:rPr lang="ar-IQ" sz="2800" b="1" dirty="0" smtClean="0"/>
                  <a:t> = </a:t>
                </a:r>
                <a14:m>
                  <m:oMath xmlns:m="http://schemas.openxmlformats.org/officeDocument/2006/math">
                    <m:sSub>
                      <m:sSubPr>
                        <m:ctrlPr>
                          <a:rPr lang="ar-IQ" sz="2800" b="1" i="1" smtClean="0">
                            <a:latin typeface="Cambria Math"/>
                          </a:rPr>
                        </m:ctrlPr>
                      </m:sSubPr>
                      <m:e>
                        <m:r>
                          <a:rPr lang="en-US" sz="2800" b="1" i="1" smtClean="0">
                            <a:latin typeface="Cambria Math"/>
                          </a:rPr>
                          <m:t>𝒁</m:t>
                        </m:r>
                      </m:e>
                      <m:sub>
                        <m:r>
                          <a:rPr lang="en-US" sz="2800" b="1" i="1" smtClean="0">
                            <a:latin typeface="Cambria Math"/>
                          </a:rPr>
                          <m:t>𝟎</m:t>
                        </m:r>
                        <m:r>
                          <a:rPr lang="en-US" sz="2800" b="1" i="1" smtClean="0">
                            <a:latin typeface="Cambria Math"/>
                          </a:rPr>
                          <m:t>.</m:t>
                        </m:r>
                        <m:r>
                          <a:rPr lang="en-US" sz="2800" b="1" i="1" smtClean="0">
                            <a:latin typeface="Cambria Math"/>
                          </a:rPr>
                          <m:t>𝟎𝟐𝟓</m:t>
                        </m:r>
                      </m:sub>
                    </m:sSub>
                  </m:oMath>
                </a14:m>
                <a:r>
                  <a:rPr lang="ar-IQ" sz="2800" b="1" dirty="0" smtClean="0"/>
                  <a:t> = </a:t>
                </a:r>
                <a14:m>
                  <m:oMath xmlns:m="http://schemas.openxmlformats.org/officeDocument/2006/math">
                    <m:sSub>
                      <m:sSubPr>
                        <m:ctrlPr>
                          <a:rPr lang="ar-IQ" sz="2800" b="1" i="1" smtClean="0">
                            <a:latin typeface="Cambria Math"/>
                          </a:rPr>
                        </m:ctrlPr>
                      </m:sSubPr>
                      <m:e>
                        <m:r>
                          <a:rPr lang="en-US" sz="2800" b="1" i="1" smtClean="0">
                            <a:latin typeface="Cambria Math"/>
                          </a:rPr>
                          <m:t>𝒁</m:t>
                        </m:r>
                      </m:e>
                      <m:sub>
                        <m:f>
                          <m:fPr>
                            <m:ctrlPr>
                              <a:rPr lang="ar-IQ" sz="2800" b="1" i="1" smtClean="0">
                                <a:latin typeface="Cambria Math"/>
                              </a:rPr>
                            </m:ctrlPr>
                          </m:fPr>
                          <m:num>
                            <m:r>
                              <a:rPr lang="en-US" sz="2800" b="1" i="1" smtClean="0">
                                <a:latin typeface="Cambria Math"/>
                              </a:rPr>
                              <m:t>𝟎</m:t>
                            </m:r>
                            <m:r>
                              <a:rPr lang="en-US" sz="2800" b="1" i="1" smtClean="0">
                                <a:latin typeface="Cambria Math"/>
                              </a:rPr>
                              <m:t>.</m:t>
                            </m:r>
                            <m:r>
                              <a:rPr lang="en-US" sz="2800" b="1" i="1" smtClean="0">
                                <a:latin typeface="Cambria Math"/>
                              </a:rPr>
                              <m:t>𝟎𝟓</m:t>
                            </m:r>
                          </m:num>
                          <m:den>
                            <m:r>
                              <a:rPr lang="en-US" sz="2800" b="1" i="1" smtClean="0">
                                <a:latin typeface="Cambria Math"/>
                              </a:rPr>
                              <m:t>𝟐</m:t>
                            </m:r>
                          </m:den>
                        </m:f>
                      </m:sub>
                    </m:sSub>
                  </m:oMath>
                </a14:m>
                <a:r>
                  <a:rPr lang="ar-IQ" sz="2800" b="1" dirty="0" smtClean="0"/>
                  <a:t> = </a:t>
                </a:r>
                <a14:m>
                  <m:oMath xmlns:m="http://schemas.openxmlformats.org/officeDocument/2006/math">
                    <m:sSub>
                      <m:sSubPr>
                        <m:ctrlPr>
                          <a:rPr lang="ar-IQ" sz="2800" b="1" i="1" smtClean="0">
                            <a:latin typeface="Cambria Math"/>
                          </a:rPr>
                        </m:ctrlPr>
                      </m:sSubPr>
                      <m:e>
                        <m:r>
                          <a:rPr lang="en-US" sz="2800" b="1" i="1" smtClean="0">
                            <a:latin typeface="Cambria Math"/>
                          </a:rPr>
                          <m:t>𝒁</m:t>
                        </m:r>
                      </m:e>
                      <m:sub>
                        <m:f>
                          <m:fPr>
                            <m:ctrlPr>
                              <a:rPr lang="ar-IQ" sz="2800" b="1" i="1" smtClean="0">
                                <a:latin typeface="Cambria Math"/>
                              </a:rPr>
                            </m:ctrlPr>
                          </m:fPr>
                          <m:num>
                            <m:r>
                              <a:rPr lang="ar-IQ" sz="2800" b="1" i="1" smtClean="0">
                                <a:latin typeface="Cambria Math"/>
                                <a:ea typeface="Cambria Math"/>
                              </a:rPr>
                              <m:t>𝜶</m:t>
                            </m:r>
                          </m:num>
                          <m:den>
                            <m:r>
                              <a:rPr lang="en-US" sz="2800" b="1" i="1" smtClean="0">
                                <a:latin typeface="Cambria Math"/>
                              </a:rPr>
                              <m:t>𝟐</m:t>
                            </m:r>
                          </m:den>
                        </m:f>
                      </m:sub>
                    </m:sSub>
                  </m:oMath>
                </a14:m>
                <a:r>
                  <a:rPr lang="ar-IQ" sz="2800" b="1" dirty="0" smtClean="0"/>
                  <a:t> </a:t>
                </a:r>
                <a14:m>
                  <m:oMath xmlns:m="http://schemas.openxmlformats.org/officeDocument/2006/math">
                    <m:sSub>
                      <m:sSubPr>
                        <m:ctrlPr>
                          <a:rPr lang="en-US" sz="2800" b="1" i="1" smtClean="0">
                            <a:latin typeface="Cambria Math"/>
                          </a:rPr>
                        </m:ctrlPr>
                      </m:sSubPr>
                      <m:e>
                        <m:r>
                          <a:rPr lang="en-US" sz="2800" b="1" i="1" smtClean="0">
                            <a:latin typeface="Cambria Math"/>
                          </a:rPr>
                          <m:t>𝒁</m:t>
                        </m:r>
                      </m:e>
                      <m:sub>
                        <m:r>
                          <a:rPr lang="en-US" sz="2800" b="1" i="1" smtClean="0">
                            <a:latin typeface="Cambria Math"/>
                          </a:rPr>
                          <m:t>𝒕𝒂𝒃</m:t>
                        </m:r>
                      </m:sub>
                    </m:sSub>
                  </m:oMath>
                </a14:m>
                <a:r>
                  <a:rPr lang="en-US" sz="2800" b="1" dirty="0" smtClean="0"/>
                  <a:t>=</a:t>
                </a:r>
                <a:r>
                  <a:rPr lang="ar-IQ" sz="2800" b="1" dirty="0" smtClean="0"/>
                  <a:t> </a:t>
                </a:r>
              </a:p>
              <a:p>
                <a:pPr marL="0" indent="0" algn="just" rtl="1">
                  <a:buNone/>
                </a:pPr>
                <a:r>
                  <a:rPr lang="ar-IQ" sz="2800" b="1" dirty="0" smtClean="0"/>
                  <a:t>وان القيمة الإحصائية الجدولية ذات طرفين عند نصف مستوى معنوية </a:t>
                </a:r>
                <a:r>
                  <a:rPr lang="en-US" sz="2800" b="1" dirty="0" smtClean="0"/>
                  <a:t>0.025</a:t>
                </a:r>
                <a:r>
                  <a:rPr lang="ar-IQ" sz="2800" b="1" dirty="0" smtClean="0"/>
                  <a:t> = </a:t>
                </a:r>
                <a14:m>
                  <m:oMath xmlns:m="http://schemas.openxmlformats.org/officeDocument/2006/math">
                    <m:r>
                      <a:rPr lang="en-US" sz="2800" b="1" i="1">
                        <a:latin typeface="Cambria Math"/>
                        <a:ea typeface="Cambria Math"/>
                      </a:rPr>
                      <m:t>±</m:t>
                    </m:r>
                  </m:oMath>
                </a14:m>
                <a:r>
                  <a:rPr lang="en-US" sz="2800" b="1" dirty="0" smtClean="0"/>
                  <a:t>1.96</a:t>
                </a:r>
                <a:endParaRPr lang="ar-IQ" sz="2800" b="1" dirty="0" smtClean="0"/>
              </a:p>
              <a:p>
                <a:pPr marL="0" indent="0" algn="just" rtl="1">
                  <a:buNone/>
                </a:pPr>
                <a:r>
                  <a:rPr lang="ar-IQ" sz="2800" b="1" dirty="0" smtClean="0"/>
                  <a:t>4- حدود منطقتي القبول والرفض: التي نحصل عليها من جدول التوزيع الطبيعي </a:t>
                </a:r>
                <a:r>
                  <a:rPr lang="en-US" sz="2800" b="1" dirty="0" smtClean="0"/>
                  <a:t>Z</a:t>
                </a:r>
                <a:r>
                  <a:rPr lang="ar-IQ" sz="2800" b="1" dirty="0" smtClean="0"/>
                  <a:t> لأن العينات كبيرة، والإختبار هو اختبار الطرفين(لأن الفرض البديل لا يساوي) عند نصف مستوى المعنوية المطلوب هو </a:t>
                </a:r>
                <a:r>
                  <a:rPr lang="en-US" sz="2800" b="1" dirty="0" smtClean="0"/>
                  <a:t>0.025</a:t>
                </a:r>
                <a:r>
                  <a:rPr lang="ar-IQ" sz="2800" b="1" dirty="0" smtClean="0"/>
                  <a:t> .</a:t>
                </a:r>
              </a:p>
              <a:p>
                <a:pPr marL="0" indent="0" algn="just" rtl="1">
                  <a:buNone/>
                </a:pPr>
                <a:endParaRPr lang="en-US"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
                <a:ext cx="8991600" cy="6781800"/>
              </a:xfrm>
              <a:blipFill rotWithShape="1">
                <a:blip r:embed="rId2"/>
                <a:stretch>
                  <a:fillRect l="-2576" t="-899" r="-1424" b="-180"/>
                </a:stretch>
              </a:blipFill>
            </p:spPr>
            <p:txBody>
              <a:bodyPr/>
              <a:lstStyle/>
              <a:p>
                <a:r>
                  <a:rPr lang="en-US">
                    <a:noFill/>
                  </a:rPr>
                  <a:t> </a:t>
                </a:r>
              </a:p>
            </p:txBody>
          </p:sp>
        </mc:Fallback>
      </mc:AlternateContent>
      <p:cxnSp>
        <p:nvCxnSpPr>
          <p:cNvPr id="4" name="Straight Connector 3"/>
          <p:cNvCxnSpPr/>
          <p:nvPr/>
        </p:nvCxnSpPr>
        <p:spPr>
          <a:xfrm>
            <a:off x="2971800" y="1828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505200" y="1828800"/>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828800" y="2127504"/>
            <a:ext cx="152400" cy="6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228088" y="2145792"/>
            <a:ext cx="15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48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1"/>
              <p:cNvSpPr>
                <a:spLocks noGrp="1"/>
              </p:cNvSpPr>
              <p:nvPr>
                <p:ph idx="1"/>
              </p:nvPr>
            </p:nvSpPr>
            <p:spPr>
              <a:xfrm>
                <a:off x="76200" y="76200"/>
                <a:ext cx="8991600" cy="6629400"/>
              </a:xfrm>
            </p:spPr>
            <p:txBody>
              <a:bodyPr/>
              <a:lstStyle/>
              <a:p>
                <a:pPr marL="0" indent="0" algn="just" rtl="1">
                  <a:buNone/>
                </a:pPr>
                <a:endParaRPr lang="ar-IQ" dirty="0" smtClean="0"/>
              </a:p>
              <a:p>
                <a:pPr marL="0" indent="0" algn="ctr" rtl="1">
                  <a:buNone/>
                </a:pPr>
                <a:r>
                  <a:rPr lang="ar-IQ" sz="1000" b="1" dirty="0" smtClean="0">
                    <a:solidFill>
                      <a:srgbClr val="FF0000"/>
                    </a:solidFill>
                  </a:rPr>
                  <a:t>         </a:t>
                </a:r>
                <a:r>
                  <a:rPr lang="ar-IQ" sz="1000" b="1" dirty="0">
                    <a:solidFill>
                      <a:srgbClr val="FF0000"/>
                    </a:solidFill>
                  </a:rPr>
                  <a:t>منطقة الرفض              منطقة القبول             منطقة الرفض</a:t>
                </a:r>
              </a:p>
              <a:p>
                <a:pPr marL="0" indent="0" algn="just" rtl="1">
                  <a:buNone/>
                </a:pPr>
                <a:r>
                  <a:rPr lang="ar-IQ" sz="1000" b="1" dirty="0">
                    <a:solidFill>
                      <a:srgbClr val="FF0000"/>
                    </a:solidFill>
                  </a:rPr>
                  <a:t>                                                         </a:t>
                </a:r>
                <a:r>
                  <a:rPr lang="ar-IQ" sz="1000" b="1" dirty="0" smtClean="0">
                    <a:solidFill>
                      <a:srgbClr val="FF0000"/>
                    </a:solidFill>
                  </a:rPr>
                  <a:t>                                         </a:t>
                </a:r>
                <a14:m>
                  <m:oMath xmlns:m="http://schemas.openxmlformats.org/officeDocument/2006/math">
                    <m:f>
                      <m:fPr>
                        <m:ctrlPr>
                          <a:rPr lang="en-US" sz="1000" b="1" i="1">
                            <a:solidFill>
                              <a:srgbClr val="FF0000"/>
                            </a:solidFill>
                            <a:latin typeface="Cambria Math"/>
                          </a:rPr>
                        </m:ctrlPr>
                      </m:fPr>
                      <m:num>
                        <m:r>
                          <a:rPr lang="en-US" sz="1000" b="1" i="1">
                            <a:solidFill>
                              <a:srgbClr val="FF0000"/>
                            </a:solidFill>
                            <a:latin typeface="Cambria Math"/>
                            <a:ea typeface="Cambria Math"/>
                          </a:rPr>
                          <m:t>𝜶</m:t>
                        </m:r>
                      </m:num>
                      <m:den>
                        <m:r>
                          <a:rPr lang="en-US" sz="1000" b="1" i="1">
                            <a:solidFill>
                              <a:srgbClr val="FF0000"/>
                            </a:solidFill>
                            <a:latin typeface="Cambria Math"/>
                          </a:rPr>
                          <m:t>𝟐</m:t>
                        </m:r>
                      </m:den>
                    </m:f>
                  </m:oMath>
                </a14:m>
                <a:r>
                  <a:rPr lang="ar-IQ" sz="1000" b="1" dirty="0">
                    <a:solidFill>
                      <a:srgbClr val="FF0000"/>
                    </a:solidFill>
                  </a:rPr>
                  <a:t>                          </a:t>
                </a:r>
                <a:r>
                  <a:rPr lang="en-US" sz="1000" b="1" dirty="0">
                    <a:solidFill>
                      <a:srgbClr val="FF0000"/>
                    </a:solidFill>
                  </a:rPr>
                  <a:t>1-</a:t>
                </a:r>
                <a14:m>
                  <m:oMath xmlns:m="http://schemas.openxmlformats.org/officeDocument/2006/math">
                    <m:r>
                      <a:rPr lang="en-US" sz="1000" b="1" i="1" dirty="0">
                        <a:solidFill>
                          <a:srgbClr val="FF0000"/>
                        </a:solidFill>
                        <a:latin typeface="Cambria Math"/>
                        <a:ea typeface="Cambria Math"/>
                      </a:rPr>
                      <m:t>𝜶</m:t>
                    </m:r>
                  </m:oMath>
                </a14:m>
                <a:r>
                  <a:rPr lang="ar-IQ" sz="1000" b="1" dirty="0">
                    <a:solidFill>
                      <a:srgbClr val="FF0000"/>
                    </a:solidFill>
                  </a:rPr>
                  <a:t>                                </a:t>
                </a:r>
                <a14:m>
                  <m:oMath xmlns:m="http://schemas.openxmlformats.org/officeDocument/2006/math">
                    <m:f>
                      <m:fPr>
                        <m:ctrlPr>
                          <a:rPr lang="en-US" sz="1000" b="1" i="1">
                            <a:solidFill>
                              <a:srgbClr val="FF0000"/>
                            </a:solidFill>
                            <a:latin typeface="Cambria Math"/>
                          </a:rPr>
                        </m:ctrlPr>
                      </m:fPr>
                      <m:num>
                        <m:r>
                          <a:rPr lang="en-US" sz="1000" b="1" i="1">
                            <a:solidFill>
                              <a:srgbClr val="FF0000"/>
                            </a:solidFill>
                            <a:latin typeface="Cambria Math"/>
                            <a:ea typeface="Cambria Math"/>
                          </a:rPr>
                          <m:t>𝜶</m:t>
                        </m:r>
                      </m:num>
                      <m:den>
                        <m:r>
                          <a:rPr lang="en-US" sz="1000" b="1" i="1">
                            <a:solidFill>
                              <a:srgbClr val="FF0000"/>
                            </a:solidFill>
                            <a:latin typeface="Cambria Math"/>
                          </a:rPr>
                          <m:t>𝟐</m:t>
                        </m:r>
                      </m:den>
                    </m:f>
                  </m:oMath>
                </a14:m>
                <a:r>
                  <a:rPr lang="ar-IQ" sz="1000" b="1" dirty="0">
                    <a:solidFill>
                      <a:srgbClr val="FF0000"/>
                    </a:solidFill>
                  </a:rPr>
                  <a:t>     </a:t>
                </a:r>
              </a:p>
              <a:p>
                <a:pPr marL="0" indent="0" algn="just" rtl="1">
                  <a:buNone/>
                </a:pPr>
                <a:endParaRPr lang="ar-IQ" sz="1000" b="1" dirty="0">
                  <a:solidFill>
                    <a:srgbClr val="FF0000"/>
                  </a:solidFill>
                </a:endParaRPr>
              </a:p>
              <a:p>
                <a:pPr marL="0" indent="0" algn="ctr">
                  <a:buNone/>
                </a:pPr>
                <a:endParaRPr lang="ar-IQ" sz="1000" dirty="0" smtClean="0"/>
              </a:p>
              <a:p>
                <a:pPr marL="0" indent="0" algn="ctr">
                  <a:buNone/>
                </a:pPr>
                <a:endParaRPr lang="ar-IQ" sz="1000" dirty="0"/>
              </a:p>
              <a:p>
                <a:pPr marL="0" indent="0" algn="ctr">
                  <a:buNone/>
                </a:pPr>
                <a:endParaRPr lang="ar-IQ" sz="1000" dirty="0" smtClean="0"/>
              </a:p>
              <a:p>
                <a:pPr marL="0" indent="0" algn="ctr">
                  <a:buNone/>
                </a:pPr>
                <a:r>
                  <a:rPr lang="en-US" sz="1200" b="1" dirty="0"/>
                  <a:t>-1.96                          0                   </a:t>
                </a:r>
                <a:r>
                  <a:rPr lang="ar-IQ" sz="1200" b="1" dirty="0" smtClean="0"/>
                  <a:t>  </a:t>
                </a:r>
                <a:r>
                  <a:rPr lang="en-US" sz="1200" b="1" dirty="0" smtClean="0"/>
                  <a:t>      </a:t>
                </a:r>
                <a:r>
                  <a:rPr lang="ar-IQ" sz="1200" b="1" dirty="0" smtClean="0"/>
                  <a:t> </a:t>
                </a:r>
                <a:r>
                  <a:rPr lang="en-US" sz="1200" b="1" dirty="0" smtClean="0"/>
                  <a:t>1.96</a:t>
                </a:r>
                <a:r>
                  <a:rPr lang="ar-IQ" sz="1200" b="1" dirty="0" smtClean="0"/>
                  <a:t>      </a:t>
                </a:r>
              </a:p>
              <a:p>
                <a:pPr marL="0" indent="0" algn="just" rtl="1">
                  <a:buNone/>
                </a:pPr>
                <a:r>
                  <a:rPr lang="ar-IQ" dirty="0" smtClean="0"/>
                  <a:t>  </a:t>
                </a:r>
                <a:r>
                  <a:rPr lang="ar-IQ" b="1" dirty="0" smtClean="0">
                    <a:solidFill>
                      <a:srgbClr val="7030A0"/>
                    </a:solidFill>
                  </a:rPr>
                  <a:t>اي ان منطقة القبول تبدأ من </a:t>
                </a:r>
                <a:r>
                  <a:rPr lang="en-US" b="1" dirty="0">
                    <a:solidFill>
                      <a:srgbClr val="7030A0"/>
                    </a:solidFill>
                  </a:rPr>
                  <a:t> -</a:t>
                </a:r>
                <a:r>
                  <a:rPr lang="en-US" b="1" dirty="0" smtClean="0">
                    <a:solidFill>
                      <a:srgbClr val="7030A0"/>
                    </a:solidFill>
                  </a:rPr>
                  <a:t>1.96</a:t>
                </a:r>
                <a:r>
                  <a:rPr lang="ar-IQ" b="1" dirty="0" smtClean="0">
                    <a:solidFill>
                      <a:srgbClr val="7030A0"/>
                    </a:solidFill>
                  </a:rPr>
                  <a:t>الى </a:t>
                </a:r>
                <a:r>
                  <a:rPr lang="en-US" b="1" dirty="0">
                    <a:solidFill>
                      <a:srgbClr val="7030A0"/>
                    </a:solidFill>
                  </a:rPr>
                  <a:t> </a:t>
                </a:r>
                <a:r>
                  <a:rPr lang="en-US" b="1" dirty="0" smtClean="0">
                    <a:solidFill>
                      <a:srgbClr val="7030A0"/>
                    </a:solidFill>
                  </a:rPr>
                  <a:t>1.96</a:t>
                </a:r>
                <a:r>
                  <a:rPr lang="ar-IQ" b="1" dirty="0" smtClean="0">
                    <a:solidFill>
                      <a:srgbClr val="7030A0"/>
                    </a:solidFill>
                  </a:rPr>
                  <a:t>ومنطقة الرفض هي القيم التي اصغر</a:t>
                </a:r>
                <a:r>
                  <a:rPr lang="en-US" b="1" dirty="0">
                    <a:solidFill>
                      <a:srgbClr val="7030A0"/>
                    </a:solidFill>
                  </a:rPr>
                  <a:t> -</a:t>
                </a:r>
                <a:r>
                  <a:rPr lang="en-US" b="1" dirty="0" smtClean="0">
                    <a:solidFill>
                      <a:srgbClr val="7030A0"/>
                    </a:solidFill>
                  </a:rPr>
                  <a:t>1.96</a:t>
                </a:r>
                <a:r>
                  <a:rPr lang="ar-IQ" b="1" dirty="0" smtClean="0">
                    <a:solidFill>
                      <a:srgbClr val="7030A0"/>
                    </a:solidFill>
                  </a:rPr>
                  <a:t> من والتي اكبر من  </a:t>
                </a:r>
                <a:r>
                  <a:rPr lang="en-US" b="1" dirty="0" smtClean="0">
                    <a:solidFill>
                      <a:srgbClr val="7030A0"/>
                    </a:solidFill>
                  </a:rPr>
                  <a:t>1.96</a:t>
                </a:r>
                <a:r>
                  <a:rPr lang="ar-IQ" b="1" dirty="0" smtClean="0">
                    <a:solidFill>
                      <a:srgbClr val="7030A0"/>
                    </a:solidFill>
                  </a:rPr>
                  <a:t>.</a:t>
                </a:r>
              </a:p>
              <a:p>
                <a:pPr marL="0" indent="0" algn="just" rtl="1">
                  <a:buNone/>
                </a:pPr>
                <a:r>
                  <a:rPr lang="ar-IQ" b="1" dirty="0" smtClean="0">
                    <a:solidFill>
                      <a:srgbClr val="FF0000"/>
                    </a:solidFill>
                  </a:rPr>
                  <a:t>5- المقارنة والقرار: لما كانت قيمة إحصاءة الإختبار(والتي تساوي 6)</a:t>
                </a:r>
                <a:r>
                  <a:rPr lang="ar-IQ" b="1" dirty="0">
                    <a:solidFill>
                      <a:srgbClr val="FF0000"/>
                    </a:solidFill>
                  </a:rPr>
                  <a:t> </a:t>
                </a:r>
                <a:r>
                  <a:rPr lang="ar-IQ" b="1" dirty="0" smtClean="0">
                    <a:solidFill>
                      <a:srgbClr val="FF0000"/>
                    </a:solidFill>
                  </a:rPr>
                  <a:t>تقع في منطقة الرفض فان القرار هو </a:t>
                </a:r>
                <a:r>
                  <a:rPr lang="ar-IQ" b="1" dirty="0" smtClean="0">
                    <a:solidFill>
                      <a:srgbClr val="7030A0"/>
                    </a:solidFill>
                  </a:rPr>
                  <a:t>رفض فرضية العدم وقبول الفرضية البديلة عند مستوى معنوية </a:t>
                </a:r>
                <a:r>
                  <a:rPr lang="en-US" b="1" dirty="0" smtClean="0">
                    <a:solidFill>
                      <a:srgbClr val="7030A0"/>
                    </a:solidFill>
                  </a:rPr>
                  <a:t>0.05</a:t>
                </a:r>
                <a:r>
                  <a:rPr lang="ar-IQ" b="1" dirty="0" smtClean="0">
                    <a:solidFill>
                      <a:srgbClr val="7030A0"/>
                    </a:solidFill>
                  </a:rPr>
                  <a:t> </a:t>
                </a:r>
                <a:r>
                  <a:rPr lang="ar-IQ" b="1" dirty="0" smtClean="0">
                    <a:solidFill>
                      <a:srgbClr val="FF0000"/>
                    </a:solidFill>
                  </a:rPr>
                  <a:t>اي اننا نرفض الفرض القائل بان متوسط عمر الناخب في المنطقة الأولى يساوي متوسط عمر الناخب في المنطقة الثانية وذلك بمستوى معنوية </a:t>
                </a:r>
                <a:r>
                  <a:rPr lang="en-US" b="1" dirty="0" smtClean="0">
                    <a:solidFill>
                      <a:srgbClr val="FF0000"/>
                    </a:solidFill>
                  </a:rPr>
                  <a:t>0.05</a:t>
                </a:r>
                <a:r>
                  <a:rPr lang="ar-IQ" b="1" dirty="0" smtClean="0">
                    <a:solidFill>
                      <a:srgbClr val="FF0000"/>
                    </a:solidFill>
                  </a:rPr>
                  <a:t> .</a:t>
                </a:r>
                <a:endParaRPr lang="ar-IQ" b="1" dirty="0">
                  <a:solidFill>
                    <a:srgbClr val="FF0000"/>
                  </a:solidFill>
                </a:endParaRPr>
              </a:p>
              <a:p>
                <a:pPr marL="0" indent="0" algn="just" rtl="1">
                  <a:buNone/>
                </a:pPr>
                <a:endParaRPr lang="ar-IQ" b="1" dirty="0">
                  <a:solidFill>
                    <a:srgbClr val="FF0000"/>
                  </a:solidFill>
                </a:endParaRPr>
              </a:p>
              <a:p>
                <a:pPr marL="0" indent="0" algn="just" rtl="1">
                  <a:buNone/>
                </a:pPr>
                <a:endParaRPr lang="ar-IQ" dirty="0"/>
              </a:p>
              <a:p>
                <a:pPr marL="0" indent="0" algn="just" rtl="1">
                  <a:buNone/>
                </a:pPr>
                <a:endParaRPr lang="en-US" dirty="0"/>
              </a:p>
            </p:txBody>
          </p:sp>
        </mc:Choice>
        <mc:Fallback xmlns="">
          <p:sp>
            <p:nvSpPr>
              <p:cNvPr id="5" name="Title 1"/>
              <p:cNvSpPr>
                <a:spLocks noGrp="1" noRot="1" noChangeAspect="1" noMove="1" noResize="1" noEditPoints="1" noAdjustHandles="1" noChangeArrowheads="1" noChangeShapeType="1" noTextEdit="1"/>
              </p:cNvSpPr>
              <p:nvPr>
                <p:ph idx="1"/>
              </p:nvPr>
            </p:nvSpPr>
            <p:spPr>
              <a:xfrm>
                <a:off x="76200" y="76200"/>
                <a:ext cx="8991600" cy="6629400"/>
              </a:xfrm>
              <a:blipFill rotWithShape="1">
                <a:blip r:embed="rId2"/>
                <a:stretch>
                  <a:fillRect l="-3051" r="-1763"/>
                </a:stretch>
              </a:blipFill>
            </p:spPr>
            <p:txBody>
              <a:bodyPr/>
              <a:lstStyle/>
              <a:p>
                <a:r>
                  <a:rPr lang="en-US">
                    <a:noFill/>
                  </a:rPr>
                  <a:t> </a:t>
                </a:r>
              </a:p>
            </p:txBody>
          </p:sp>
        </mc:Fallback>
      </mc:AlternateContent>
      <p:sp>
        <p:nvSpPr>
          <p:cNvPr id="7" name="Freeform 6"/>
          <p:cNvSpPr/>
          <p:nvPr/>
        </p:nvSpPr>
        <p:spPr>
          <a:xfrm>
            <a:off x="2971800" y="228600"/>
            <a:ext cx="2859959" cy="1155230"/>
          </a:xfrm>
          <a:custGeom>
            <a:avLst/>
            <a:gdLst>
              <a:gd name="connsiteX0" fmla="*/ 0 w 2625263"/>
              <a:gd name="connsiteY0" fmla="*/ 1197880 h 1289358"/>
              <a:gd name="connsiteX1" fmla="*/ 475488 w 2625263"/>
              <a:gd name="connsiteY1" fmla="*/ 1161304 h 1289358"/>
              <a:gd name="connsiteX2" fmla="*/ 1252728 w 2625263"/>
              <a:gd name="connsiteY2" fmla="*/ 16 h 1289358"/>
              <a:gd name="connsiteX3" fmla="*/ 2075688 w 2625263"/>
              <a:gd name="connsiteY3" fmla="*/ 1188736 h 1289358"/>
              <a:gd name="connsiteX4" fmla="*/ 2615184 w 2625263"/>
              <a:gd name="connsiteY4" fmla="*/ 1207024 h 128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263" h="1289358">
                <a:moveTo>
                  <a:pt x="0" y="1197880"/>
                </a:moveTo>
                <a:cubicBezTo>
                  <a:pt x="133350" y="1279414"/>
                  <a:pt x="266700" y="1360948"/>
                  <a:pt x="475488" y="1161304"/>
                </a:cubicBezTo>
                <a:cubicBezTo>
                  <a:pt x="684276" y="961660"/>
                  <a:pt x="986028" y="-4556"/>
                  <a:pt x="1252728" y="16"/>
                </a:cubicBezTo>
                <a:cubicBezTo>
                  <a:pt x="1519428" y="4588"/>
                  <a:pt x="1848612" y="987568"/>
                  <a:pt x="2075688" y="1188736"/>
                </a:cubicBezTo>
                <a:cubicBezTo>
                  <a:pt x="2302764" y="1389904"/>
                  <a:pt x="2692908" y="1231408"/>
                  <a:pt x="2615184" y="1207024"/>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8" name="Straight Connector 7"/>
          <p:cNvCxnSpPr/>
          <p:nvPr/>
        </p:nvCxnSpPr>
        <p:spPr>
          <a:xfrm>
            <a:off x="3002687" y="1752600"/>
            <a:ext cx="289454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a:stCxn id="7" idx="3"/>
          </p:cNvCxnSpPr>
          <p:nvPr/>
        </p:nvCxnSpPr>
        <p:spPr>
          <a:xfrm>
            <a:off x="5233053" y="1293675"/>
            <a:ext cx="24747" cy="4589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505200" y="1293674"/>
            <a:ext cx="24747" cy="4589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3352800" y="877163"/>
            <a:ext cx="0" cy="37927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a:off x="5715000" y="914400"/>
            <a:ext cx="0" cy="37927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99184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TotalTime>
  <Words>1915</Words>
  <Application>Microsoft Office PowerPoint</Application>
  <PresentationFormat>On-screen Show (4:3)</PresentationFormat>
  <Paragraphs>139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اختبار الفرق بين وسطين حسابيين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خطوات الاختبار الإحصائي</dc:title>
  <dc:creator>Best</dc:creator>
  <cp:lastModifiedBy>dalia</cp:lastModifiedBy>
  <cp:revision>101</cp:revision>
  <dcterms:created xsi:type="dcterms:W3CDTF">2006-08-16T00:00:00Z</dcterms:created>
  <dcterms:modified xsi:type="dcterms:W3CDTF">2025-09-21T07:10:41Z</dcterms:modified>
</cp:coreProperties>
</file>