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9" r:id="rId19"/>
    <p:sldId id="274" r:id="rId20"/>
    <p:sldId id="275" r:id="rId21"/>
    <p:sldId id="276" r:id="rId22"/>
    <p:sldId id="277"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46" d="100"/>
          <a:sy n="46" d="100"/>
        </p:scale>
        <p:origin x="-1158" y="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763000" cy="6477000"/>
          </a:xfrm>
        </p:spPr>
        <p:txBody>
          <a:bodyPr>
            <a:normAutofit/>
          </a:bodyPr>
          <a:lstStyle/>
          <a:p>
            <a:pPr algn="just" rtl="1"/>
            <a:r>
              <a:rPr lang="ar-IQ" sz="3600" b="1" dirty="0" smtClean="0">
                <a:solidFill>
                  <a:srgbClr val="FF0000"/>
                </a:solidFill>
              </a:rPr>
              <a:t>مثال(1): عند سؤال 400 مشاهدة عن افضل برنامج تلفزيوني لديهم من بين اربعة برامج مشهورة كانت إجاباتهم كما يلي:</a:t>
            </a:r>
          </a:p>
          <a:p>
            <a:pPr algn="just" rtl="1"/>
            <a:endParaRPr lang="ar-IQ" sz="3600" dirty="0"/>
          </a:p>
          <a:p>
            <a:pPr algn="just" rtl="1"/>
            <a:endParaRPr lang="ar-IQ" sz="3600" dirty="0" smtClean="0"/>
          </a:p>
          <a:p>
            <a:pPr algn="just" rtl="1"/>
            <a:r>
              <a:rPr lang="ar-IQ" sz="3600" b="1" dirty="0" smtClean="0">
                <a:solidFill>
                  <a:srgbClr val="7030A0"/>
                </a:solidFill>
              </a:rPr>
              <a:t>اختبر ما اذا كانت للبرامج الأربعة الأفضلية نفسها لدى المشاهدين (اي اختبر فرض التجانس بين البرامج) عند مستوى معنوية </a:t>
            </a:r>
            <a:r>
              <a:rPr lang="en-US" sz="3600" b="1" dirty="0" smtClean="0">
                <a:solidFill>
                  <a:srgbClr val="7030A0"/>
                </a:solidFill>
              </a:rPr>
              <a:t>0.01</a:t>
            </a:r>
            <a:r>
              <a:rPr lang="ar-IQ" sz="3600" b="1" dirty="0" smtClean="0">
                <a:solidFill>
                  <a:srgbClr val="7030A0"/>
                </a:solidFill>
              </a:rPr>
              <a:t> او بتعبير آخر: </a:t>
            </a:r>
            <a:r>
              <a:rPr lang="ar-IQ" sz="3600" b="1" dirty="0" smtClean="0">
                <a:solidFill>
                  <a:srgbClr val="00B050"/>
                </a:solidFill>
              </a:rPr>
              <a:t>اختبر جودة التوفيق على شكل منتظم فيما اذا كان هناك تجانس (او تماثل) في الأفضلية بالنسبة للبرامج لدى المشاهدين.</a:t>
            </a:r>
          </a:p>
          <a:p>
            <a:pPr algn="ctr" rtl="1"/>
            <a:endParaRPr lang="en-US" sz="3600" dirty="0"/>
          </a:p>
        </p:txBody>
      </p:sp>
      <p:graphicFrame>
        <p:nvGraphicFramePr>
          <p:cNvPr id="4" name="Table 3"/>
          <p:cNvGraphicFramePr>
            <a:graphicFrameLocks noGrp="1"/>
          </p:cNvGraphicFramePr>
          <p:nvPr>
            <p:extLst>
              <p:ext uri="{D42A27DB-BD31-4B8C-83A1-F6EECF244321}">
                <p14:modId xmlns:p14="http://schemas.microsoft.com/office/powerpoint/2010/main" val="2424012442"/>
              </p:ext>
            </p:extLst>
          </p:nvPr>
        </p:nvGraphicFramePr>
        <p:xfrm>
          <a:off x="457200" y="2057400"/>
          <a:ext cx="8229602" cy="1158240"/>
        </p:xfrm>
        <a:graphic>
          <a:graphicData uri="http://schemas.openxmlformats.org/drawingml/2006/table">
            <a:tbl>
              <a:tblPr firstRow="1" bandRow="1">
                <a:tableStyleId>{5C22544A-7EE6-4342-B048-85BDC9FD1C3A}</a:tableStyleId>
              </a:tblPr>
              <a:tblGrid>
                <a:gridCol w="1371601"/>
                <a:gridCol w="1219200"/>
                <a:gridCol w="1066800"/>
                <a:gridCol w="1219200"/>
                <a:gridCol w="1371600"/>
                <a:gridCol w="1981201"/>
              </a:tblGrid>
              <a:tr h="370840">
                <a:tc>
                  <a:txBody>
                    <a:bodyPr/>
                    <a:lstStyle/>
                    <a:p>
                      <a:pPr algn="ctr"/>
                      <a:r>
                        <a:rPr lang="ar-IQ" sz="3200" dirty="0" smtClean="0"/>
                        <a:t>المجموع</a:t>
                      </a:r>
                      <a:endParaRPr lang="en-US" sz="3200" dirty="0"/>
                    </a:p>
                  </a:txBody>
                  <a:tcPr/>
                </a:tc>
                <a:tc>
                  <a:txBody>
                    <a:bodyPr/>
                    <a:lstStyle/>
                    <a:p>
                      <a:pPr algn="ctr"/>
                      <a:r>
                        <a:rPr lang="ar-IQ" sz="3200" dirty="0" smtClean="0"/>
                        <a:t>الرابع</a:t>
                      </a:r>
                      <a:endParaRPr lang="en-US" sz="3200" dirty="0"/>
                    </a:p>
                  </a:txBody>
                  <a:tcPr/>
                </a:tc>
                <a:tc>
                  <a:txBody>
                    <a:bodyPr/>
                    <a:lstStyle/>
                    <a:p>
                      <a:pPr algn="ctr"/>
                      <a:r>
                        <a:rPr lang="ar-IQ" sz="3200" dirty="0" smtClean="0"/>
                        <a:t>الثالث</a:t>
                      </a:r>
                      <a:endParaRPr lang="en-US" sz="3200" dirty="0"/>
                    </a:p>
                  </a:txBody>
                  <a:tcPr/>
                </a:tc>
                <a:tc>
                  <a:txBody>
                    <a:bodyPr/>
                    <a:lstStyle/>
                    <a:p>
                      <a:pPr algn="ctr"/>
                      <a:r>
                        <a:rPr lang="ar-IQ" sz="3200" dirty="0" smtClean="0"/>
                        <a:t>الثاني</a:t>
                      </a:r>
                      <a:endParaRPr lang="en-US" sz="3200" dirty="0"/>
                    </a:p>
                  </a:txBody>
                  <a:tcPr/>
                </a:tc>
                <a:tc>
                  <a:txBody>
                    <a:bodyPr/>
                    <a:lstStyle/>
                    <a:p>
                      <a:pPr algn="ctr"/>
                      <a:r>
                        <a:rPr lang="ar-IQ" sz="3200" dirty="0" smtClean="0"/>
                        <a:t>الأول</a:t>
                      </a:r>
                      <a:endParaRPr lang="en-US" sz="3200" dirty="0"/>
                    </a:p>
                  </a:txBody>
                  <a:tcPr/>
                </a:tc>
                <a:tc>
                  <a:txBody>
                    <a:bodyPr/>
                    <a:lstStyle/>
                    <a:p>
                      <a:pPr algn="ctr"/>
                      <a:r>
                        <a:rPr lang="ar-IQ" sz="3200" dirty="0" smtClean="0"/>
                        <a:t>البرنامج</a:t>
                      </a:r>
                      <a:endParaRPr lang="en-US" sz="3200" dirty="0"/>
                    </a:p>
                  </a:txBody>
                  <a:tcPr/>
                </a:tc>
              </a:tr>
              <a:tr h="370840">
                <a:tc>
                  <a:txBody>
                    <a:bodyPr/>
                    <a:lstStyle/>
                    <a:p>
                      <a:pPr algn="ctr"/>
                      <a:r>
                        <a:rPr lang="ar-IQ" sz="3200" dirty="0" smtClean="0"/>
                        <a:t>400</a:t>
                      </a:r>
                      <a:endParaRPr lang="en-US" sz="3200" dirty="0"/>
                    </a:p>
                  </a:txBody>
                  <a:tcPr/>
                </a:tc>
                <a:tc>
                  <a:txBody>
                    <a:bodyPr/>
                    <a:lstStyle/>
                    <a:p>
                      <a:pPr algn="ctr"/>
                      <a:r>
                        <a:rPr lang="ar-IQ" sz="3200" dirty="0" smtClean="0"/>
                        <a:t>50</a:t>
                      </a:r>
                      <a:endParaRPr lang="en-US" sz="3200" dirty="0"/>
                    </a:p>
                  </a:txBody>
                  <a:tcPr/>
                </a:tc>
                <a:tc>
                  <a:txBody>
                    <a:bodyPr/>
                    <a:lstStyle/>
                    <a:p>
                      <a:pPr algn="ctr"/>
                      <a:r>
                        <a:rPr lang="ar-IQ" sz="3200" dirty="0" smtClean="0"/>
                        <a:t>80</a:t>
                      </a:r>
                      <a:endParaRPr lang="en-US" sz="3200" dirty="0"/>
                    </a:p>
                  </a:txBody>
                  <a:tcPr/>
                </a:tc>
                <a:tc>
                  <a:txBody>
                    <a:bodyPr/>
                    <a:lstStyle/>
                    <a:p>
                      <a:pPr algn="ctr"/>
                      <a:r>
                        <a:rPr lang="ar-IQ" sz="3200" dirty="0" smtClean="0"/>
                        <a:t>150</a:t>
                      </a:r>
                      <a:endParaRPr lang="en-US" sz="3200" dirty="0"/>
                    </a:p>
                  </a:txBody>
                  <a:tcPr/>
                </a:tc>
                <a:tc>
                  <a:txBody>
                    <a:bodyPr/>
                    <a:lstStyle/>
                    <a:p>
                      <a:pPr algn="ctr"/>
                      <a:r>
                        <a:rPr lang="ar-IQ" sz="3200" dirty="0" smtClean="0"/>
                        <a:t>120</a:t>
                      </a:r>
                      <a:endParaRPr lang="en-US" sz="3200" dirty="0"/>
                    </a:p>
                  </a:txBody>
                  <a:tcPr/>
                </a:tc>
                <a:tc>
                  <a:txBody>
                    <a:bodyPr/>
                    <a:lstStyle/>
                    <a:p>
                      <a:pPr algn="ctr"/>
                      <a:r>
                        <a:rPr lang="ar-IQ" sz="3200" dirty="0" smtClean="0"/>
                        <a:t>عددالمشاهدين</a:t>
                      </a:r>
                      <a:endParaRPr lang="en-US" sz="3200" dirty="0"/>
                    </a:p>
                  </a:txBody>
                  <a:tcPr/>
                </a:tc>
              </a:tr>
            </a:tbl>
          </a:graphicData>
        </a:graphic>
      </p:graphicFrame>
    </p:spTree>
    <p:extLst>
      <p:ext uri="{BB962C8B-B14F-4D97-AF65-F5344CB8AC3E}">
        <p14:creationId xmlns:p14="http://schemas.microsoft.com/office/powerpoint/2010/main" val="264870664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219200"/>
          </a:xfrm>
        </p:spPr>
        <p:txBody>
          <a:bodyPr>
            <a:normAutofit fontScale="90000"/>
          </a:bodyPr>
          <a:lstStyle/>
          <a:p>
            <a:r>
              <a:rPr lang="ar-IQ" b="1" dirty="0" smtClean="0">
                <a:solidFill>
                  <a:srgbClr val="7030A0"/>
                </a:solidFill>
              </a:rPr>
              <a:t>اختبار الإستقلال</a:t>
            </a:r>
            <a:br>
              <a:rPr lang="ar-IQ" b="1" dirty="0" smtClean="0">
                <a:solidFill>
                  <a:srgbClr val="7030A0"/>
                </a:solidFill>
              </a:rPr>
            </a:br>
            <a:r>
              <a:rPr lang="en-US" b="1" dirty="0" smtClean="0">
                <a:solidFill>
                  <a:srgbClr val="7030A0"/>
                </a:solidFill>
              </a:rPr>
              <a:t>Independent Test</a:t>
            </a:r>
            <a:endParaRPr lang="en-US" b="1" dirty="0">
              <a:solidFill>
                <a:srgbClr val="7030A0"/>
              </a:solidFill>
            </a:endParaRPr>
          </a:p>
        </p:txBody>
      </p:sp>
      <p:sp>
        <p:nvSpPr>
          <p:cNvPr id="3" name="Content Placeholder 2"/>
          <p:cNvSpPr>
            <a:spLocks noGrp="1"/>
          </p:cNvSpPr>
          <p:nvPr>
            <p:ph idx="1"/>
          </p:nvPr>
        </p:nvSpPr>
        <p:spPr>
          <a:xfrm>
            <a:off x="304800" y="1447800"/>
            <a:ext cx="8534400" cy="5105400"/>
          </a:xfrm>
        </p:spPr>
        <p:txBody>
          <a:bodyPr/>
          <a:lstStyle/>
          <a:p>
            <a:pPr marL="0" indent="0" algn="just" rtl="1">
              <a:buNone/>
            </a:pPr>
            <a:r>
              <a:rPr lang="en-US" b="1" dirty="0" smtClean="0">
                <a:solidFill>
                  <a:srgbClr val="FF0000"/>
                </a:solidFill>
              </a:rPr>
              <a:t>    </a:t>
            </a:r>
            <a:r>
              <a:rPr lang="ar-IQ" b="1" dirty="0" smtClean="0">
                <a:solidFill>
                  <a:srgbClr val="FF0000"/>
                </a:solidFill>
              </a:rPr>
              <a:t>يستخدم توزيع مربع كاي لإختبار اذا كانت التكرارات المشاهدة تختلف (معنوياً) عن التكرارات المتوقعة عندما يكون عدد النواتج الممكنة اكثر من اثنين، اذا كان التوزيع الذي أُخذِت منه العينة ذا الحدين، او الطبيعي او اي توزيع آخر اذا كان المتغيران مستقلان ام لا، سوف نفرض وجود جدول ذو اتجاهين اعمدته تمثل المستوى الأول (</a:t>
            </a:r>
            <a:r>
              <a:rPr lang="en-US" b="1" dirty="0" smtClean="0">
                <a:solidFill>
                  <a:srgbClr val="FF0000"/>
                </a:solidFill>
              </a:rPr>
              <a:t>A</a:t>
            </a:r>
            <a:r>
              <a:rPr lang="ar-IQ" b="1" dirty="0" smtClean="0">
                <a:solidFill>
                  <a:srgbClr val="FF0000"/>
                </a:solidFill>
              </a:rPr>
              <a:t>) وان عدد مستوياته (</a:t>
            </a:r>
            <a:r>
              <a:rPr lang="en-US" b="1" dirty="0" smtClean="0">
                <a:solidFill>
                  <a:srgbClr val="FF0000"/>
                </a:solidFill>
              </a:rPr>
              <a:t>m</a:t>
            </a:r>
            <a:r>
              <a:rPr lang="ar-IQ" b="1" dirty="0" smtClean="0">
                <a:solidFill>
                  <a:srgbClr val="FF0000"/>
                </a:solidFill>
              </a:rPr>
              <a:t>) وصفوفه تمثل المستوى الثاني (</a:t>
            </a:r>
            <a:r>
              <a:rPr lang="en-US" b="1" dirty="0" smtClean="0">
                <a:solidFill>
                  <a:srgbClr val="FF0000"/>
                </a:solidFill>
              </a:rPr>
              <a:t>B</a:t>
            </a:r>
            <a:r>
              <a:rPr lang="ar-IQ" b="1" dirty="0" smtClean="0">
                <a:solidFill>
                  <a:srgbClr val="FF0000"/>
                </a:solidFill>
              </a:rPr>
              <a:t>) وان عدد مستوياته (</a:t>
            </a:r>
            <a:r>
              <a:rPr lang="en-US" b="1" dirty="0" smtClean="0">
                <a:solidFill>
                  <a:srgbClr val="FF0000"/>
                </a:solidFill>
              </a:rPr>
              <a:t>n</a:t>
            </a:r>
            <a:r>
              <a:rPr lang="ar-IQ" b="1" dirty="0" smtClean="0">
                <a:solidFill>
                  <a:srgbClr val="FF0000"/>
                </a:solidFill>
              </a:rPr>
              <a:t>) ويسمى هذا الجدول بجدول </a:t>
            </a:r>
            <a:r>
              <a:rPr lang="ar-IQ" b="1" dirty="0" smtClean="0">
                <a:solidFill>
                  <a:srgbClr val="0070C0"/>
                </a:solidFill>
              </a:rPr>
              <a:t>الإقتران او الإستقلال </a:t>
            </a:r>
            <a:r>
              <a:rPr lang="ar-IQ" b="1" dirty="0" smtClean="0">
                <a:solidFill>
                  <a:srgbClr val="FF0000"/>
                </a:solidFill>
              </a:rPr>
              <a:t>وكما موضح ادناه.</a:t>
            </a:r>
            <a:endParaRPr lang="en-US" b="1" dirty="0">
              <a:solidFill>
                <a:srgbClr val="FF0000"/>
              </a:solidFill>
            </a:endParaRPr>
          </a:p>
        </p:txBody>
      </p:sp>
    </p:spTree>
    <p:extLst>
      <p:ext uri="{BB962C8B-B14F-4D97-AF65-F5344CB8AC3E}">
        <p14:creationId xmlns:p14="http://schemas.microsoft.com/office/powerpoint/2010/main" val="42276037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228600"/>
                <a:ext cx="8839200" cy="6477000"/>
              </a:xfrm>
            </p:spPr>
            <p:txBody>
              <a:bodyPr/>
              <a:lstStyle/>
              <a:p>
                <a:pPr marL="0" indent="0" algn="just" rtl="1">
                  <a:buNone/>
                </a:pPr>
                <a:endParaRPr lang="en-US" dirty="0" smtClean="0"/>
              </a:p>
              <a:p>
                <a:pPr marL="0" indent="0" algn="just" rtl="1">
                  <a:buNone/>
                </a:pPr>
                <a:endParaRPr lang="en-US" dirty="0"/>
              </a:p>
              <a:p>
                <a:pPr marL="0" indent="0" algn="just" rtl="1">
                  <a:buNone/>
                </a:pPr>
                <a:endParaRPr lang="en-US" dirty="0" smtClean="0"/>
              </a:p>
              <a:p>
                <a:pPr marL="0" indent="0" algn="just" rtl="1">
                  <a:buNone/>
                </a:pPr>
                <a:endParaRPr lang="en-US" dirty="0"/>
              </a:p>
              <a:p>
                <a:pPr marL="0" indent="0" algn="just" rtl="1">
                  <a:buNone/>
                </a:pPr>
                <a:endParaRPr lang="en-US" dirty="0" smtClean="0"/>
              </a:p>
              <a:p>
                <a:pPr marL="0" indent="0" algn="just" rtl="1">
                  <a:buNone/>
                </a:pPr>
                <a:endParaRPr lang="en-US" dirty="0"/>
              </a:p>
              <a:p>
                <a:pPr marL="0" indent="0" algn="just" rtl="1">
                  <a:buNone/>
                </a:pPr>
                <a:endParaRPr lang="en-US" dirty="0" smtClean="0"/>
              </a:p>
              <a:p>
                <a:pPr marL="0" indent="0" algn="just" rtl="1">
                  <a:buNone/>
                </a:pPr>
                <a:endParaRPr lang="en-US" dirty="0"/>
              </a:p>
              <a:p>
                <a:pPr marL="0" indent="0" algn="just" rtl="1">
                  <a:buNone/>
                </a:pPr>
                <a:r>
                  <a:rPr lang="ar-IQ" dirty="0" smtClean="0"/>
                  <a:t>ويكون التكرار المتوقع لكل خلية اقتران كما مبين في الصيغة الآتية</a:t>
                </a:r>
              </a:p>
              <a:p>
                <a:pPr marL="0" indent="0" algn="ctr" rtl="1">
                  <a:buNone/>
                </a:pPr>
                <a14:m>
                  <m:oMath xmlns:m="http://schemas.openxmlformats.org/officeDocument/2006/math">
                    <m:sSub>
                      <m:sSubPr>
                        <m:ctrlPr>
                          <a:rPr lang="en-US" i="1" smtClean="0">
                            <a:latin typeface="Cambria Math"/>
                          </a:rPr>
                        </m:ctrlPr>
                      </m:sSubPr>
                      <m:e>
                        <m:r>
                          <a:rPr lang="en-US" b="0" i="1" smtClean="0">
                            <a:latin typeface="Cambria Math"/>
                          </a:rPr>
                          <m:t>𝐸</m:t>
                        </m:r>
                      </m:e>
                      <m:sub>
                        <m:r>
                          <a:rPr lang="en-US" b="0" i="1" smtClean="0">
                            <a:latin typeface="Cambria Math"/>
                          </a:rPr>
                          <m:t>𝑖𝑗</m:t>
                        </m:r>
                      </m:sub>
                    </m:sSub>
                  </m:oMath>
                </a14:m>
                <a:r>
                  <a:rPr lang="en-US" dirty="0" smtClean="0"/>
                  <a:t>= </a:t>
                </a:r>
                <a14:m>
                  <m:oMath xmlns:m="http://schemas.openxmlformats.org/officeDocument/2006/math">
                    <m:f>
                      <m:fPr>
                        <m:ctrlPr>
                          <a:rPr lang="en-US" i="1" dirty="0" smtClean="0">
                            <a:latin typeface="Cambria Math"/>
                          </a:rPr>
                        </m:ctrlPr>
                      </m:fPr>
                      <m:num>
                        <m:nary>
                          <m:naryPr>
                            <m:chr m:val="∑"/>
                            <m:ctrlPr>
                              <a:rPr lang="en-US" i="1" dirty="0" smtClean="0">
                                <a:latin typeface="Cambria Math"/>
                              </a:rPr>
                            </m:ctrlPr>
                          </m:naryPr>
                          <m:sub>
                            <m:r>
                              <m:rPr>
                                <m:brk m:alnAt="23"/>
                              </m:rPr>
                              <a:rPr lang="en-US" b="0" i="1" dirty="0" smtClean="0">
                                <a:latin typeface="Cambria Math"/>
                              </a:rPr>
                              <m:t>𝑖</m:t>
                            </m:r>
                            <m:r>
                              <m:rPr>
                                <m:brk m:alnAt="23"/>
                              </m:rPr>
                              <a:rPr lang="en-US" b="0" i="1" dirty="0" smtClean="0">
                                <a:latin typeface="Cambria Math"/>
                              </a:rPr>
                              <m:t>=</m:t>
                            </m:r>
                            <m:r>
                              <m:rPr>
                                <m:brk m:alnAt="23"/>
                              </m:rPr>
                              <a:rPr lang="en-US" b="0" i="1" dirty="0" smtClean="0">
                                <a:latin typeface="Cambria Math"/>
                              </a:rPr>
                              <m:t>1</m:t>
                            </m:r>
                          </m:sub>
                          <m:sup>
                            <m:r>
                              <a:rPr lang="en-US" b="0" i="1" dirty="0" smtClean="0">
                                <a:latin typeface="Cambria Math"/>
                              </a:rPr>
                              <m:t>𝑛</m:t>
                            </m:r>
                          </m:sup>
                          <m:e>
                            <m:sSub>
                              <m:sSubPr>
                                <m:ctrlPr>
                                  <a:rPr lang="en-US" i="1" dirty="0" smtClean="0">
                                    <a:latin typeface="Cambria Math"/>
                                  </a:rPr>
                                </m:ctrlPr>
                              </m:sSubPr>
                              <m:e>
                                <m:r>
                                  <a:rPr lang="en-US" b="0" i="1" dirty="0" smtClean="0">
                                    <a:latin typeface="Cambria Math"/>
                                  </a:rPr>
                                  <m:t>𝑂</m:t>
                                </m:r>
                              </m:e>
                              <m:sub>
                                <m:r>
                                  <a:rPr lang="en-US" b="0" i="1" dirty="0" smtClean="0">
                                    <a:latin typeface="Cambria Math"/>
                                  </a:rPr>
                                  <m:t>𝑖𝑗</m:t>
                                </m:r>
                              </m:sub>
                            </m:sSub>
                          </m:e>
                        </m:nary>
                        <m:nary>
                          <m:naryPr>
                            <m:chr m:val="∑"/>
                            <m:ctrlPr>
                              <a:rPr lang="en-US" i="1" dirty="0" smtClean="0">
                                <a:latin typeface="Cambria Math"/>
                              </a:rPr>
                            </m:ctrlPr>
                          </m:naryPr>
                          <m:sub>
                            <m:r>
                              <m:rPr>
                                <m:brk m:alnAt="23"/>
                              </m:rPr>
                              <a:rPr lang="en-US" b="0" i="1" dirty="0" smtClean="0">
                                <a:latin typeface="Cambria Math"/>
                              </a:rPr>
                              <m:t>𝑗</m:t>
                            </m:r>
                            <m:r>
                              <m:rPr>
                                <m:brk m:alnAt="23"/>
                              </m:rPr>
                              <a:rPr lang="en-US" b="0" i="1" dirty="0" smtClean="0">
                                <a:latin typeface="Cambria Math"/>
                              </a:rPr>
                              <m:t>=</m:t>
                            </m:r>
                            <m:r>
                              <m:rPr>
                                <m:brk m:alnAt="23"/>
                              </m:rPr>
                              <a:rPr lang="en-US" b="0" i="1" dirty="0" smtClean="0">
                                <a:latin typeface="Cambria Math"/>
                              </a:rPr>
                              <m:t>1</m:t>
                            </m:r>
                          </m:sub>
                          <m:sup>
                            <m:r>
                              <a:rPr lang="en-US" b="0" i="1" dirty="0" smtClean="0">
                                <a:latin typeface="Cambria Math"/>
                              </a:rPr>
                              <m:t>𝑚</m:t>
                            </m:r>
                          </m:sup>
                          <m:e>
                            <m:sSub>
                              <m:sSubPr>
                                <m:ctrlPr>
                                  <a:rPr lang="en-US" i="1" dirty="0" smtClean="0">
                                    <a:latin typeface="Cambria Math"/>
                                  </a:rPr>
                                </m:ctrlPr>
                              </m:sSubPr>
                              <m:e>
                                <m:r>
                                  <a:rPr lang="en-US" b="0" i="1" dirty="0" smtClean="0">
                                    <a:latin typeface="Cambria Math"/>
                                  </a:rPr>
                                  <m:t>𝑂</m:t>
                                </m:r>
                              </m:e>
                              <m:sub>
                                <m:r>
                                  <a:rPr lang="en-US" b="0" i="1" dirty="0" smtClean="0">
                                    <a:latin typeface="Cambria Math"/>
                                  </a:rPr>
                                  <m:t>𝑖𝑗</m:t>
                                </m:r>
                              </m:sub>
                            </m:sSub>
                          </m:e>
                        </m:nary>
                      </m:num>
                      <m:den>
                        <m:nary>
                          <m:naryPr>
                            <m:chr m:val="∑"/>
                            <m:ctrlPr>
                              <a:rPr lang="en-US" i="1" dirty="0" smtClean="0">
                                <a:latin typeface="Cambria Math"/>
                              </a:rPr>
                            </m:ctrlPr>
                          </m:naryPr>
                          <m:sub>
                            <m:r>
                              <m:rPr>
                                <m:brk m:alnAt="23"/>
                              </m:rPr>
                              <a:rPr lang="en-US" b="0" i="1" dirty="0" smtClean="0">
                                <a:latin typeface="Cambria Math"/>
                              </a:rPr>
                              <m:t>𝑖</m:t>
                            </m:r>
                            <m:r>
                              <m:rPr>
                                <m:brk m:alnAt="23"/>
                              </m:rPr>
                              <a:rPr lang="en-US" b="0" i="1" dirty="0" smtClean="0">
                                <a:latin typeface="Cambria Math"/>
                              </a:rPr>
                              <m:t>=</m:t>
                            </m:r>
                            <m:r>
                              <m:rPr>
                                <m:brk m:alnAt="23"/>
                              </m:rPr>
                              <a:rPr lang="en-US" b="0" i="1" dirty="0" smtClean="0">
                                <a:latin typeface="Cambria Math"/>
                              </a:rPr>
                              <m:t>1</m:t>
                            </m:r>
                          </m:sub>
                          <m:sup>
                            <m:r>
                              <a:rPr lang="en-US" b="0" i="1" dirty="0" smtClean="0">
                                <a:latin typeface="Cambria Math"/>
                              </a:rPr>
                              <m:t>𝑛</m:t>
                            </m:r>
                          </m:sup>
                          <m:e>
                            <m:nary>
                              <m:naryPr>
                                <m:chr m:val="∑"/>
                                <m:ctrlPr>
                                  <a:rPr lang="en-US" i="1" dirty="0" smtClean="0">
                                    <a:latin typeface="Cambria Math"/>
                                  </a:rPr>
                                </m:ctrlPr>
                              </m:naryPr>
                              <m:sub>
                                <m:r>
                                  <m:rPr>
                                    <m:brk m:alnAt="23"/>
                                  </m:rPr>
                                  <a:rPr lang="en-US" b="0" i="1" dirty="0" smtClean="0">
                                    <a:latin typeface="Cambria Math"/>
                                  </a:rPr>
                                  <m:t>𝑗</m:t>
                                </m:r>
                                <m:r>
                                  <m:rPr>
                                    <m:brk m:alnAt="23"/>
                                  </m:rPr>
                                  <a:rPr lang="en-US" b="0" i="1" dirty="0" smtClean="0">
                                    <a:latin typeface="Cambria Math"/>
                                  </a:rPr>
                                  <m:t>=</m:t>
                                </m:r>
                                <m:r>
                                  <m:rPr>
                                    <m:brk m:alnAt="23"/>
                                  </m:rPr>
                                  <a:rPr lang="en-US" b="0" i="1" dirty="0" smtClean="0">
                                    <a:latin typeface="Cambria Math"/>
                                  </a:rPr>
                                  <m:t>1</m:t>
                                </m:r>
                              </m:sub>
                              <m:sup>
                                <m:r>
                                  <a:rPr lang="en-US" b="0" i="1" dirty="0" smtClean="0">
                                    <a:latin typeface="Cambria Math"/>
                                  </a:rPr>
                                  <m:t>𝑚</m:t>
                                </m:r>
                              </m:sup>
                              <m:e>
                                <m:sSub>
                                  <m:sSubPr>
                                    <m:ctrlPr>
                                      <a:rPr lang="en-US" i="1" dirty="0" smtClean="0">
                                        <a:latin typeface="Cambria Math"/>
                                      </a:rPr>
                                    </m:ctrlPr>
                                  </m:sSubPr>
                                  <m:e>
                                    <m:r>
                                      <a:rPr lang="en-US" b="0" i="1" dirty="0" smtClean="0">
                                        <a:latin typeface="Cambria Math"/>
                                      </a:rPr>
                                      <m:t>𝑂</m:t>
                                    </m:r>
                                  </m:e>
                                  <m:sub>
                                    <m:r>
                                      <a:rPr lang="en-US" b="0" i="1" dirty="0" smtClean="0">
                                        <a:latin typeface="Cambria Math"/>
                                      </a:rPr>
                                      <m:t>𝑖𝑗</m:t>
                                    </m:r>
                                  </m:sub>
                                </m:sSub>
                              </m:e>
                            </m:nary>
                          </m:e>
                        </m:nary>
                      </m:den>
                    </m:f>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228600"/>
                <a:ext cx="8839200" cy="6477000"/>
              </a:xfrm>
              <a:blipFill rotWithShape="1">
                <a:blip r:embed="rId2"/>
                <a:stretch>
                  <a:fillRect r="-1724"/>
                </a:stretch>
              </a:blipFill>
            </p:spPr>
            <p:txBody>
              <a:bodyPr/>
              <a:lstStyle/>
              <a:p>
                <a:r>
                  <a:rPr lang="en-US">
                    <a:noFill/>
                  </a:rPr>
                  <a:t> </a:t>
                </a:r>
              </a:p>
            </p:txBody>
          </p:sp>
        </mc:Fallback>
      </mc:AlternateContent>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304800"/>
            <a:ext cx="8128000" cy="426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380407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6200" y="152400"/>
                <a:ext cx="8915400" cy="6553200"/>
              </a:xfrm>
            </p:spPr>
            <p:txBody>
              <a:bodyPr/>
              <a:lstStyle/>
              <a:p>
                <a:pPr marL="0" indent="0" algn="just" rtl="1">
                  <a:buNone/>
                </a:pPr>
                <a:r>
                  <a:rPr lang="ar-IQ" b="1" dirty="0" smtClean="0"/>
                  <a:t>  اما فيما يخص دالة الإختبار او إحصاءة الإختبار فهي نفسها</a:t>
                </a:r>
              </a:p>
              <a:p>
                <a:pPr marL="0" indent="0" algn="ctr" rtl="1">
                  <a:buNone/>
                </a:pPr>
                <a14:m>
                  <m:oMath xmlns:m="http://schemas.openxmlformats.org/officeDocument/2006/math">
                    <m:sSup>
                      <m:sSupPr>
                        <m:ctrlPr>
                          <a:rPr lang="en-US" b="1" i="1">
                            <a:solidFill>
                              <a:srgbClr val="0070C0"/>
                            </a:solidFill>
                            <a:latin typeface="Cambria Math"/>
                          </a:rPr>
                        </m:ctrlPr>
                      </m:sSupPr>
                      <m:e>
                        <m:r>
                          <a:rPr lang="en-US" b="1" i="1">
                            <a:solidFill>
                              <a:srgbClr val="0070C0"/>
                            </a:solidFill>
                            <a:latin typeface="Cambria Math"/>
                          </a:rPr>
                          <m:t>𝒙</m:t>
                        </m:r>
                      </m:e>
                      <m:sup>
                        <m:r>
                          <a:rPr lang="en-US" b="1" i="1">
                            <a:solidFill>
                              <a:srgbClr val="0070C0"/>
                            </a:solidFill>
                            <a:latin typeface="Cambria Math"/>
                          </a:rPr>
                          <m:t>𝟐</m:t>
                        </m:r>
                      </m:sup>
                    </m:sSup>
                  </m:oMath>
                </a14:m>
                <a:r>
                  <a:rPr lang="en-US" b="1" dirty="0">
                    <a:solidFill>
                      <a:srgbClr val="0070C0"/>
                    </a:solidFill>
                  </a:rPr>
                  <a:t>=</a:t>
                </a:r>
                <a:r>
                  <a:rPr lang="en-US" b="1" dirty="0" smtClean="0">
                    <a:solidFill>
                      <a:srgbClr val="0070C0"/>
                    </a:solidFill>
                  </a:rPr>
                  <a:t> </a:t>
                </a:r>
                <a14:m>
                  <m:oMath xmlns:m="http://schemas.openxmlformats.org/officeDocument/2006/math">
                    <m:nary>
                      <m:naryPr>
                        <m:chr m:val="∑"/>
                        <m:ctrlPr>
                          <a:rPr lang="en-US" b="1" i="1" dirty="0" smtClean="0">
                            <a:solidFill>
                              <a:srgbClr val="0070C0"/>
                            </a:solidFill>
                            <a:latin typeface="Cambria Math"/>
                          </a:rPr>
                        </m:ctrlPr>
                      </m:naryPr>
                      <m:sub>
                        <m:r>
                          <m:rPr>
                            <m:brk m:alnAt="23"/>
                          </m:rPr>
                          <a:rPr lang="en-US" b="1" i="1" dirty="0" smtClean="0">
                            <a:solidFill>
                              <a:srgbClr val="0070C0"/>
                            </a:solidFill>
                            <a:latin typeface="Cambria Math"/>
                          </a:rPr>
                          <m:t>𝒊</m:t>
                        </m:r>
                        <m:r>
                          <m:rPr>
                            <m:brk m:alnAt="23"/>
                          </m:rPr>
                          <a:rPr lang="en-US" b="1" i="1" dirty="0" smtClean="0">
                            <a:solidFill>
                              <a:srgbClr val="0070C0"/>
                            </a:solidFill>
                            <a:latin typeface="Cambria Math"/>
                          </a:rPr>
                          <m:t>=</m:t>
                        </m:r>
                        <m:r>
                          <m:rPr>
                            <m:brk m:alnAt="23"/>
                          </m:rPr>
                          <a:rPr lang="en-US" b="1" i="1" dirty="0" smtClean="0">
                            <a:solidFill>
                              <a:srgbClr val="0070C0"/>
                            </a:solidFill>
                            <a:latin typeface="Cambria Math"/>
                          </a:rPr>
                          <m:t>𝟏</m:t>
                        </m:r>
                      </m:sub>
                      <m:sup>
                        <m:r>
                          <a:rPr lang="en-US" b="1" i="1" dirty="0" smtClean="0">
                            <a:solidFill>
                              <a:srgbClr val="0070C0"/>
                            </a:solidFill>
                            <a:latin typeface="Cambria Math"/>
                          </a:rPr>
                          <m:t>𝒏</m:t>
                        </m:r>
                      </m:sup>
                      <m:e>
                        <m:r>
                          <a:rPr lang="en-US" b="1" i="1" dirty="0" smtClean="0">
                            <a:solidFill>
                              <a:srgbClr val="0070C0"/>
                            </a:solidFill>
                            <a:latin typeface="Cambria Math"/>
                          </a:rPr>
                          <m:t> </m:t>
                        </m:r>
                      </m:e>
                    </m:nary>
                    <m:nary>
                      <m:naryPr>
                        <m:chr m:val="∑"/>
                        <m:ctrlPr>
                          <a:rPr lang="en-US" b="1" i="1" dirty="0">
                            <a:solidFill>
                              <a:srgbClr val="0070C0"/>
                            </a:solidFill>
                            <a:latin typeface="Cambria Math"/>
                          </a:rPr>
                        </m:ctrlPr>
                      </m:naryPr>
                      <m:sub>
                        <m:r>
                          <m:rPr>
                            <m:brk m:alnAt="23"/>
                          </m:rPr>
                          <a:rPr lang="en-US" b="1" i="1" dirty="0" smtClean="0">
                            <a:solidFill>
                              <a:srgbClr val="0070C0"/>
                            </a:solidFill>
                            <a:latin typeface="Cambria Math"/>
                          </a:rPr>
                          <m:t>𝒋</m:t>
                        </m:r>
                        <m:r>
                          <m:rPr>
                            <m:brk m:alnAt="23"/>
                          </m:rPr>
                          <a:rPr lang="en-US" b="1" i="1" dirty="0">
                            <a:solidFill>
                              <a:srgbClr val="0070C0"/>
                            </a:solidFill>
                            <a:latin typeface="Cambria Math"/>
                          </a:rPr>
                          <m:t>=</m:t>
                        </m:r>
                        <m:r>
                          <m:rPr>
                            <m:brk m:alnAt="23"/>
                          </m:rPr>
                          <a:rPr lang="en-US" b="1" i="1" dirty="0">
                            <a:solidFill>
                              <a:srgbClr val="0070C0"/>
                            </a:solidFill>
                            <a:latin typeface="Cambria Math"/>
                          </a:rPr>
                          <m:t>𝟏</m:t>
                        </m:r>
                      </m:sub>
                      <m:sup>
                        <m:r>
                          <a:rPr lang="en-US" b="1" i="1" dirty="0" smtClean="0">
                            <a:solidFill>
                              <a:srgbClr val="0070C0"/>
                            </a:solidFill>
                            <a:latin typeface="Cambria Math"/>
                          </a:rPr>
                          <m:t>𝒎</m:t>
                        </m:r>
                      </m:sup>
                      <m:e>
                        <m:f>
                          <m:fPr>
                            <m:ctrlPr>
                              <a:rPr lang="en-US" b="1" i="1" dirty="0">
                                <a:solidFill>
                                  <a:srgbClr val="0070C0"/>
                                </a:solidFill>
                                <a:latin typeface="Cambria Math"/>
                              </a:rPr>
                            </m:ctrlPr>
                          </m:fPr>
                          <m:num>
                            <m:sSup>
                              <m:sSupPr>
                                <m:ctrlPr>
                                  <a:rPr lang="en-US" b="1" i="1" dirty="0">
                                    <a:solidFill>
                                      <a:srgbClr val="0070C0"/>
                                    </a:solidFill>
                                    <a:latin typeface="Cambria Math"/>
                                  </a:rPr>
                                </m:ctrlPr>
                              </m:sSupPr>
                              <m:e>
                                <m:r>
                                  <a:rPr lang="en-US" b="1" i="1" dirty="0">
                                    <a:solidFill>
                                      <a:srgbClr val="0070C0"/>
                                    </a:solidFill>
                                    <a:latin typeface="Cambria Math"/>
                                  </a:rPr>
                                  <m:t>(</m:t>
                                </m:r>
                                <m:sSubSup>
                                  <m:sSubSupPr>
                                    <m:ctrlPr>
                                      <a:rPr lang="en-US" b="1" i="1" dirty="0">
                                        <a:solidFill>
                                          <a:srgbClr val="0070C0"/>
                                        </a:solidFill>
                                        <a:latin typeface="Cambria Math"/>
                                      </a:rPr>
                                    </m:ctrlPr>
                                  </m:sSubSupPr>
                                  <m:e>
                                    <m:r>
                                      <a:rPr lang="en-US" b="1" i="1" dirty="0">
                                        <a:solidFill>
                                          <a:srgbClr val="0070C0"/>
                                        </a:solidFill>
                                        <a:latin typeface="Cambria Math"/>
                                      </a:rPr>
                                      <m:t> </m:t>
                                    </m:r>
                                    <m:sSub>
                                      <m:sSubPr>
                                        <m:ctrlPr>
                                          <a:rPr lang="en-US" b="1" i="1" dirty="0">
                                            <a:solidFill>
                                              <a:srgbClr val="0070C0"/>
                                            </a:solidFill>
                                            <a:latin typeface="Cambria Math"/>
                                          </a:rPr>
                                        </m:ctrlPr>
                                      </m:sSubPr>
                                      <m:e>
                                        <m:r>
                                          <a:rPr lang="en-US" b="1" i="1" dirty="0">
                                            <a:solidFill>
                                              <a:srgbClr val="0070C0"/>
                                            </a:solidFill>
                                            <a:latin typeface="Cambria Math"/>
                                          </a:rPr>
                                          <m:t>𝑶</m:t>
                                        </m:r>
                                      </m:e>
                                      <m:sub>
                                        <m:r>
                                          <a:rPr lang="en-US" b="1" i="1" dirty="0" smtClean="0">
                                            <a:solidFill>
                                              <a:srgbClr val="0070C0"/>
                                            </a:solidFill>
                                            <a:latin typeface="Cambria Math"/>
                                          </a:rPr>
                                          <m:t>𝒊𝒋</m:t>
                                        </m:r>
                                      </m:sub>
                                    </m:sSub>
                                  </m:e>
                                  <m:sub/>
                                  <m:sup>
                                    <m:r>
                                      <a:rPr lang="en-US" b="1" i="1" dirty="0">
                                        <a:solidFill>
                                          <a:srgbClr val="0070C0"/>
                                        </a:solidFill>
                                        <a:latin typeface="Cambria Math"/>
                                      </a:rPr>
                                      <m:t> </m:t>
                                    </m:r>
                                  </m:sup>
                                </m:sSubSup>
                                <m:r>
                                  <a:rPr lang="en-US" b="1" i="1" dirty="0">
                                    <a:solidFill>
                                      <a:srgbClr val="0070C0"/>
                                    </a:solidFill>
                                    <a:latin typeface="Cambria Math"/>
                                  </a:rPr>
                                  <m:t>−</m:t>
                                </m:r>
                                <m:sSubSup>
                                  <m:sSubSupPr>
                                    <m:ctrlPr>
                                      <a:rPr lang="en-US" b="1" i="1" dirty="0">
                                        <a:solidFill>
                                          <a:srgbClr val="0070C0"/>
                                        </a:solidFill>
                                        <a:latin typeface="Cambria Math"/>
                                      </a:rPr>
                                    </m:ctrlPr>
                                  </m:sSubSupPr>
                                  <m:e>
                                    <m:sSub>
                                      <m:sSubPr>
                                        <m:ctrlPr>
                                          <a:rPr lang="en-US" b="1" i="1" dirty="0">
                                            <a:solidFill>
                                              <a:srgbClr val="0070C0"/>
                                            </a:solidFill>
                                            <a:latin typeface="Cambria Math"/>
                                          </a:rPr>
                                        </m:ctrlPr>
                                      </m:sSubPr>
                                      <m:e>
                                        <m:r>
                                          <a:rPr lang="en-US" b="1" i="1" dirty="0">
                                            <a:solidFill>
                                              <a:srgbClr val="0070C0"/>
                                            </a:solidFill>
                                            <a:latin typeface="Cambria Math"/>
                                          </a:rPr>
                                          <m:t>𝑬</m:t>
                                        </m:r>
                                      </m:e>
                                      <m:sub>
                                        <m:r>
                                          <a:rPr lang="en-US" b="1" i="1" dirty="0" smtClean="0">
                                            <a:solidFill>
                                              <a:srgbClr val="0070C0"/>
                                            </a:solidFill>
                                            <a:latin typeface="Cambria Math"/>
                                          </a:rPr>
                                          <m:t>𝒊𝒋</m:t>
                                        </m:r>
                                      </m:sub>
                                    </m:sSub>
                                  </m:e>
                                  <m:sub/>
                                  <m:sup>
                                    <m:r>
                                      <a:rPr lang="en-US" b="1" i="1" dirty="0">
                                        <a:solidFill>
                                          <a:srgbClr val="0070C0"/>
                                        </a:solidFill>
                                        <a:latin typeface="Cambria Math"/>
                                      </a:rPr>
                                      <m:t> </m:t>
                                    </m:r>
                                  </m:sup>
                                </m:sSubSup>
                                <m:r>
                                  <a:rPr lang="en-US" b="1" i="1" dirty="0">
                                    <a:solidFill>
                                      <a:srgbClr val="0070C0"/>
                                    </a:solidFill>
                                    <a:latin typeface="Cambria Math"/>
                                  </a:rPr>
                                  <m:t>)</m:t>
                                </m:r>
                              </m:e>
                              <m:sup>
                                <m:r>
                                  <a:rPr lang="en-US" b="1" i="1" dirty="0">
                                    <a:solidFill>
                                      <a:srgbClr val="0070C0"/>
                                    </a:solidFill>
                                    <a:latin typeface="Cambria Math"/>
                                  </a:rPr>
                                  <m:t>𝟐</m:t>
                                </m:r>
                              </m:sup>
                            </m:sSup>
                          </m:num>
                          <m:den>
                            <m:sSub>
                              <m:sSubPr>
                                <m:ctrlPr>
                                  <a:rPr lang="en-US" b="1" i="1" dirty="0">
                                    <a:solidFill>
                                      <a:srgbClr val="0070C0"/>
                                    </a:solidFill>
                                    <a:latin typeface="Cambria Math"/>
                                  </a:rPr>
                                </m:ctrlPr>
                              </m:sSubPr>
                              <m:e>
                                <m:r>
                                  <a:rPr lang="en-US" b="1" i="1" dirty="0">
                                    <a:solidFill>
                                      <a:srgbClr val="0070C0"/>
                                    </a:solidFill>
                                    <a:latin typeface="Cambria Math"/>
                                  </a:rPr>
                                  <m:t>𝑬</m:t>
                                </m:r>
                              </m:e>
                              <m:sub>
                                <m:r>
                                  <a:rPr lang="en-US" b="1" i="1" dirty="0" smtClean="0">
                                    <a:solidFill>
                                      <a:srgbClr val="0070C0"/>
                                    </a:solidFill>
                                    <a:latin typeface="Cambria Math"/>
                                  </a:rPr>
                                  <m:t>𝒊𝒋</m:t>
                                </m:r>
                              </m:sub>
                            </m:sSub>
                          </m:den>
                        </m:f>
                      </m:e>
                    </m:nary>
                  </m:oMath>
                </a14:m>
                <a:endParaRPr lang="ar-IQ" b="1" dirty="0" smtClean="0">
                  <a:solidFill>
                    <a:srgbClr val="0070C0"/>
                  </a:solidFill>
                </a:endParaRPr>
              </a:p>
              <a:p>
                <a:pPr marL="0" indent="0" algn="just" rtl="1">
                  <a:buNone/>
                </a:pPr>
                <a:r>
                  <a:rPr lang="ar-IQ" b="1" dirty="0" smtClean="0"/>
                  <a:t>علماً ان درجات الحرية لإختبارات الإقتران او الإستقلال معطاة بالصيغة الآتية:</a:t>
                </a:r>
              </a:p>
              <a:p>
                <a:pPr marL="0" indent="0" algn="ctr" rtl="1">
                  <a:buNone/>
                </a:pPr>
                <a:r>
                  <a:rPr lang="en-US" b="1" dirty="0" err="1" smtClean="0"/>
                  <a:t>d.f.</a:t>
                </a:r>
                <a:r>
                  <a:rPr lang="en-US" b="1" dirty="0" smtClean="0"/>
                  <a:t>=(n-1)(m-1)</a:t>
                </a:r>
                <a:endParaRPr lang="ar-IQ" b="1" dirty="0" smtClean="0"/>
              </a:p>
              <a:p>
                <a:pPr marL="0" indent="0" algn="just" rtl="1">
                  <a:buNone/>
                </a:pPr>
                <a:r>
                  <a:rPr lang="ar-IQ" b="1" dirty="0" smtClean="0"/>
                  <a:t>الذي يخضع للفرضيات الآتية:</a:t>
                </a:r>
              </a:p>
              <a:p>
                <a:pPr marL="0" indent="0" algn="just" rtl="1">
                  <a:buNone/>
                </a:pPr>
                <a:r>
                  <a:rPr lang="ar-IQ" b="1" dirty="0" smtClean="0"/>
                  <a:t>1- فرضية العدم: لا يوجد علاقة او ارتباط بين المستوى </a:t>
                </a:r>
                <a:r>
                  <a:rPr lang="en-US" b="1" dirty="0" smtClean="0"/>
                  <a:t>A</a:t>
                </a:r>
                <a:r>
                  <a:rPr lang="ar-IQ" b="1" dirty="0" smtClean="0"/>
                  <a:t> والمستوى </a:t>
                </a:r>
                <a:r>
                  <a:rPr lang="en-US" b="1" dirty="0" smtClean="0"/>
                  <a:t>B</a:t>
                </a:r>
                <a:r>
                  <a:rPr lang="ar-IQ" b="1" dirty="0" smtClean="0"/>
                  <a:t>.</a:t>
                </a:r>
              </a:p>
              <a:p>
                <a:pPr marL="0" indent="0" algn="just" rtl="1">
                  <a:buNone/>
                </a:pPr>
                <a:r>
                  <a:rPr lang="ar-IQ" b="1" dirty="0" smtClean="0"/>
                  <a:t>2- الفرضية البديلة: يوجد علاقة او ارتباط بين المستوى </a:t>
                </a:r>
                <a:r>
                  <a:rPr lang="en-US" b="1" dirty="0" smtClean="0"/>
                  <a:t>A</a:t>
                </a:r>
                <a:r>
                  <a:rPr lang="ar-IQ" b="1" dirty="0" smtClean="0"/>
                  <a:t> والمستوى </a:t>
                </a:r>
                <a:r>
                  <a:rPr lang="en-US" b="1" dirty="0" smtClean="0"/>
                  <a:t>B</a:t>
                </a:r>
                <a:r>
                  <a:rPr lang="ar-IQ" b="1" dirty="0" smtClean="0"/>
                  <a:t>.</a:t>
                </a:r>
              </a:p>
              <a:p>
                <a:pPr marL="0" indent="0" algn="just" rtl="1">
                  <a:buNone/>
                </a:pPr>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6200" y="152400"/>
                <a:ext cx="8915400" cy="6553200"/>
              </a:xfrm>
              <a:blipFill rotWithShape="1">
                <a:blip r:embed="rId2"/>
                <a:stretch>
                  <a:fillRect l="-3010" t="-1209" r="-1778"/>
                </a:stretch>
              </a:blipFill>
            </p:spPr>
            <p:txBody>
              <a:bodyPr/>
              <a:lstStyle/>
              <a:p>
                <a:r>
                  <a:rPr lang="en-US">
                    <a:noFill/>
                  </a:rPr>
                  <a:t> </a:t>
                </a:r>
              </a:p>
            </p:txBody>
          </p:sp>
        </mc:Fallback>
      </mc:AlternateContent>
    </p:spTree>
    <p:extLst>
      <p:ext uri="{BB962C8B-B14F-4D97-AF65-F5344CB8AC3E}">
        <p14:creationId xmlns:p14="http://schemas.microsoft.com/office/powerpoint/2010/main" val="43507955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6200" y="152400"/>
                <a:ext cx="8915400" cy="6629400"/>
              </a:xfrm>
            </p:spPr>
            <p:txBody>
              <a:bodyPr>
                <a:normAutofit/>
              </a:bodyPr>
              <a:lstStyle/>
              <a:p>
                <a:pPr marL="0" indent="0" algn="just" rtl="1">
                  <a:buNone/>
                </a:pPr>
                <a:r>
                  <a:rPr lang="ar-IQ" sz="3600" b="1" dirty="0" smtClean="0">
                    <a:solidFill>
                      <a:srgbClr val="0070C0"/>
                    </a:solidFill>
                  </a:rPr>
                  <a:t>   مع ملاحظة ان مجموع التكرارات المشاهدة او الفعلية يمثل مجموع التكرارات المتوقعة بمعنى ان:</a:t>
                </a:r>
              </a:p>
              <a:p>
                <a:pPr marL="0" indent="0" algn="ctr" rtl="1">
                  <a:buNone/>
                </a:pPr>
                <a14:m>
                  <m:oMath xmlns:m="http://schemas.openxmlformats.org/officeDocument/2006/math">
                    <m:nary>
                      <m:naryPr>
                        <m:chr m:val="∑"/>
                        <m:ctrlPr>
                          <a:rPr lang="en-US" sz="3600" b="1" i="1" smtClean="0">
                            <a:solidFill>
                              <a:srgbClr val="0070C0"/>
                            </a:solidFill>
                            <a:latin typeface="Cambria Math"/>
                          </a:rPr>
                        </m:ctrlPr>
                      </m:naryPr>
                      <m:sub>
                        <m:r>
                          <m:rPr>
                            <m:brk m:alnAt="23"/>
                          </m:rPr>
                          <a:rPr lang="en-US" sz="3600" b="1" i="1" smtClean="0">
                            <a:solidFill>
                              <a:srgbClr val="0070C0"/>
                            </a:solidFill>
                            <a:latin typeface="Cambria Math"/>
                          </a:rPr>
                          <m:t>𝒊</m:t>
                        </m:r>
                        <m:r>
                          <m:rPr>
                            <m:brk m:alnAt="23"/>
                          </m:rPr>
                          <a:rPr lang="en-US" sz="3600" b="1" i="1" smtClean="0">
                            <a:solidFill>
                              <a:srgbClr val="0070C0"/>
                            </a:solidFill>
                            <a:latin typeface="Cambria Math"/>
                          </a:rPr>
                          <m:t>=</m:t>
                        </m:r>
                        <m:r>
                          <m:rPr>
                            <m:brk m:alnAt="23"/>
                          </m:rPr>
                          <a:rPr lang="en-US" sz="3600" b="1" i="1" smtClean="0">
                            <a:solidFill>
                              <a:srgbClr val="0070C0"/>
                            </a:solidFill>
                            <a:latin typeface="Cambria Math"/>
                          </a:rPr>
                          <m:t>𝟏</m:t>
                        </m:r>
                      </m:sub>
                      <m:sup>
                        <m:r>
                          <a:rPr lang="en-US" sz="3600" b="1" i="1" smtClean="0">
                            <a:solidFill>
                              <a:srgbClr val="0070C0"/>
                            </a:solidFill>
                            <a:latin typeface="Cambria Math"/>
                          </a:rPr>
                          <m:t>𝒏</m:t>
                        </m:r>
                      </m:sup>
                      <m:e>
                        <m:nary>
                          <m:naryPr>
                            <m:chr m:val="∑"/>
                            <m:ctrlPr>
                              <a:rPr lang="en-US" sz="3600" b="1" i="1" smtClean="0">
                                <a:solidFill>
                                  <a:srgbClr val="0070C0"/>
                                </a:solidFill>
                                <a:latin typeface="Cambria Math"/>
                              </a:rPr>
                            </m:ctrlPr>
                          </m:naryPr>
                          <m:sub>
                            <m:r>
                              <m:rPr>
                                <m:brk m:alnAt="23"/>
                              </m:rPr>
                              <a:rPr lang="en-US" sz="3600" b="1" i="1" smtClean="0">
                                <a:solidFill>
                                  <a:srgbClr val="0070C0"/>
                                </a:solidFill>
                                <a:latin typeface="Cambria Math"/>
                              </a:rPr>
                              <m:t>𝒋</m:t>
                            </m:r>
                            <m:r>
                              <m:rPr>
                                <m:brk m:alnAt="23"/>
                              </m:rPr>
                              <a:rPr lang="en-US" sz="3600" b="1" i="1" smtClean="0">
                                <a:solidFill>
                                  <a:srgbClr val="0070C0"/>
                                </a:solidFill>
                                <a:latin typeface="Cambria Math"/>
                              </a:rPr>
                              <m:t>=</m:t>
                            </m:r>
                            <m:r>
                              <m:rPr>
                                <m:brk m:alnAt="23"/>
                              </m:rPr>
                              <a:rPr lang="en-US" sz="3600" b="1" i="1" smtClean="0">
                                <a:solidFill>
                                  <a:srgbClr val="0070C0"/>
                                </a:solidFill>
                                <a:latin typeface="Cambria Math"/>
                              </a:rPr>
                              <m:t>𝟏</m:t>
                            </m:r>
                          </m:sub>
                          <m:sup>
                            <m:r>
                              <a:rPr lang="en-US" sz="3600" b="1" i="1" smtClean="0">
                                <a:solidFill>
                                  <a:srgbClr val="0070C0"/>
                                </a:solidFill>
                                <a:latin typeface="Cambria Math"/>
                              </a:rPr>
                              <m:t>𝒎</m:t>
                            </m:r>
                          </m:sup>
                          <m:e>
                            <m:sSub>
                              <m:sSubPr>
                                <m:ctrlPr>
                                  <a:rPr lang="en-US" sz="3600" b="1" i="1" smtClean="0">
                                    <a:solidFill>
                                      <a:srgbClr val="0070C0"/>
                                    </a:solidFill>
                                    <a:latin typeface="Cambria Math"/>
                                  </a:rPr>
                                </m:ctrlPr>
                              </m:sSubPr>
                              <m:e>
                                <m:r>
                                  <a:rPr lang="en-US" sz="3600" b="1" i="1" smtClean="0">
                                    <a:solidFill>
                                      <a:srgbClr val="0070C0"/>
                                    </a:solidFill>
                                    <a:latin typeface="Cambria Math"/>
                                  </a:rPr>
                                  <m:t>𝑬</m:t>
                                </m:r>
                              </m:e>
                              <m:sub>
                                <m:r>
                                  <a:rPr lang="en-US" sz="3600" b="1" i="1" smtClean="0">
                                    <a:solidFill>
                                      <a:srgbClr val="0070C0"/>
                                    </a:solidFill>
                                    <a:latin typeface="Cambria Math"/>
                                  </a:rPr>
                                  <m:t>𝒊𝒋</m:t>
                                </m:r>
                              </m:sub>
                            </m:sSub>
                          </m:e>
                        </m:nary>
                      </m:e>
                    </m:nary>
                  </m:oMath>
                </a14:m>
                <a:r>
                  <a:rPr lang="ar-IQ" sz="3600" b="1" dirty="0" smtClean="0">
                    <a:solidFill>
                      <a:srgbClr val="0070C0"/>
                    </a:solidFill>
                  </a:rPr>
                  <a:t>=</a:t>
                </a:r>
                <a14:m>
                  <m:oMath xmlns:m="http://schemas.openxmlformats.org/officeDocument/2006/math">
                    <m:nary>
                      <m:naryPr>
                        <m:chr m:val="∑"/>
                        <m:ctrlPr>
                          <a:rPr lang="ar-IQ" sz="3600" b="1" i="1" dirty="0" smtClean="0">
                            <a:solidFill>
                              <a:srgbClr val="0070C0"/>
                            </a:solidFill>
                            <a:latin typeface="Cambria Math"/>
                          </a:rPr>
                        </m:ctrlPr>
                      </m:naryPr>
                      <m:sub>
                        <m:r>
                          <m:rPr>
                            <m:brk m:alnAt="23"/>
                          </m:rPr>
                          <a:rPr lang="en-US" sz="3600" b="1" i="1" dirty="0" smtClean="0">
                            <a:solidFill>
                              <a:srgbClr val="0070C0"/>
                            </a:solidFill>
                            <a:latin typeface="Cambria Math"/>
                          </a:rPr>
                          <m:t>𝒊</m:t>
                        </m:r>
                        <m:r>
                          <m:rPr>
                            <m:brk m:alnAt="23"/>
                          </m:rPr>
                          <a:rPr lang="en-US" sz="3600" b="1" i="1" dirty="0" smtClean="0">
                            <a:solidFill>
                              <a:srgbClr val="0070C0"/>
                            </a:solidFill>
                            <a:latin typeface="Cambria Math"/>
                          </a:rPr>
                          <m:t>=</m:t>
                        </m:r>
                        <m:r>
                          <m:rPr>
                            <m:brk m:alnAt="23"/>
                          </m:rPr>
                          <a:rPr lang="en-US" sz="3600" b="1" i="1" dirty="0" smtClean="0">
                            <a:solidFill>
                              <a:srgbClr val="0070C0"/>
                            </a:solidFill>
                            <a:latin typeface="Cambria Math"/>
                          </a:rPr>
                          <m:t>𝟏</m:t>
                        </m:r>
                      </m:sub>
                      <m:sup>
                        <m:r>
                          <a:rPr lang="en-US" sz="3600" b="1" i="1" dirty="0" smtClean="0">
                            <a:solidFill>
                              <a:srgbClr val="0070C0"/>
                            </a:solidFill>
                            <a:latin typeface="Cambria Math"/>
                          </a:rPr>
                          <m:t>𝒏</m:t>
                        </m:r>
                      </m:sup>
                      <m:e>
                        <m:nary>
                          <m:naryPr>
                            <m:chr m:val="∑"/>
                            <m:ctrlPr>
                              <a:rPr lang="ar-IQ" sz="3600" b="1" i="1" dirty="0" smtClean="0">
                                <a:solidFill>
                                  <a:srgbClr val="0070C0"/>
                                </a:solidFill>
                                <a:latin typeface="Cambria Math"/>
                              </a:rPr>
                            </m:ctrlPr>
                          </m:naryPr>
                          <m:sub>
                            <m:r>
                              <m:rPr>
                                <m:brk m:alnAt="23"/>
                              </m:rPr>
                              <a:rPr lang="en-US" sz="3600" b="1" i="1" dirty="0" smtClean="0">
                                <a:solidFill>
                                  <a:srgbClr val="0070C0"/>
                                </a:solidFill>
                                <a:latin typeface="Cambria Math"/>
                              </a:rPr>
                              <m:t>𝒋</m:t>
                            </m:r>
                            <m:r>
                              <m:rPr>
                                <m:brk m:alnAt="23"/>
                              </m:rPr>
                              <a:rPr lang="en-US" sz="3600" b="1" i="1" dirty="0" smtClean="0">
                                <a:solidFill>
                                  <a:srgbClr val="0070C0"/>
                                </a:solidFill>
                                <a:latin typeface="Cambria Math"/>
                              </a:rPr>
                              <m:t>=</m:t>
                            </m:r>
                            <m:r>
                              <m:rPr>
                                <m:brk m:alnAt="23"/>
                              </m:rPr>
                              <a:rPr lang="en-US" sz="3600" b="1" i="1" dirty="0" smtClean="0">
                                <a:solidFill>
                                  <a:srgbClr val="0070C0"/>
                                </a:solidFill>
                                <a:latin typeface="Cambria Math"/>
                              </a:rPr>
                              <m:t>𝟏</m:t>
                            </m:r>
                          </m:sub>
                          <m:sup>
                            <m:r>
                              <a:rPr lang="en-US" sz="3600" b="1" i="1" dirty="0" smtClean="0">
                                <a:solidFill>
                                  <a:srgbClr val="0070C0"/>
                                </a:solidFill>
                                <a:latin typeface="Cambria Math"/>
                              </a:rPr>
                              <m:t>𝒎</m:t>
                            </m:r>
                          </m:sup>
                          <m:e>
                            <m:sSub>
                              <m:sSubPr>
                                <m:ctrlPr>
                                  <a:rPr lang="ar-IQ" sz="3600" b="1" i="1" dirty="0" smtClean="0">
                                    <a:solidFill>
                                      <a:srgbClr val="0070C0"/>
                                    </a:solidFill>
                                    <a:latin typeface="Cambria Math"/>
                                  </a:rPr>
                                </m:ctrlPr>
                              </m:sSubPr>
                              <m:e>
                                <m:r>
                                  <a:rPr lang="en-US" sz="3600" b="1" i="1" dirty="0" smtClean="0">
                                    <a:solidFill>
                                      <a:srgbClr val="0070C0"/>
                                    </a:solidFill>
                                    <a:latin typeface="Cambria Math"/>
                                  </a:rPr>
                                  <m:t>𝑶</m:t>
                                </m:r>
                              </m:e>
                              <m:sub>
                                <m:r>
                                  <a:rPr lang="en-US" sz="3600" b="1" i="1" dirty="0" smtClean="0">
                                    <a:solidFill>
                                      <a:srgbClr val="0070C0"/>
                                    </a:solidFill>
                                    <a:latin typeface="Cambria Math"/>
                                  </a:rPr>
                                  <m:t>𝒊𝒋</m:t>
                                </m:r>
                              </m:sub>
                            </m:sSub>
                          </m:e>
                        </m:nary>
                      </m:e>
                    </m:nary>
                  </m:oMath>
                </a14:m>
                <a:endParaRPr lang="ar-IQ" sz="3600" b="1" dirty="0" smtClean="0">
                  <a:solidFill>
                    <a:srgbClr val="0070C0"/>
                  </a:solidFill>
                </a:endParaRPr>
              </a:p>
              <a:p>
                <a:pPr marL="0" indent="0" algn="just" rtl="1">
                  <a:buNone/>
                </a:pPr>
                <a:endParaRPr lang="ar-IQ" sz="3600" dirty="0" smtClean="0"/>
              </a:p>
              <a:p>
                <a:pPr marL="0" indent="0" algn="just" rtl="1">
                  <a:buNone/>
                </a:pPr>
                <a:r>
                  <a:rPr lang="ar-IQ" sz="3600" b="1" dirty="0" smtClean="0">
                    <a:solidFill>
                      <a:srgbClr val="FF0000"/>
                    </a:solidFill>
                  </a:rPr>
                  <a:t>مثال(3): قام تاجر باحصاء عدد السيارات المستوردة والمحلية الصنع والتي يرغب في شرائها الزبائن الذين اعمارهم (اصغر من 30سنة) وكذلك الزبائن الذين اعمارهم (اكبر من 30 سنة) وكما موضح بالجدول ادناه، </a:t>
                </a:r>
                <a:r>
                  <a:rPr lang="ar-IQ" sz="3600" b="1" dirty="0" smtClean="0">
                    <a:solidFill>
                      <a:srgbClr val="7030A0"/>
                    </a:solidFill>
                  </a:rPr>
                  <a:t>اختبر نوع السيارة المشتراة المستوردة والمحلية الصنع مستقبلاً بغض النظر عن سن المشتري عند مستوى معنوية </a:t>
                </a:r>
                <a:r>
                  <a:rPr lang="en-US" sz="3600" b="1" dirty="0" smtClean="0">
                    <a:solidFill>
                      <a:srgbClr val="7030A0"/>
                    </a:solidFill>
                  </a:rPr>
                  <a:t>0.01</a:t>
                </a:r>
                <a:endParaRPr lang="ar-IQ" sz="3600" b="1" dirty="0" smtClean="0">
                  <a:solidFill>
                    <a:srgbClr val="7030A0"/>
                  </a:solidFill>
                </a:endParaRPr>
              </a:p>
              <a:p>
                <a:pPr marL="0" indent="0" algn="just" rtl="1">
                  <a:buNone/>
                </a:pPr>
                <a:endParaRPr lang="en-US" sz="3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6200" y="152400"/>
                <a:ext cx="8915400" cy="6629400"/>
              </a:xfrm>
              <a:blipFill rotWithShape="1">
                <a:blip r:embed="rId2"/>
                <a:stretch>
                  <a:fillRect l="-3625" t="-1379" r="-2052"/>
                </a:stretch>
              </a:blipFill>
            </p:spPr>
            <p:txBody>
              <a:bodyPr/>
              <a:lstStyle/>
              <a:p>
                <a:r>
                  <a:rPr lang="en-US">
                    <a:noFill/>
                  </a:rPr>
                  <a:t> </a:t>
                </a:r>
              </a:p>
            </p:txBody>
          </p:sp>
        </mc:Fallback>
      </mc:AlternateContent>
    </p:spTree>
    <p:extLst>
      <p:ext uri="{BB962C8B-B14F-4D97-AF65-F5344CB8AC3E}">
        <p14:creationId xmlns:p14="http://schemas.microsoft.com/office/powerpoint/2010/main" val="38617354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28825696"/>
              </p:ext>
            </p:extLst>
          </p:nvPr>
        </p:nvGraphicFramePr>
        <p:xfrm>
          <a:off x="36576" y="304800"/>
          <a:ext cx="8915400" cy="4358640"/>
        </p:xfrm>
        <a:graphic>
          <a:graphicData uri="http://schemas.openxmlformats.org/drawingml/2006/table">
            <a:tbl>
              <a:tblPr firstRow="1" bandRow="1">
                <a:tableStyleId>{5C22544A-7EE6-4342-B048-85BDC9FD1C3A}</a:tableStyleId>
              </a:tblPr>
              <a:tblGrid>
                <a:gridCol w="2228850"/>
                <a:gridCol w="2218182"/>
                <a:gridCol w="2239518"/>
                <a:gridCol w="2228850"/>
              </a:tblGrid>
              <a:tr h="914400">
                <a:tc>
                  <a:txBody>
                    <a:bodyPr/>
                    <a:lstStyle/>
                    <a:p>
                      <a:pPr algn="just" rtl="1"/>
                      <a:r>
                        <a:rPr lang="ar-IQ" sz="2400" b="1" dirty="0" smtClean="0">
                          <a:solidFill>
                            <a:schemeClr val="bg1"/>
                          </a:solidFill>
                        </a:rPr>
                        <a:t>نوع السيارة</a:t>
                      </a:r>
                    </a:p>
                    <a:p>
                      <a:pPr algn="just" rtl="1"/>
                      <a:endParaRPr lang="ar-IQ" dirty="0" smtClean="0">
                        <a:solidFill>
                          <a:schemeClr val="tx1"/>
                        </a:solidFill>
                      </a:endParaRPr>
                    </a:p>
                    <a:p>
                      <a:pPr algn="just" rtl="1"/>
                      <a:r>
                        <a:rPr lang="ar-IQ" dirty="0" smtClean="0">
                          <a:solidFill>
                            <a:schemeClr val="tx1"/>
                          </a:solidFill>
                        </a:rPr>
                        <a:t>            </a:t>
                      </a:r>
                      <a:r>
                        <a:rPr lang="ar-IQ" sz="2400" dirty="0" smtClean="0">
                          <a:solidFill>
                            <a:schemeClr val="bg1"/>
                          </a:solidFill>
                        </a:rPr>
                        <a:t>سن</a:t>
                      </a:r>
                      <a:r>
                        <a:rPr lang="ar-IQ" dirty="0" smtClean="0">
                          <a:solidFill>
                            <a:schemeClr val="bg1"/>
                          </a:solidFill>
                        </a:rPr>
                        <a:t> </a:t>
                      </a:r>
                      <a:r>
                        <a:rPr lang="ar-IQ" sz="2400" dirty="0" smtClean="0">
                          <a:solidFill>
                            <a:schemeClr val="bg1"/>
                          </a:solidFill>
                        </a:rPr>
                        <a:t>المشتري</a:t>
                      </a:r>
                      <a:endParaRPr lang="en-US" sz="2400" dirty="0">
                        <a:solidFill>
                          <a:schemeClr val="bg1"/>
                        </a:solidFill>
                      </a:endParaRPr>
                    </a:p>
                  </a:txBody>
                  <a:tcPr/>
                </a:tc>
                <a:tc>
                  <a:txBody>
                    <a:bodyPr/>
                    <a:lstStyle/>
                    <a:p>
                      <a:pPr algn="ctr" rtl="1"/>
                      <a:endParaRPr lang="ar-IQ" dirty="0" smtClean="0">
                        <a:solidFill>
                          <a:schemeClr val="bg1"/>
                        </a:solidFill>
                      </a:endParaRPr>
                    </a:p>
                    <a:p>
                      <a:pPr algn="ctr" rtl="1"/>
                      <a:r>
                        <a:rPr lang="ar-IQ" sz="2800" dirty="0" smtClean="0">
                          <a:solidFill>
                            <a:schemeClr val="bg1"/>
                          </a:solidFill>
                        </a:rPr>
                        <a:t>المستوردة</a:t>
                      </a:r>
                      <a:endParaRPr lang="en-US" sz="2800" dirty="0">
                        <a:solidFill>
                          <a:schemeClr val="bg1"/>
                        </a:solidFill>
                      </a:endParaRPr>
                    </a:p>
                  </a:txBody>
                  <a:tcPr/>
                </a:tc>
                <a:tc>
                  <a:txBody>
                    <a:bodyPr/>
                    <a:lstStyle/>
                    <a:p>
                      <a:pPr algn="ctr" rtl="1"/>
                      <a:endParaRPr lang="ar-IQ" dirty="0" smtClean="0">
                        <a:solidFill>
                          <a:schemeClr val="bg1"/>
                        </a:solidFill>
                      </a:endParaRPr>
                    </a:p>
                    <a:p>
                      <a:pPr algn="ctr" rtl="1"/>
                      <a:r>
                        <a:rPr lang="ar-IQ" sz="2800" dirty="0" smtClean="0">
                          <a:solidFill>
                            <a:schemeClr val="bg1"/>
                          </a:solidFill>
                        </a:rPr>
                        <a:t>المحلية</a:t>
                      </a:r>
                      <a:endParaRPr lang="en-US" sz="2800" dirty="0">
                        <a:solidFill>
                          <a:schemeClr val="bg1"/>
                        </a:solidFill>
                      </a:endParaRPr>
                    </a:p>
                  </a:txBody>
                  <a:tcPr/>
                </a:tc>
                <a:tc>
                  <a:txBody>
                    <a:bodyPr/>
                    <a:lstStyle/>
                    <a:p>
                      <a:pPr algn="r" rtl="1"/>
                      <a:endParaRPr lang="ar-IQ" dirty="0" smtClean="0">
                        <a:solidFill>
                          <a:schemeClr val="bg1"/>
                        </a:solidFill>
                      </a:endParaRPr>
                    </a:p>
                    <a:p>
                      <a:pPr algn="r" rtl="1"/>
                      <a:endParaRPr lang="ar-IQ" dirty="0" smtClean="0">
                        <a:solidFill>
                          <a:schemeClr val="bg1"/>
                        </a:solidFill>
                      </a:endParaRPr>
                    </a:p>
                    <a:p>
                      <a:pPr algn="r" rtl="1"/>
                      <a:endParaRPr lang="ar-IQ" dirty="0" smtClean="0">
                        <a:solidFill>
                          <a:schemeClr val="bg1"/>
                        </a:solidFill>
                      </a:endParaRPr>
                    </a:p>
                    <a:p>
                      <a:pPr algn="ctr" rtl="1"/>
                      <a:r>
                        <a:rPr lang="ar-IQ" sz="2800" dirty="0" smtClean="0">
                          <a:solidFill>
                            <a:schemeClr val="bg1"/>
                          </a:solidFill>
                        </a:rPr>
                        <a:t>المجموع</a:t>
                      </a:r>
                      <a:endParaRPr lang="en-US" sz="2800" dirty="0">
                        <a:solidFill>
                          <a:schemeClr val="bg1"/>
                        </a:solidFill>
                      </a:endParaRPr>
                    </a:p>
                  </a:txBody>
                  <a:tcPr/>
                </a:tc>
              </a:tr>
              <a:tr h="370840">
                <a:tc>
                  <a:txBody>
                    <a:bodyPr/>
                    <a:lstStyle/>
                    <a:p>
                      <a:pPr algn="ctr"/>
                      <a:r>
                        <a:rPr lang="ar-IQ" sz="3000" dirty="0" smtClean="0"/>
                        <a:t>اصغر من </a:t>
                      </a:r>
                      <a:r>
                        <a:rPr lang="en-US" sz="3000" dirty="0" smtClean="0"/>
                        <a:t>30</a:t>
                      </a:r>
                      <a:r>
                        <a:rPr lang="ar-IQ" sz="3000" dirty="0" smtClean="0"/>
                        <a:t>سنة</a:t>
                      </a:r>
                      <a:endParaRPr lang="en-US" sz="3000" dirty="0"/>
                    </a:p>
                  </a:txBody>
                  <a:tcPr/>
                </a:tc>
                <a:tc>
                  <a:txBody>
                    <a:bodyPr/>
                    <a:lstStyle/>
                    <a:p>
                      <a:pPr algn="ctr"/>
                      <a:r>
                        <a:rPr lang="ar-IQ" sz="3000" dirty="0" smtClean="0"/>
                        <a:t>40</a:t>
                      </a:r>
                      <a:endParaRPr lang="en-US" sz="3000" dirty="0"/>
                    </a:p>
                  </a:txBody>
                  <a:tcPr/>
                </a:tc>
                <a:tc>
                  <a:txBody>
                    <a:bodyPr/>
                    <a:lstStyle/>
                    <a:p>
                      <a:pPr algn="ctr"/>
                      <a:r>
                        <a:rPr lang="ar-IQ" sz="3000" dirty="0" smtClean="0"/>
                        <a:t>21</a:t>
                      </a:r>
                      <a:endParaRPr lang="en-US" sz="3000" dirty="0"/>
                    </a:p>
                  </a:txBody>
                  <a:tcPr/>
                </a:tc>
                <a:tc>
                  <a:txBody>
                    <a:bodyPr/>
                    <a:lstStyle/>
                    <a:p>
                      <a:pPr algn="ctr"/>
                      <a:r>
                        <a:rPr lang="ar-IQ" sz="3000" dirty="0" smtClean="0"/>
                        <a:t>61</a:t>
                      </a:r>
                      <a:endParaRPr lang="en-US" sz="3000" dirty="0"/>
                    </a:p>
                  </a:txBody>
                  <a:tcPr/>
                </a:tc>
              </a:tr>
              <a:tr h="370840">
                <a:tc>
                  <a:txBody>
                    <a:bodyPr/>
                    <a:lstStyle/>
                    <a:p>
                      <a:pPr algn="ctr"/>
                      <a:r>
                        <a:rPr lang="ar-IQ" sz="3000" dirty="0" smtClean="0"/>
                        <a:t>اكبر من 30سنة</a:t>
                      </a:r>
                      <a:endParaRPr lang="en-US" sz="3000" dirty="0"/>
                    </a:p>
                  </a:txBody>
                  <a:tcPr/>
                </a:tc>
                <a:tc>
                  <a:txBody>
                    <a:bodyPr/>
                    <a:lstStyle/>
                    <a:p>
                      <a:pPr algn="ctr"/>
                      <a:r>
                        <a:rPr lang="ar-IQ" sz="3000" dirty="0" smtClean="0"/>
                        <a:t>80</a:t>
                      </a:r>
                    </a:p>
                    <a:p>
                      <a:pPr algn="ctr"/>
                      <a:endParaRPr lang="en-US" sz="3000" dirty="0"/>
                    </a:p>
                  </a:txBody>
                  <a:tcPr/>
                </a:tc>
                <a:tc>
                  <a:txBody>
                    <a:bodyPr/>
                    <a:lstStyle/>
                    <a:p>
                      <a:pPr algn="ctr"/>
                      <a:r>
                        <a:rPr lang="ar-IQ" sz="3000" dirty="0" smtClean="0"/>
                        <a:t>29</a:t>
                      </a:r>
                      <a:endParaRPr lang="en-US" sz="3000" dirty="0"/>
                    </a:p>
                  </a:txBody>
                  <a:tcPr/>
                </a:tc>
                <a:tc>
                  <a:txBody>
                    <a:bodyPr/>
                    <a:lstStyle/>
                    <a:p>
                      <a:pPr algn="ctr"/>
                      <a:r>
                        <a:rPr lang="ar-IQ" sz="3000" dirty="0" smtClean="0"/>
                        <a:t>109</a:t>
                      </a:r>
                      <a:endParaRPr lang="en-US" sz="3000" dirty="0"/>
                    </a:p>
                  </a:txBody>
                  <a:tcPr/>
                </a:tc>
              </a:tr>
              <a:tr h="370840">
                <a:tc>
                  <a:txBody>
                    <a:bodyPr/>
                    <a:lstStyle/>
                    <a:p>
                      <a:pPr algn="ctr"/>
                      <a:r>
                        <a:rPr lang="ar-IQ" sz="3000" dirty="0" smtClean="0"/>
                        <a:t>المجموع</a:t>
                      </a:r>
                      <a:endParaRPr lang="en-US" sz="3000" dirty="0"/>
                    </a:p>
                  </a:txBody>
                  <a:tcPr/>
                </a:tc>
                <a:tc>
                  <a:txBody>
                    <a:bodyPr/>
                    <a:lstStyle/>
                    <a:p>
                      <a:pPr algn="ctr"/>
                      <a:r>
                        <a:rPr lang="ar-IQ" sz="3000" dirty="0" smtClean="0"/>
                        <a:t>120</a:t>
                      </a:r>
                    </a:p>
                    <a:p>
                      <a:pPr algn="ctr"/>
                      <a:endParaRPr lang="en-US" sz="3000" dirty="0"/>
                    </a:p>
                  </a:txBody>
                  <a:tcPr/>
                </a:tc>
                <a:tc>
                  <a:txBody>
                    <a:bodyPr/>
                    <a:lstStyle/>
                    <a:p>
                      <a:pPr algn="ctr"/>
                      <a:r>
                        <a:rPr lang="ar-IQ" sz="3000" dirty="0" smtClean="0"/>
                        <a:t>50</a:t>
                      </a:r>
                      <a:endParaRPr lang="en-US" sz="3000" dirty="0"/>
                    </a:p>
                  </a:txBody>
                  <a:tcPr/>
                </a:tc>
                <a:tc>
                  <a:txBody>
                    <a:bodyPr/>
                    <a:lstStyle/>
                    <a:p>
                      <a:pPr algn="ctr"/>
                      <a:r>
                        <a:rPr lang="ar-IQ" sz="3000" dirty="0" smtClean="0"/>
                        <a:t>170</a:t>
                      </a:r>
                      <a:endParaRPr lang="en-US" sz="3000" dirty="0"/>
                    </a:p>
                  </a:txBody>
                  <a:tcPr/>
                </a:tc>
              </a:tr>
            </a:tbl>
          </a:graphicData>
        </a:graphic>
      </p:graphicFrame>
      <p:cxnSp>
        <p:nvCxnSpPr>
          <p:cNvPr id="8" name="Straight Connector 7"/>
          <p:cNvCxnSpPr/>
          <p:nvPr/>
        </p:nvCxnSpPr>
        <p:spPr>
          <a:xfrm flipH="1" flipV="1">
            <a:off x="76200" y="381000"/>
            <a:ext cx="2182368" cy="121920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2178867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915400" cy="6553200"/>
          </a:xfrm>
        </p:spPr>
        <p:txBody>
          <a:bodyPr>
            <a:normAutofit/>
          </a:bodyPr>
          <a:lstStyle/>
          <a:p>
            <a:pPr algn="r" rtl="1"/>
            <a:r>
              <a:rPr lang="ar-IQ" sz="2800" b="1" dirty="0" smtClean="0">
                <a:solidFill>
                  <a:srgbClr val="FF0000"/>
                </a:solidFill>
              </a:rPr>
              <a:t>الحل:</a:t>
            </a:r>
          </a:p>
          <a:p>
            <a:pPr marL="0" indent="0" algn="r" rtl="1">
              <a:buNone/>
            </a:pPr>
            <a:r>
              <a:rPr lang="ar-IQ" sz="2800" b="1" dirty="0" smtClean="0">
                <a:solidFill>
                  <a:srgbClr val="FF0000"/>
                </a:solidFill>
              </a:rPr>
              <a:t>1- فرضية العدم: ان سن المشتري ليس عاملاً في تحديد نوع السيارة المشتراة.</a:t>
            </a:r>
          </a:p>
          <a:p>
            <a:pPr marL="0" indent="0" algn="r" rtl="1">
              <a:buNone/>
            </a:pPr>
            <a:r>
              <a:rPr lang="ar-IQ" sz="2800" b="1" dirty="0" smtClean="0">
                <a:solidFill>
                  <a:srgbClr val="FF0000"/>
                </a:solidFill>
              </a:rPr>
              <a:t>2- الفرضية البديلة: ان سن المشتري عاملاً في تحديد نوع السيارة المشتراة.</a:t>
            </a:r>
          </a:p>
          <a:p>
            <a:pPr marL="0" indent="0" algn="r" rtl="1">
              <a:buNone/>
            </a:pPr>
            <a:r>
              <a:rPr lang="ar-IQ" sz="2800" b="1" dirty="0" smtClean="0">
                <a:solidFill>
                  <a:srgbClr val="FF0000"/>
                </a:solidFill>
              </a:rPr>
              <a:t>وبعدها يتم احتساب المشتريات المتوقعة من السيارات وكالآتي:</a:t>
            </a:r>
          </a:p>
          <a:p>
            <a:pPr marL="0" indent="0" algn="r" rtl="1">
              <a:buNone/>
            </a:pPr>
            <a:endParaRPr lang="en-US" sz="2800" b="1" dirty="0">
              <a:solidFill>
                <a:srgbClr val="FF0000"/>
              </a:solidFill>
            </a:endParaRP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639416033"/>
                  </p:ext>
                </p:extLst>
              </p:nvPr>
            </p:nvGraphicFramePr>
            <p:xfrm>
              <a:off x="381000" y="3228340"/>
              <a:ext cx="8686800" cy="3440050"/>
            </p:xfrm>
            <a:graphic>
              <a:graphicData uri="http://schemas.openxmlformats.org/drawingml/2006/table">
                <a:tbl>
                  <a:tblPr firstRow="1" bandRow="1">
                    <a:tableStyleId>{5C22544A-7EE6-4342-B048-85BDC9FD1C3A}</a:tableStyleId>
                  </a:tblPr>
                  <a:tblGrid>
                    <a:gridCol w="2590800"/>
                    <a:gridCol w="2209800"/>
                    <a:gridCol w="2209800"/>
                    <a:gridCol w="1676400"/>
                  </a:tblGrid>
                  <a:tr h="447040">
                    <a:tc>
                      <a:txBody>
                        <a:bodyPr/>
                        <a:lstStyle/>
                        <a:p>
                          <a:pPr algn="ctr" rtl="1"/>
                          <a:r>
                            <a:rPr lang="ar-IQ" sz="2400" dirty="0" smtClean="0"/>
                            <a:t>نوع السيارة</a:t>
                          </a:r>
                        </a:p>
                        <a:p>
                          <a:pPr algn="ctr" rtl="1"/>
                          <a:endParaRPr lang="ar-IQ" sz="2400" dirty="0" smtClean="0"/>
                        </a:p>
                        <a:p>
                          <a:pPr algn="ctr" rtl="1"/>
                          <a:r>
                            <a:rPr lang="ar-IQ" sz="2400" dirty="0" smtClean="0"/>
                            <a:t>          سن المشتري</a:t>
                          </a:r>
                          <a:endParaRPr lang="en-US" sz="2400" dirty="0"/>
                        </a:p>
                      </a:txBody>
                      <a:tcPr/>
                    </a:tc>
                    <a:tc>
                      <a:txBody>
                        <a:bodyPr/>
                        <a:lstStyle/>
                        <a:p>
                          <a:pPr algn="ctr" rtl="1"/>
                          <a:endParaRPr lang="ar-IQ" sz="2400" dirty="0" smtClean="0"/>
                        </a:p>
                        <a:p>
                          <a:pPr algn="ctr" rtl="1"/>
                          <a:endParaRPr lang="ar-IQ" sz="2400" dirty="0" smtClean="0"/>
                        </a:p>
                        <a:p>
                          <a:pPr algn="ctr" rtl="1"/>
                          <a:r>
                            <a:rPr lang="ar-IQ" sz="2400" dirty="0" smtClean="0"/>
                            <a:t>المستوردة</a:t>
                          </a:r>
                        </a:p>
                        <a:p>
                          <a:pPr algn="ctr" rtl="1"/>
                          <a:endParaRPr lang="en-US" sz="2400" dirty="0"/>
                        </a:p>
                      </a:txBody>
                      <a:tcPr/>
                    </a:tc>
                    <a:tc>
                      <a:txBody>
                        <a:bodyPr/>
                        <a:lstStyle/>
                        <a:p>
                          <a:pPr algn="ctr" rtl="1"/>
                          <a:endParaRPr lang="ar-IQ" sz="2400" dirty="0" smtClean="0"/>
                        </a:p>
                        <a:p>
                          <a:pPr algn="ctr" rtl="1"/>
                          <a:endParaRPr lang="ar-IQ" sz="2400" dirty="0" smtClean="0"/>
                        </a:p>
                        <a:p>
                          <a:pPr algn="ctr" rtl="1"/>
                          <a:r>
                            <a:rPr lang="ar-IQ" sz="2400" dirty="0" smtClean="0"/>
                            <a:t>المحلية</a:t>
                          </a:r>
                          <a:endParaRPr lang="en-US" sz="2400" dirty="0"/>
                        </a:p>
                      </a:txBody>
                      <a:tcPr/>
                    </a:tc>
                    <a:tc>
                      <a:txBody>
                        <a:bodyPr/>
                        <a:lstStyle/>
                        <a:p>
                          <a:pPr algn="ctr" rtl="1"/>
                          <a:endParaRPr lang="ar-IQ" sz="2400" dirty="0" smtClean="0"/>
                        </a:p>
                        <a:p>
                          <a:pPr algn="ctr" rtl="1"/>
                          <a:endParaRPr lang="ar-IQ" sz="2400" dirty="0" smtClean="0"/>
                        </a:p>
                        <a:p>
                          <a:pPr algn="ctr" rtl="1"/>
                          <a:r>
                            <a:rPr lang="ar-IQ" sz="2400" dirty="0" smtClean="0"/>
                            <a:t>المجموع</a:t>
                          </a:r>
                          <a:endParaRPr lang="en-US" sz="2400" dirty="0"/>
                        </a:p>
                      </a:txBody>
                      <a:tcPr/>
                    </a:tc>
                  </a:tr>
                  <a:tr h="447040">
                    <a:tc>
                      <a:txBody>
                        <a:bodyPr/>
                        <a:lstStyle/>
                        <a:p>
                          <a:pPr algn="ctr" rtl="1"/>
                          <a:r>
                            <a:rPr lang="ar-IQ" sz="2400" dirty="0" smtClean="0"/>
                            <a:t>اصغر من 30سنة</a:t>
                          </a:r>
                          <a:endParaRPr lang="en-US" sz="2400" dirty="0"/>
                        </a:p>
                      </a:txBody>
                      <a:tcPr/>
                    </a:tc>
                    <a:tc>
                      <a:txBody>
                        <a:bodyPr/>
                        <a:lstStyle/>
                        <a:p>
                          <a:pPr algn="l" rtl="1"/>
                          <a14:m>
                            <m:oMath xmlns:m="http://schemas.openxmlformats.org/officeDocument/2006/math">
                              <m:sSub>
                                <m:sSubPr>
                                  <m:ctrlPr>
                                    <a:rPr lang="en-US" sz="2000" i="1" smtClean="0">
                                      <a:latin typeface="Cambria Math"/>
                                    </a:rPr>
                                  </m:ctrlPr>
                                </m:sSubPr>
                                <m:e>
                                  <m:r>
                                    <a:rPr lang="en-US" sz="2000" b="0" i="1" smtClean="0">
                                      <a:latin typeface="Cambria Math"/>
                                    </a:rPr>
                                    <m:t>𝐸</m:t>
                                  </m:r>
                                </m:e>
                                <m:sub>
                                  <m:r>
                                    <a:rPr lang="en-US" sz="2000" b="0" i="1" smtClean="0">
                                      <a:latin typeface="Cambria Math"/>
                                    </a:rPr>
                                    <m:t>11</m:t>
                                  </m:r>
                                </m:sub>
                              </m:sSub>
                            </m:oMath>
                          </a14:m>
                          <a:r>
                            <a:rPr lang="en-US" sz="2000" dirty="0" smtClean="0"/>
                            <a:t>=</a:t>
                          </a:r>
                          <a14:m>
                            <m:oMath xmlns:m="http://schemas.openxmlformats.org/officeDocument/2006/math">
                              <m:f>
                                <m:fPr>
                                  <m:ctrlPr>
                                    <a:rPr lang="en-US" sz="2000" i="1" dirty="0" smtClean="0">
                                      <a:latin typeface="Cambria Math"/>
                                    </a:rPr>
                                  </m:ctrlPr>
                                </m:fPr>
                                <m:num>
                                  <m:r>
                                    <a:rPr lang="en-US" sz="2000" b="0" i="1" dirty="0" smtClean="0">
                                      <a:latin typeface="Cambria Math"/>
                                    </a:rPr>
                                    <m:t>61</m:t>
                                  </m:r>
                                  <m:r>
                                    <a:rPr lang="en-US" sz="2000" b="0" i="1" dirty="0" smtClean="0">
                                      <a:latin typeface="Cambria Math"/>
                                    </a:rPr>
                                    <m:t>∗</m:t>
                                  </m:r>
                                  <m:r>
                                    <a:rPr lang="en-US" sz="2000" b="0" i="1" dirty="0" smtClean="0">
                                      <a:latin typeface="Cambria Math"/>
                                    </a:rPr>
                                    <m:t>120</m:t>
                                  </m:r>
                                </m:num>
                                <m:den>
                                  <m:r>
                                    <a:rPr lang="en-US" sz="2000" b="0" i="1" dirty="0" smtClean="0">
                                      <a:latin typeface="Cambria Math"/>
                                    </a:rPr>
                                    <m:t>170</m:t>
                                  </m:r>
                                </m:den>
                              </m:f>
                            </m:oMath>
                          </a14:m>
                          <a:r>
                            <a:rPr lang="en-US" sz="2000" dirty="0" smtClean="0"/>
                            <a:t>=43.05</a:t>
                          </a:r>
                          <a:endParaRPr lang="en-US" sz="2000" dirty="0"/>
                        </a:p>
                      </a:txBody>
                      <a:tcPr/>
                    </a:tc>
                    <a:tc>
                      <a:txBody>
                        <a:bodyPr/>
                        <a:lstStyle/>
                        <a:p>
                          <a:pPr algn="l" rtl="1"/>
                          <a:r>
                            <a:rPr lang="en-US" sz="2000" dirty="0" smtClean="0"/>
                            <a:t>=17.95</a:t>
                          </a:r>
                          <a:r>
                            <a:rPr lang="ar-IQ" sz="2000" dirty="0" smtClean="0"/>
                            <a:t> </a:t>
                          </a:r>
                          <a14:m>
                            <m:oMath xmlns:m="http://schemas.openxmlformats.org/officeDocument/2006/math">
                              <m:sSub>
                                <m:sSubPr>
                                  <m:ctrlPr>
                                    <a:rPr lang="en-US" sz="2000" i="1" smtClean="0">
                                      <a:latin typeface="Cambria Math"/>
                                    </a:rPr>
                                  </m:ctrlPr>
                                </m:sSubPr>
                                <m:e>
                                  <m:r>
                                    <a:rPr lang="en-US" sz="2000" b="0" i="1" smtClean="0">
                                      <a:latin typeface="Cambria Math"/>
                                    </a:rPr>
                                    <m:t>𝐸</m:t>
                                  </m:r>
                                </m:e>
                                <m:sub>
                                  <m:r>
                                    <a:rPr lang="en-US" sz="2000" b="0" i="1" smtClean="0">
                                      <a:latin typeface="Cambria Math"/>
                                    </a:rPr>
                                    <m:t>12</m:t>
                                  </m:r>
                                </m:sub>
                              </m:sSub>
                            </m:oMath>
                          </a14:m>
                          <a:r>
                            <a:rPr lang="en-US" sz="2000" dirty="0" smtClean="0"/>
                            <a:t>=</a:t>
                          </a:r>
                          <a14:m>
                            <m:oMath xmlns:m="http://schemas.openxmlformats.org/officeDocument/2006/math">
                              <m:f>
                                <m:fPr>
                                  <m:ctrlPr>
                                    <a:rPr lang="en-US" sz="2000" i="1" dirty="0" smtClean="0">
                                      <a:latin typeface="Cambria Math"/>
                                    </a:rPr>
                                  </m:ctrlPr>
                                </m:fPr>
                                <m:num>
                                  <m:r>
                                    <a:rPr lang="en-US" sz="2000" b="0" i="1" dirty="0" smtClean="0">
                                      <a:latin typeface="Cambria Math"/>
                                    </a:rPr>
                                    <m:t>61</m:t>
                                  </m:r>
                                  <m:r>
                                    <a:rPr lang="en-US" sz="2000" b="0" i="1" dirty="0" smtClean="0">
                                      <a:latin typeface="Cambria Math"/>
                                    </a:rPr>
                                    <m:t>∗</m:t>
                                  </m:r>
                                  <m:r>
                                    <a:rPr lang="en-US" sz="2000" b="0" i="1" dirty="0" smtClean="0">
                                      <a:latin typeface="Cambria Math"/>
                                    </a:rPr>
                                    <m:t>50</m:t>
                                  </m:r>
                                </m:num>
                                <m:den>
                                  <m:r>
                                    <a:rPr lang="en-US" sz="2000" b="0" i="1" dirty="0" smtClean="0">
                                      <a:latin typeface="Cambria Math"/>
                                    </a:rPr>
                                    <m:t>170</m:t>
                                  </m:r>
                                </m:den>
                              </m:f>
                            </m:oMath>
                          </a14:m>
                          <a:endParaRPr lang="en-US" sz="2000" dirty="0"/>
                        </a:p>
                      </a:txBody>
                      <a:tcPr/>
                    </a:tc>
                    <a:tc>
                      <a:txBody>
                        <a:bodyPr/>
                        <a:lstStyle/>
                        <a:p>
                          <a:pPr algn="ctr" rtl="1"/>
                          <a:r>
                            <a:rPr lang="en-US" sz="2400" dirty="0" smtClean="0"/>
                            <a:t>61</a:t>
                          </a:r>
                          <a:endParaRPr lang="en-US" sz="2400" dirty="0"/>
                        </a:p>
                      </a:txBody>
                      <a:tcPr/>
                    </a:tc>
                  </a:tr>
                  <a:tr h="447040">
                    <a:tc>
                      <a:txBody>
                        <a:bodyPr/>
                        <a:lstStyle/>
                        <a:p>
                          <a:pPr algn="ctr" rtl="1"/>
                          <a:r>
                            <a:rPr lang="ar-IQ" sz="2400" dirty="0" smtClean="0"/>
                            <a:t>اكبر من 30سنة</a:t>
                          </a:r>
                          <a:endParaRPr lang="en-US" sz="2400" dirty="0"/>
                        </a:p>
                      </a:txBody>
                      <a:tcPr/>
                    </a:tc>
                    <a:tc>
                      <a:txBody>
                        <a:bodyPr/>
                        <a:lstStyle/>
                        <a:p>
                          <a:pPr algn="l" rtl="1"/>
                          <a14:m>
                            <m:oMath xmlns:m="http://schemas.openxmlformats.org/officeDocument/2006/math">
                              <m:sSub>
                                <m:sSubPr>
                                  <m:ctrlPr>
                                    <a:rPr lang="en-US" sz="2000" i="1" smtClean="0">
                                      <a:latin typeface="Cambria Math"/>
                                    </a:rPr>
                                  </m:ctrlPr>
                                </m:sSubPr>
                                <m:e>
                                  <m:r>
                                    <a:rPr lang="en-US" sz="2000" b="0" i="1" smtClean="0">
                                      <a:latin typeface="Cambria Math"/>
                                    </a:rPr>
                                    <m:t>𝐸</m:t>
                                  </m:r>
                                </m:e>
                                <m:sub>
                                  <m:r>
                                    <a:rPr lang="en-US" sz="2000" b="0" i="1" smtClean="0">
                                      <a:latin typeface="Cambria Math"/>
                                    </a:rPr>
                                    <m:t>21</m:t>
                                  </m:r>
                                </m:sub>
                              </m:sSub>
                            </m:oMath>
                          </a14:m>
                          <a:r>
                            <a:rPr lang="en-US" sz="2000" dirty="0" smtClean="0"/>
                            <a:t>= </a:t>
                          </a:r>
                          <a14:m>
                            <m:oMath xmlns:m="http://schemas.openxmlformats.org/officeDocument/2006/math">
                              <m:f>
                                <m:fPr>
                                  <m:ctrlPr>
                                    <a:rPr lang="en-US" sz="2000" i="1" smtClean="0">
                                      <a:latin typeface="Cambria Math"/>
                                    </a:rPr>
                                  </m:ctrlPr>
                                </m:fPr>
                                <m:num>
                                  <m:r>
                                    <a:rPr lang="en-US" sz="2000" b="0" i="1" smtClean="0">
                                      <a:latin typeface="Cambria Math"/>
                                    </a:rPr>
                                    <m:t>109</m:t>
                                  </m:r>
                                  <m:r>
                                    <a:rPr lang="en-US" sz="2000" b="0" i="1" smtClean="0">
                                      <a:latin typeface="Cambria Math"/>
                                    </a:rPr>
                                    <m:t>∗</m:t>
                                  </m:r>
                                  <m:r>
                                    <a:rPr lang="en-US" sz="2000" b="0" i="1" smtClean="0">
                                      <a:latin typeface="Cambria Math"/>
                                    </a:rPr>
                                    <m:t>120</m:t>
                                  </m:r>
                                </m:num>
                                <m:den>
                                  <m:r>
                                    <a:rPr lang="en-US" sz="2000" b="0" i="1" smtClean="0">
                                      <a:latin typeface="Cambria Math"/>
                                    </a:rPr>
                                    <m:t>170</m:t>
                                  </m:r>
                                </m:den>
                              </m:f>
                            </m:oMath>
                          </a14:m>
                          <a:r>
                            <a:rPr lang="en-US" sz="2000" dirty="0" smtClean="0"/>
                            <a:t>=76.95</a:t>
                          </a:r>
                          <a:endParaRPr lang="en-US" sz="2000" dirty="0"/>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2000" dirty="0" smtClean="0"/>
                            <a:t>=32.05</a:t>
                          </a:r>
                          <a:r>
                            <a:rPr lang="ar-IQ" sz="2000" dirty="0" smtClean="0"/>
                            <a:t> </a:t>
                          </a:r>
                          <a14:m>
                            <m:oMath xmlns:m="http://schemas.openxmlformats.org/officeDocument/2006/math">
                              <m:sSub>
                                <m:sSubPr>
                                  <m:ctrlPr>
                                    <a:rPr lang="en-US" sz="2000" i="1" smtClean="0">
                                      <a:latin typeface="Cambria Math"/>
                                    </a:rPr>
                                  </m:ctrlPr>
                                </m:sSubPr>
                                <m:e>
                                  <m:r>
                                    <a:rPr lang="en-US" sz="2000" b="0" i="1" smtClean="0">
                                      <a:latin typeface="Cambria Math"/>
                                    </a:rPr>
                                    <m:t>𝐸</m:t>
                                  </m:r>
                                </m:e>
                                <m:sub>
                                  <m:r>
                                    <a:rPr lang="en-US" sz="2000" b="0" i="1" smtClean="0">
                                      <a:latin typeface="Cambria Math"/>
                                    </a:rPr>
                                    <m:t>22</m:t>
                                  </m:r>
                                </m:sub>
                              </m:sSub>
                            </m:oMath>
                          </a14:m>
                          <a:r>
                            <a:rPr lang="en-US" sz="2000" dirty="0" smtClean="0"/>
                            <a:t>=</a:t>
                          </a:r>
                          <a14:m>
                            <m:oMath xmlns:m="http://schemas.openxmlformats.org/officeDocument/2006/math">
                              <m:f>
                                <m:fPr>
                                  <m:ctrlPr>
                                    <a:rPr lang="en-US" sz="2000" i="1" dirty="0" smtClean="0">
                                      <a:latin typeface="Cambria Math"/>
                                    </a:rPr>
                                  </m:ctrlPr>
                                </m:fPr>
                                <m:num>
                                  <m:r>
                                    <a:rPr lang="en-US" sz="2000" b="0" i="1" dirty="0" smtClean="0">
                                      <a:latin typeface="Cambria Math"/>
                                    </a:rPr>
                                    <m:t>109</m:t>
                                  </m:r>
                                  <m:r>
                                    <a:rPr lang="en-US" sz="2000" b="0" i="1" dirty="0" smtClean="0">
                                      <a:latin typeface="Cambria Math"/>
                                    </a:rPr>
                                    <m:t>∗</m:t>
                                  </m:r>
                                  <m:r>
                                    <a:rPr lang="en-US" sz="2000" b="0" i="1" dirty="0" smtClean="0">
                                      <a:latin typeface="Cambria Math"/>
                                    </a:rPr>
                                    <m:t>50</m:t>
                                  </m:r>
                                </m:num>
                                <m:den>
                                  <m:r>
                                    <a:rPr lang="en-US" sz="2000" b="0" i="1" dirty="0" smtClean="0">
                                      <a:latin typeface="Cambria Math"/>
                                    </a:rPr>
                                    <m:t>170</m:t>
                                  </m:r>
                                </m:den>
                              </m:f>
                            </m:oMath>
                          </a14:m>
                          <a:endParaRPr lang="en-US" sz="2000" dirty="0"/>
                        </a:p>
                      </a:txBody>
                      <a:tcPr/>
                    </a:tc>
                    <a:tc>
                      <a:txBody>
                        <a:bodyPr/>
                        <a:lstStyle/>
                        <a:p>
                          <a:pPr algn="ctr" rtl="1"/>
                          <a:r>
                            <a:rPr lang="en-US" sz="2400" dirty="0" smtClean="0"/>
                            <a:t>109</a:t>
                          </a:r>
                          <a:endParaRPr lang="en-US" sz="2400" dirty="0"/>
                        </a:p>
                      </a:txBody>
                      <a:tcPr/>
                    </a:tc>
                  </a:tr>
                  <a:tr h="828040">
                    <a:tc>
                      <a:txBody>
                        <a:bodyPr/>
                        <a:lstStyle/>
                        <a:p>
                          <a:pPr algn="ctr" rtl="1"/>
                          <a:endParaRPr lang="ar-IQ" sz="2400" dirty="0" smtClean="0"/>
                        </a:p>
                        <a:p>
                          <a:pPr algn="ctr" rtl="1"/>
                          <a:r>
                            <a:rPr lang="ar-IQ" sz="2400" dirty="0" smtClean="0"/>
                            <a:t>المجموع</a:t>
                          </a:r>
                          <a:endParaRPr lang="en-US" sz="2400" dirty="0"/>
                        </a:p>
                      </a:txBody>
                      <a:tcPr/>
                    </a:tc>
                    <a:tc>
                      <a:txBody>
                        <a:bodyPr/>
                        <a:lstStyle/>
                        <a:p>
                          <a:pPr algn="ctr" rtl="1"/>
                          <a:r>
                            <a:rPr lang="en-US" sz="2400" dirty="0" smtClean="0"/>
                            <a:t>120</a:t>
                          </a:r>
                          <a:endParaRPr lang="en-US" sz="2400" dirty="0"/>
                        </a:p>
                      </a:txBody>
                      <a:tcPr/>
                    </a:tc>
                    <a:tc>
                      <a:txBody>
                        <a:bodyPr/>
                        <a:lstStyle/>
                        <a:p>
                          <a:pPr algn="ctr" rtl="1"/>
                          <a:r>
                            <a:rPr lang="en-US" sz="2400" dirty="0" smtClean="0"/>
                            <a:t>50</a:t>
                          </a:r>
                          <a:endParaRPr lang="en-US" sz="2400" dirty="0"/>
                        </a:p>
                      </a:txBody>
                      <a:tcPr/>
                    </a:tc>
                    <a:tc>
                      <a:txBody>
                        <a:bodyPr/>
                        <a:lstStyle/>
                        <a:p>
                          <a:pPr algn="ctr" rtl="1"/>
                          <a:r>
                            <a:rPr lang="en-US" sz="2400" dirty="0" smtClean="0"/>
                            <a:t>170</a:t>
                          </a:r>
                          <a:endParaRPr lang="en-US" sz="2400" dirty="0"/>
                        </a:p>
                      </a:txBody>
                      <a:tcP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639416033"/>
                  </p:ext>
                </p:extLst>
              </p:nvPr>
            </p:nvGraphicFramePr>
            <p:xfrm>
              <a:off x="381000" y="3228340"/>
              <a:ext cx="8686800" cy="3440050"/>
            </p:xfrm>
            <a:graphic>
              <a:graphicData uri="http://schemas.openxmlformats.org/drawingml/2006/table">
                <a:tbl>
                  <a:tblPr firstRow="1" bandRow="1">
                    <a:tableStyleId>{5C22544A-7EE6-4342-B048-85BDC9FD1C3A}</a:tableStyleId>
                  </a:tblPr>
                  <a:tblGrid>
                    <a:gridCol w="2590800"/>
                    <a:gridCol w="2209800"/>
                    <a:gridCol w="2209800"/>
                    <a:gridCol w="1676400"/>
                  </a:tblGrid>
                  <a:tr h="1554480">
                    <a:tc>
                      <a:txBody>
                        <a:bodyPr/>
                        <a:lstStyle/>
                        <a:p>
                          <a:pPr algn="ctr" rtl="1"/>
                          <a:r>
                            <a:rPr lang="ar-IQ" sz="2400" dirty="0" smtClean="0"/>
                            <a:t>نوع السيارة</a:t>
                          </a:r>
                        </a:p>
                        <a:p>
                          <a:pPr algn="ctr" rtl="1"/>
                          <a:endParaRPr lang="ar-IQ" sz="2400" dirty="0" smtClean="0"/>
                        </a:p>
                        <a:p>
                          <a:pPr algn="ctr" rtl="1"/>
                          <a:r>
                            <a:rPr lang="ar-IQ" sz="2400" dirty="0" smtClean="0"/>
                            <a:t>          سن المشتري</a:t>
                          </a:r>
                          <a:endParaRPr lang="en-US" sz="2400" dirty="0"/>
                        </a:p>
                      </a:txBody>
                      <a:tcPr/>
                    </a:tc>
                    <a:tc>
                      <a:txBody>
                        <a:bodyPr/>
                        <a:lstStyle/>
                        <a:p>
                          <a:pPr algn="ctr" rtl="1"/>
                          <a:endParaRPr lang="ar-IQ" sz="2400" dirty="0" smtClean="0"/>
                        </a:p>
                        <a:p>
                          <a:pPr algn="ctr" rtl="1"/>
                          <a:endParaRPr lang="ar-IQ" sz="2400" dirty="0" smtClean="0"/>
                        </a:p>
                        <a:p>
                          <a:pPr algn="ctr" rtl="1"/>
                          <a:r>
                            <a:rPr lang="ar-IQ" sz="2400" dirty="0" smtClean="0"/>
                            <a:t>المستوردة</a:t>
                          </a:r>
                        </a:p>
                        <a:p>
                          <a:pPr algn="ctr" rtl="1"/>
                          <a:endParaRPr lang="en-US" sz="2400" dirty="0"/>
                        </a:p>
                      </a:txBody>
                      <a:tcPr/>
                    </a:tc>
                    <a:tc>
                      <a:txBody>
                        <a:bodyPr/>
                        <a:lstStyle/>
                        <a:p>
                          <a:pPr algn="ctr" rtl="1"/>
                          <a:endParaRPr lang="ar-IQ" sz="2400" dirty="0" smtClean="0"/>
                        </a:p>
                        <a:p>
                          <a:pPr algn="ctr" rtl="1"/>
                          <a:endParaRPr lang="ar-IQ" sz="2400" dirty="0" smtClean="0"/>
                        </a:p>
                        <a:p>
                          <a:pPr algn="ctr" rtl="1"/>
                          <a:r>
                            <a:rPr lang="ar-IQ" sz="2400" dirty="0" smtClean="0"/>
                            <a:t>المحلية</a:t>
                          </a:r>
                          <a:endParaRPr lang="en-US" sz="2400" dirty="0"/>
                        </a:p>
                      </a:txBody>
                      <a:tcPr/>
                    </a:tc>
                    <a:tc>
                      <a:txBody>
                        <a:bodyPr/>
                        <a:lstStyle/>
                        <a:p>
                          <a:pPr algn="ctr" rtl="1"/>
                          <a:endParaRPr lang="ar-IQ" sz="2400" dirty="0" smtClean="0"/>
                        </a:p>
                        <a:p>
                          <a:pPr algn="ctr" rtl="1"/>
                          <a:endParaRPr lang="ar-IQ" sz="2400" dirty="0" smtClean="0"/>
                        </a:p>
                        <a:p>
                          <a:pPr algn="ctr" rtl="1"/>
                          <a:r>
                            <a:rPr lang="ar-IQ" sz="2400" dirty="0" smtClean="0"/>
                            <a:t>المجموع</a:t>
                          </a:r>
                          <a:endParaRPr lang="en-US" sz="2400" dirty="0"/>
                        </a:p>
                      </a:txBody>
                      <a:tcPr/>
                    </a:tc>
                  </a:tr>
                  <a:tr h="528765">
                    <a:tc>
                      <a:txBody>
                        <a:bodyPr/>
                        <a:lstStyle/>
                        <a:p>
                          <a:pPr algn="ctr" rtl="1"/>
                          <a:r>
                            <a:rPr lang="ar-IQ" sz="2400" dirty="0" smtClean="0"/>
                            <a:t>اصغر من 30سنة</a:t>
                          </a:r>
                          <a:endParaRPr lang="en-US" sz="2400" dirty="0"/>
                        </a:p>
                      </a:txBody>
                      <a:tcPr/>
                    </a:tc>
                    <a:tc>
                      <a:txBody>
                        <a:bodyPr/>
                        <a:lstStyle/>
                        <a:p>
                          <a:endParaRPr lang="en-US"/>
                        </a:p>
                      </a:txBody>
                      <a:tcPr>
                        <a:blipFill rotWithShape="1">
                          <a:blip r:embed="rId2"/>
                          <a:stretch>
                            <a:fillRect l="-117355" t="-301149" r="-175482" b="-279310"/>
                          </a:stretch>
                        </a:blipFill>
                      </a:tcPr>
                    </a:tc>
                    <a:tc>
                      <a:txBody>
                        <a:bodyPr/>
                        <a:lstStyle/>
                        <a:p>
                          <a:endParaRPr lang="en-US"/>
                        </a:p>
                      </a:txBody>
                      <a:tcPr>
                        <a:blipFill rotWithShape="1">
                          <a:blip r:embed="rId2"/>
                          <a:stretch>
                            <a:fillRect l="-217956" t="-301149" r="-75967" b="-279310"/>
                          </a:stretch>
                        </a:blipFill>
                      </a:tcPr>
                    </a:tc>
                    <a:tc>
                      <a:txBody>
                        <a:bodyPr/>
                        <a:lstStyle/>
                        <a:p>
                          <a:pPr algn="ctr" rtl="1"/>
                          <a:r>
                            <a:rPr lang="en-US" sz="2400" dirty="0" smtClean="0"/>
                            <a:t>61</a:t>
                          </a:r>
                          <a:endParaRPr lang="en-US" sz="2400" dirty="0"/>
                        </a:p>
                      </a:txBody>
                      <a:tcPr/>
                    </a:tc>
                  </a:tr>
                  <a:tr h="528765">
                    <a:tc>
                      <a:txBody>
                        <a:bodyPr/>
                        <a:lstStyle/>
                        <a:p>
                          <a:pPr algn="ctr" rtl="1"/>
                          <a:r>
                            <a:rPr lang="ar-IQ" sz="2400" dirty="0" smtClean="0"/>
                            <a:t>اكبر من 30سنة</a:t>
                          </a:r>
                          <a:endParaRPr lang="en-US" sz="2400" dirty="0"/>
                        </a:p>
                      </a:txBody>
                      <a:tcPr/>
                    </a:tc>
                    <a:tc>
                      <a:txBody>
                        <a:bodyPr/>
                        <a:lstStyle/>
                        <a:p>
                          <a:endParaRPr lang="en-US"/>
                        </a:p>
                      </a:txBody>
                      <a:tcPr>
                        <a:blipFill rotWithShape="1">
                          <a:blip r:embed="rId2"/>
                          <a:stretch>
                            <a:fillRect l="-117355" t="-405814" r="-175482" b="-182558"/>
                          </a:stretch>
                        </a:blipFill>
                      </a:tcPr>
                    </a:tc>
                    <a:tc>
                      <a:txBody>
                        <a:bodyPr/>
                        <a:lstStyle/>
                        <a:p>
                          <a:endParaRPr lang="en-US"/>
                        </a:p>
                      </a:txBody>
                      <a:tcPr>
                        <a:blipFill rotWithShape="1">
                          <a:blip r:embed="rId2"/>
                          <a:stretch>
                            <a:fillRect l="-217956" t="-405814" r="-75967" b="-182558"/>
                          </a:stretch>
                        </a:blipFill>
                      </a:tcPr>
                    </a:tc>
                    <a:tc>
                      <a:txBody>
                        <a:bodyPr/>
                        <a:lstStyle/>
                        <a:p>
                          <a:pPr algn="ctr" rtl="1"/>
                          <a:r>
                            <a:rPr lang="en-US" sz="2400" dirty="0" smtClean="0"/>
                            <a:t>109</a:t>
                          </a:r>
                          <a:endParaRPr lang="en-US" sz="2400" dirty="0"/>
                        </a:p>
                      </a:txBody>
                      <a:tcPr/>
                    </a:tc>
                  </a:tr>
                  <a:tr h="828040">
                    <a:tc>
                      <a:txBody>
                        <a:bodyPr/>
                        <a:lstStyle/>
                        <a:p>
                          <a:pPr algn="ctr" rtl="1"/>
                          <a:endParaRPr lang="ar-IQ" sz="2400" dirty="0" smtClean="0"/>
                        </a:p>
                        <a:p>
                          <a:pPr algn="ctr" rtl="1"/>
                          <a:r>
                            <a:rPr lang="ar-IQ" sz="2400" dirty="0" smtClean="0"/>
                            <a:t>المجموع</a:t>
                          </a:r>
                          <a:endParaRPr lang="en-US" sz="2400" dirty="0"/>
                        </a:p>
                      </a:txBody>
                      <a:tcPr/>
                    </a:tc>
                    <a:tc>
                      <a:txBody>
                        <a:bodyPr/>
                        <a:lstStyle/>
                        <a:p>
                          <a:pPr algn="ctr" rtl="1"/>
                          <a:r>
                            <a:rPr lang="en-US" sz="2400" dirty="0" smtClean="0"/>
                            <a:t>120</a:t>
                          </a:r>
                          <a:endParaRPr lang="en-US" sz="2400" dirty="0"/>
                        </a:p>
                      </a:txBody>
                      <a:tcPr/>
                    </a:tc>
                    <a:tc>
                      <a:txBody>
                        <a:bodyPr/>
                        <a:lstStyle/>
                        <a:p>
                          <a:pPr algn="ctr" rtl="1"/>
                          <a:r>
                            <a:rPr lang="en-US" sz="2400" dirty="0" smtClean="0"/>
                            <a:t>50</a:t>
                          </a:r>
                          <a:endParaRPr lang="en-US" sz="2400" dirty="0"/>
                        </a:p>
                      </a:txBody>
                      <a:tcPr/>
                    </a:tc>
                    <a:tc>
                      <a:txBody>
                        <a:bodyPr/>
                        <a:lstStyle/>
                        <a:p>
                          <a:pPr algn="ctr" rtl="1"/>
                          <a:r>
                            <a:rPr lang="en-US" sz="2400" dirty="0" smtClean="0"/>
                            <a:t>170</a:t>
                          </a:r>
                          <a:endParaRPr lang="en-US" sz="2400" dirty="0"/>
                        </a:p>
                      </a:txBody>
                      <a:tcPr/>
                    </a:tc>
                  </a:tr>
                </a:tbl>
              </a:graphicData>
            </a:graphic>
          </p:graphicFrame>
        </mc:Fallback>
      </mc:AlternateContent>
      <p:cxnSp>
        <p:nvCxnSpPr>
          <p:cNvPr id="5" name="Straight Connector 4"/>
          <p:cNvCxnSpPr/>
          <p:nvPr/>
        </p:nvCxnSpPr>
        <p:spPr>
          <a:xfrm flipH="1" flipV="1">
            <a:off x="487680" y="3276600"/>
            <a:ext cx="2484120" cy="144780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6070523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6200" y="152400"/>
                <a:ext cx="8915400" cy="6553200"/>
              </a:xfrm>
            </p:spPr>
            <p:txBody>
              <a:bodyPr>
                <a:normAutofit fontScale="70000" lnSpcReduction="20000"/>
              </a:bodyPr>
              <a:lstStyle/>
              <a:p>
                <a:pPr marL="0" indent="0" algn="just" rtl="1">
                  <a:buNone/>
                </a:pPr>
                <a:r>
                  <a:rPr lang="ar-IQ" dirty="0" smtClean="0"/>
                  <a:t>3- احصاءة الإختبار: نستخرجها من الجدول التالي:</a:t>
                </a:r>
              </a:p>
              <a:p>
                <a:pPr marL="0" indent="0" algn="just" rtl="1">
                  <a:buNone/>
                </a:pPr>
                <a:endParaRPr lang="ar-IQ" dirty="0"/>
              </a:p>
              <a:p>
                <a:pPr marL="0" indent="0" algn="just" rtl="1">
                  <a:buNone/>
                </a:pPr>
                <a:endParaRPr lang="ar-IQ" dirty="0" smtClean="0"/>
              </a:p>
              <a:p>
                <a:pPr marL="0" indent="0" algn="just" rtl="1">
                  <a:buNone/>
                </a:pPr>
                <a:endParaRPr lang="ar-IQ" dirty="0"/>
              </a:p>
              <a:p>
                <a:pPr marL="0" indent="0" algn="just" rtl="1">
                  <a:buNone/>
                </a:pPr>
                <a:endParaRPr lang="ar-IQ" dirty="0" smtClean="0"/>
              </a:p>
              <a:p>
                <a:pPr marL="0" indent="0" algn="just" rtl="1">
                  <a:buNone/>
                </a:pPr>
                <a:endParaRPr lang="ar-IQ" dirty="0"/>
              </a:p>
              <a:p>
                <a:pPr marL="0" indent="0" algn="just" rtl="1">
                  <a:buNone/>
                </a:pPr>
                <a:endParaRPr lang="en-US" dirty="0" smtClean="0"/>
              </a:p>
              <a:p>
                <a:pPr marL="0" indent="0" algn="just" rtl="1">
                  <a:buNone/>
                </a:pPr>
                <a:endParaRPr lang="en-US" dirty="0"/>
              </a:p>
              <a:p>
                <a:pPr marL="0" indent="0" algn="just" rtl="1">
                  <a:buNone/>
                </a:pPr>
                <a:endParaRPr lang="en-US" dirty="0" smtClean="0"/>
              </a:p>
              <a:p>
                <a:pPr marL="0" indent="0" algn="just" rtl="1">
                  <a:buNone/>
                </a:pPr>
                <a:endParaRPr lang="en-US" dirty="0"/>
              </a:p>
              <a:p>
                <a:pPr marL="0" indent="0" algn="just" rtl="1">
                  <a:buNone/>
                </a:pPr>
                <a:endParaRPr lang="en-US" dirty="0" smtClean="0"/>
              </a:p>
              <a:p>
                <a:pPr marL="0" indent="0" algn="just" rtl="1">
                  <a:buNone/>
                </a:pPr>
                <a:endParaRPr lang="en-US" dirty="0"/>
              </a:p>
              <a:p>
                <a:pPr marL="0" indent="0" algn="just" rtl="1">
                  <a:buNone/>
                </a:pPr>
                <a:endParaRPr lang="en-US" dirty="0" smtClean="0"/>
              </a:p>
              <a:p>
                <a:pPr marL="0" indent="0" algn="just" rtl="1">
                  <a:buNone/>
                </a:pPr>
                <a:endParaRPr lang="ar-IQ" dirty="0" smtClean="0"/>
              </a:p>
              <a:p>
                <a:pPr marL="0" indent="0" algn="just" rtl="1">
                  <a:buNone/>
                </a:pPr>
                <a:r>
                  <a:rPr lang="ar-IQ" sz="3800" b="1" dirty="0"/>
                  <a:t> </a:t>
                </a:r>
                <a:r>
                  <a:rPr lang="ar-IQ" sz="3800" b="1" dirty="0" smtClean="0"/>
                  <a:t> اما قيمة مربع كاي الجدولية فتحسب وفقاً لدرجات الحرية </a:t>
                </a:r>
                <a:endParaRPr lang="en-US" sz="3800" b="1" dirty="0" smtClean="0"/>
              </a:p>
              <a:p>
                <a:pPr marL="0" indent="0" algn="just" rtl="1">
                  <a:buNone/>
                </a:pPr>
                <a:r>
                  <a:rPr lang="en-US" sz="3800" b="1" dirty="0" err="1" smtClean="0"/>
                  <a:t>d.f</a:t>
                </a:r>
                <a:r>
                  <a:rPr lang="en-US" sz="3800" b="1" dirty="0" smtClean="0"/>
                  <a:t>=(2-1)(2-1)=1</a:t>
                </a:r>
                <a:r>
                  <a:rPr lang="ar-IQ" sz="3800" b="1" dirty="0" smtClean="0"/>
                  <a:t> ومستوى معنوية </a:t>
                </a:r>
                <a:r>
                  <a:rPr lang="en-US" sz="3800" b="1" dirty="0" smtClean="0"/>
                  <a:t>0.01</a:t>
                </a:r>
                <a:r>
                  <a:rPr lang="ar-IQ" sz="3800" b="1" dirty="0" smtClean="0"/>
                  <a:t> بمعنى آخر </a:t>
                </a:r>
                <a:r>
                  <a:rPr lang="en-US" sz="3800" b="1" dirty="0" smtClean="0"/>
                  <a:t>=6.635</a:t>
                </a:r>
                <a:r>
                  <a:rPr lang="ar-IQ" sz="3800" b="1" dirty="0" smtClean="0"/>
                  <a:t> </a:t>
                </a:r>
                <a14:m>
                  <m:oMath xmlns:m="http://schemas.openxmlformats.org/officeDocument/2006/math">
                    <m:sSub>
                      <m:sSubPr>
                        <m:ctrlPr>
                          <a:rPr lang="ar-IQ" sz="3800" b="1" i="1" smtClean="0">
                            <a:latin typeface="Cambria Math"/>
                          </a:rPr>
                        </m:ctrlPr>
                      </m:sSubPr>
                      <m:e>
                        <m:sSup>
                          <m:sSupPr>
                            <m:ctrlPr>
                              <a:rPr lang="ar-IQ" sz="3800" b="1" i="1" smtClean="0">
                                <a:latin typeface="Cambria Math"/>
                              </a:rPr>
                            </m:ctrlPr>
                          </m:sSupPr>
                          <m:e>
                            <m:r>
                              <a:rPr lang="en-US" sz="3800" b="1" i="0" smtClean="0">
                                <a:latin typeface="Cambria Math"/>
                              </a:rPr>
                              <m:t>𝐱</m:t>
                            </m:r>
                          </m:e>
                          <m:sup>
                            <m:r>
                              <a:rPr lang="en-US" sz="3800" b="1" i="0" smtClean="0">
                                <a:latin typeface="Cambria Math"/>
                              </a:rPr>
                              <m:t>𝟐</m:t>
                            </m:r>
                          </m:sup>
                        </m:sSup>
                      </m:e>
                      <m:sub>
                        <m:r>
                          <a:rPr lang="en-US" sz="3800" b="1" i="0" smtClean="0">
                            <a:latin typeface="Cambria Math"/>
                          </a:rPr>
                          <m:t>𝟎</m:t>
                        </m:r>
                        <m:r>
                          <a:rPr lang="en-US" sz="3800" b="1" i="0" smtClean="0">
                            <a:latin typeface="Cambria Math"/>
                          </a:rPr>
                          <m:t>.</m:t>
                        </m:r>
                        <m:r>
                          <a:rPr lang="en-US" sz="3800" b="1" i="0" smtClean="0">
                            <a:latin typeface="Cambria Math"/>
                          </a:rPr>
                          <m:t>𝟎𝟏</m:t>
                        </m:r>
                        <m:r>
                          <a:rPr lang="en-US" sz="3800" b="1" i="0" smtClean="0">
                            <a:latin typeface="Cambria Math"/>
                          </a:rPr>
                          <m:t>,</m:t>
                        </m:r>
                        <m:r>
                          <a:rPr lang="en-US" sz="3800" b="1" i="0" smtClean="0">
                            <a:latin typeface="Cambria Math"/>
                          </a:rPr>
                          <m:t>𝟏</m:t>
                        </m:r>
                      </m:sub>
                    </m:sSub>
                  </m:oMath>
                </a14:m>
                <a:endParaRPr lang="ar-IQ" sz="3800" b="1" dirty="0" smtClean="0"/>
              </a:p>
              <a:p>
                <a:pPr marL="0" indent="0" algn="just" rtl="1">
                  <a:buNone/>
                </a:pPr>
                <a:endParaRPr lang="ar-IQ" sz="3800" b="1" dirty="0" smtClean="0"/>
              </a:p>
              <a:p>
                <a:pPr marL="0" indent="0" algn="ctr" rtl="1">
                  <a:buNone/>
                </a:pPr>
                <a:endParaRPr lang="en-US" sz="3800"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6200" y="152400"/>
                <a:ext cx="8915400" cy="6553200"/>
              </a:xfrm>
              <a:blipFill rotWithShape="1">
                <a:blip r:embed="rId2"/>
                <a:stretch>
                  <a:fillRect t="-1488" r="-13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4097347933"/>
                  </p:ext>
                </p:extLst>
              </p:nvPr>
            </p:nvGraphicFramePr>
            <p:xfrm>
              <a:off x="457200" y="838200"/>
              <a:ext cx="7924800" cy="3589655"/>
            </p:xfrm>
            <a:graphic>
              <a:graphicData uri="http://schemas.openxmlformats.org/drawingml/2006/table">
                <a:tbl>
                  <a:tblPr firstRow="1" bandRow="1">
                    <a:tableStyleId>{5C22544A-7EE6-4342-B048-85BDC9FD1C3A}</a:tableStyleId>
                  </a:tblPr>
                  <a:tblGrid>
                    <a:gridCol w="1524000"/>
                    <a:gridCol w="1524000"/>
                    <a:gridCol w="2667000"/>
                    <a:gridCol w="2209800"/>
                  </a:tblGrid>
                  <a:tr h="1295400">
                    <a:tc>
                      <a:txBody>
                        <a:bodyPr/>
                        <a:lstStyle/>
                        <a:p>
                          <a:pPr algn="ctr"/>
                          <a14:m>
                            <m:oMathPara xmlns:m="http://schemas.openxmlformats.org/officeDocument/2006/math">
                              <m:oMathParaPr>
                                <m:jc m:val="centerGroup"/>
                              </m:oMathParaPr>
                              <m:oMath xmlns:m="http://schemas.openxmlformats.org/officeDocument/2006/math">
                                <m:sSub>
                                  <m:sSubPr>
                                    <m:ctrlPr>
                                      <a:rPr lang="en-US" sz="2400" b="1" i="1" smtClean="0">
                                        <a:latin typeface="Cambria Math"/>
                                      </a:rPr>
                                    </m:ctrlPr>
                                  </m:sSubPr>
                                  <m:e>
                                    <m:r>
                                      <a:rPr lang="en-US" sz="2400" b="1" i="1" smtClean="0">
                                        <a:latin typeface="Cambria Math"/>
                                      </a:rPr>
                                      <m:t>𝑶</m:t>
                                    </m:r>
                                  </m:e>
                                  <m:sub>
                                    <m:r>
                                      <a:rPr lang="en-US" sz="2400" b="1" i="1" smtClean="0">
                                        <a:latin typeface="Cambria Math"/>
                                      </a:rPr>
                                      <m:t>𝒊𝒋</m:t>
                                    </m:r>
                                  </m:sub>
                                </m:sSub>
                              </m:oMath>
                            </m:oMathPara>
                          </a14:m>
                          <a:endParaRPr lang="en-US" sz="2400" b="1"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2400" b="1" i="1" smtClean="0">
                                        <a:latin typeface="Cambria Math"/>
                                      </a:rPr>
                                    </m:ctrlPr>
                                  </m:sSubPr>
                                  <m:e>
                                    <m:r>
                                      <a:rPr lang="en-US" sz="2400" b="1" i="1" smtClean="0">
                                        <a:latin typeface="Cambria Math"/>
                                      </a:rPr>
                                      <m:t>𝑬</m:t>
                                    </m:r>
                                  </m:e>
                                  <m:sub>
                                    <m:r>
                                      <a:rPr lang="en-US" sz="2400" b="1" i="1" smtClean="0">
                                        <a:latin typeface="Cambria Math"/>
                                      </a:rPr>
                                      <m:t>𝒊𝒋</m:t>
                                    </m:r>
                                  </m:sub>
                                </m:sSub>
                              </m:oMath>
                            </m:oMathPara>
                          </a14:m>
                          <a:endParaRPr lang="en-US" sz="2400" b="1"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2400" b="1" i="1" smtClean="0">
                                        <a:latin typeface="Cambria Math"/>
                                      </a:rPr>
                                    </m:ctrlPr>
                                  </m:sSupPr>
                                  <m:e>
                                    <m:r>
                                      <a:rPr lang="en-US" sz="2400" b="1" i="1" smtClean="0">
                                        <a:latin typeface="Cambria Math"/>
                                      </a:rPr>
                                      <m:t>(</m:t>
                                    </m:r>
                                    <m:sSub>
                                      <m:sSubPr>
                                        <m:ctrlPr>
                                          <a:rPr lang="en-US" sz="2400" b="1" i="1" smtClean="0">
                                            <a:latin typeface="Cambria Math"/>
                                          </a:rPr>
                                        </m:ctrlPr>
                                      </m:sSubPr>
                                      <m:e>
                                        <m:r>
                                          <a:rPr lang="en-US" sz="2400" b="1" i="1" smtClean="0">
                                            <a:latin typeface="Cambria Math"/>
                                          </a:rPr>
                                          <m:t>𝑶</m:t>
                                        </m:r>
                                      </m:e>
                                      <m:sub>
                                        <m:r>
                                          <a:rPr lang="en-US" sz="2400" b="1" i="1" smtClean="0">
                                            <a:latin typeface="Cambria Math"/>
                                          </a:rPr>
                                          <m:t>𝒊𝒋</m:t>
                                        </m:r>
                                      </m:sub>
                                    </m:sSub>
                                    <m:r>
                                      <a:rPr lang="en-US" sz="2400" b="1" i="1" smtClean="0">
                                        <a:latin typeface="Cambria Math"/>
                                      </a:rPr>
                                      <m:t>−</m:t>
                                    </m:r>
                                    <m:sSubSup>
                                      <m:sSubSupPr>
                                        <m:ctrlPr>
                                          <a:rPr lang="en-US" sz="2400" b="1" i="1" smtClean="0">
                                            <a:latin typeface="Cambria Math"/>
                                          </a:rPr>
                                        </m:ctrlPr>
                                      </m:sSubSupPr>
                                      <m:e>
                                        <m:sSub>
                                          <m:sSubPr>
                                            <m:ctrlPr>
                                              <a:rPr lang="en-US" sz="2400" b="1" i="1" smtClean="0">
                                                <a:latin typeface="Cambria Math"/>
                                              </a:rPr>
                                            </m:ctrlPr>
                                          </m:sSubPr>
                                          <m:e>
                                            <m:r>
                                              <a:rPr lang="en-US" sz="2400" b="1" i="1" smtClean="0">
                                                <a:latin typeface="Cambria Math"/>
                                              </a:rPr>
                                              <m:t>𝑬</m:t>
                                            </m:r>
                                          </m:e>
                                          <m:sub>
                                            <m:r>
                                              <a:rPr lang="en-US" sz="2400" b="1" i="1" smtClean="0">
                                                <a:latin typeface="Cambria Math"/>
                                              </a:rPr>
                                              <m:t>𝒊𝒋</m:t>
                                            </m:r>
                                          </m:sub>
                                        </m:sSub>
                                      </m:e>
                                      <m:sub/>
                                      <m:sup>
                                        <m:r>
                                          <a:rPr lang="en-US" sz="2400" b="1" i="1" smtClean="0">
                                            <a:latin typeface="Cambria Math"/>
                                          </a:rPr>
                                          <m:t> </m:t>
                                        </m:r>
                                      </m:sup>
                                    </m:sSubSup>
                                    <m:r>
                                      <a:rPr lang="en-US" sz="2400" b="1" i="1" smtClean="0">
                                        <a:latin typeface="Cambria Math"/>
                                      </a:rPr>
                                      <m:t>)</m:t>
                                    </m:r>
                                  </m:e>
                                  <m:sup>
                                    <m:r>
                                      <a:rPr lang="en-US" sz="2400" b="1" i="1" smtClean="0">
                                        <a:latin typeface="Cambria Math"/>
                                      </a:rPr>
                                      <m:t>𝟐</m:t>
                                    </m:r>
                                  </m:sup>
                                </m:sSup>
                              </m:oMath>
                            </m:oMathPara>
                          </a14:m>
                          <a:endParaRPr lang="ar-IQ" sz="2400" b="1" dirty="0" smtClean="0"/>
                        </a:p>
                        <a:p>
                          <a:pPr algn="ctr"/>
                          <a:endParaRPr lang="ar-IQ" sz="2400" b="1" dirty="0" smtClean="0"/>
                        </a:p>
                      </a:txBody>
                      <a:tcPr/>
                    </a:tc>
                    <a:tc>
                      <a:txBody>
                        <a:bodyPr/>
                        <a:lstStyle/>
                        <a:p>
                          <a:pPr algn="ctr"/>
                          <a14:m>
                            <m:oMathPara xmlns:m="http://schemas.openxmlformats.org/officeDocument/2006/math">
                              <m:oMathParaPr>
                                <m:jc m:val="centerGroup"/>
                              </m:oMathParaPr>
                              <m:oMath xmlns:m="http://schemas.openxmlformats.org/officeDocument/2006/math">
                                <m:f>
                                  <m:fPr>
                                    <m:ctrlPr>
                                      <a:rPr lang="ar-IQ" sz="2400" b="1" i="1" smtClean="0">
                                        <a:latin typeface="Cambria Math"/>
                                      </a:rPr>
                                    </m:ctrlPr>
                                  </m:fPr>
                                  <m:num>
                                    <m:sSup>
                                      <m:sSupPr>
                                        <m:ctrlPr>
                                          <a:rPr lang="en-US" sz="2400" b="1" i="1" smtClean="0">
                                            <a:latin typeface="Cambria Math"/>
                                          </a:rPr>
                                        </m:ctrlPr>
                                      </m:sSupPr>
                                      <m:e>
                                        <m:r>
                                          <a:rPr lang="en-US" sz="2400" b="1" i="1" smtClean="0">
                                            <a:latin typeface="Cambria Math"/>
                                          </a:rPr>
                                          <m:t>(</m:t>
                                        </m:r>
                                        <m:sSub>
                                          <m:sSubPr>
                                            <m:ctrlPr>
                                              <a:rPr lang="en-US" sz="2400" b="1" i="1" smtClean="0">
                                                <a:latin typeface="Cambria Math"/>
                                              </a:rPr>
                                            </m:ctrlPr>
                                          </m:sSubPr>
                                          <m:e>
                                            <m:r>
                                              <a:rPr lang="en-US" sz="2400" b="1" i="1" smtClean="0">
                                                <a:latin typeface="Cambria Math"/>
                                              </a:rPr>
                                              <m:t>𝑶</m:t>
                                            </m:r>
                                          </m:e>
                                          <m:sub>
                                            <m:r>
                                              <a:rPr lang="en-US" sz="2400" b="1" i="1" smtClean="0">
                                                <a:latin typeface="Cambria Math"/>
                                              </a:rPr>
                                              <m:t>𝒊𝒋</m:t>
                                            </m:r>
                                          </m:sub>
                                        </m:sSub>
                                        <m:r>
                                          <a:rPr lang="en-US" sz="2400" b="1" i="1" smtClean="0">
                                            <a:latin typeface="Cambria Math"/>
                                          </a:rPr>
                                          <m:t>−</m:t>
                                        </m:r>
                                        <m:sSubSup>
                                          <m:sSubSupPr>
                                            <m:ctrlPr>
                                              <a:rPr lang="en-US" sz="2400" b="1" i="1" smtClean="0">
                                                <a:latin typeface="Cambria Math"/>
                                              </a:rPr>
                                            </m:ctrlPr>
                                          </m:sSubSupPr>
                                          <m:e>
                                            <m:sSub>
                                              <m:sSubPr>
                                                <m:ctrlPr>
                                                  <a:rPr lang="en-US" sz="2400" b="1" i="1" smtClean="0">
                                                    <a:latin typeface="Cambria Math"/>
                                                  </a:rPr>
                                                </m:ctrlPr>
                                              </m:sSubPr>
                                              <m:e>
                                                <m:r>
                                                  <a:rPr lang="en-US" sz="2400" b="1" i="1" smtClean="0">
                                                    <a:latin typeface="Cambria Math"/>
                                                  </a:rPr>
                                                  <m:t>𝑬</m:t>
                                                </m:r>
                                              </m:e>
                                              <m:sub>
                                                <m:r>
                                                  <a:rPr lang="en-US" sz="2400" b="1" i="1" smtClean="0">
                                                    <a:latin typeface="Cambria Math"/>
                                                  </a:rPr>
                                                  <m:t>𝒊𝒋</m:t>
                                                </m:r>
                                              </m:sub>
                                            </m:sSub>
                                          </m:e>
                                          <m:sub/>
                                          <m:sup>
                                            <m:r>
                                              <a:rPr lang="en-US" sz="2400" b="1" i="1" smtClean="0">
                                                <a:latin typeface="Cambria Math"/>
                                              </a:rPr>
                                              <m:t> </m:t>
                                            </m:r>
                                          </m:sup>
                                        </m:sSubSup>
                                        <m:r>
                                          <a:rPr lang="en-US" sz="2400" b="1" i="1" smtClean="0">
                                            <a:latin typeface="Cambria Math"/>
                                          </a:rPr>
                                          <m:t>)</m:t>
                                        </m:r>
                                      </m:e>
                                      <m:sup>
                                        <m:r>
                                          <a:rPr lang="en-US" sz="2400" b="1" i="1" smtClean="0">
                                            <a:latin typeface="Cambria Math"/>
                                          </a:rPr>
                                          <m:t>𝟐</m:t>
                                        </m:r>
                                      </m:sup>
                                    </m:sSup>
                                    <m:r>
                                      <m:rPr>
                                        <m:nor/>
                                      </m:rPr>
                                      <a:rPr lang="en-US" sz="2400" b="1" dirty="0"/>
                                      <m:t> </m:t>
                                    </m:r>
                                  </m:num>
                                  <m:den>
                                    <m:sSub>
                                      <m:sSubPr>
                                        <m:ctrlPr>
                                          <a:rPr lang="ar-IQ" sz="2400" b="1" i="1" smtClean="0">
                                            <a:latin typeface="Cambria Math"/>
                                          </a:rPr>
                                        </m:ctrlPr>
                                      </m:sSubPr>
                                      <m:e>
                                        <m:r>
                                          <a:rPr lang="en-US" sz="2400" b="1" i="1" smtClean="0">
                                            <a:latin typeface="Cambria Math"/>
                                          </a:rPr>
                                          <m:t>𝑬</m:t>
                                        </m:r>
                                      </m:e>
                                      <m:sub>
                                        <m:r>
                                          <a:rPr lang="en-US" sz="2400" b="1" i="1" smtClean="0">
                                            <a:latin typeface="Cambria Math"/>
                                          </a:rPr>
                                          <m:t>𝒊𝒋</m:t>
                                        </m:r>
                                      </m:sub>
                                    </m:sSub>
                                  </m:den>
                                </m:f>
                              </m:oMath>
                            </m:oMathPara>
                          </a14:m>
                          <a:endParaRPr lang="ar-IQ" sz="2400" b="1" dirty="0" smtClean="0"/>
                        </a:p>
                      </a:txBody>
                      <a:tcPr/>
                    </a:tc>
                  </a:tr>
                  <a:tr h="370840">
                    <a:tc>
                      <a:txBody>
                        <a:bodyPr/>
                        <a:lstStyle/>
                        <a:p>
                          <a:pPr algn="ctr"/>
                          <a:r>
                            <a:rPr lang="en-US" sz="2400" b="1" dirty="0" smtClean="0"/>
                            <a:t>40</a:t>
                          </a:r>
                          <a:endParaRPr lang="en-US" sz="2400" b="1" dirty="0"/>
                        </a:p>
                      </a:txBody>
                      <a:tcPr/>
                    </a:tc>
                    <a:tc>
                      <a:txBody>
                        <a:bodyPr/>
                        <a:lstStyle/>
                        <a:p>
                          <a:pPr algn="ctr"/>
                          <a:r>
                            <a:rPr lang="en-US" sz="2400" b="1" dirty="0" smtClean="0"/>
                            <a:t>43.05</a:t>
                          </a:r>
                          <a:endParaRPr lang="en-US" sz="2400" b="1" dirty="0"/>
                        </a:p>
                      </a:txBody>
                      <a:tcPr/>
                    </a:tc>
                    <a:tc>
                      <a:txBody>
                        <a:bodyPr/>
                        <a:lstStyle/>
                        <a:p>
                          <a:pPr algn="ctr"/>
                          <a:r>
                            <a:rPr lang="en-US" sz="2400" b="1" dirty="0" smtClean="0"/>
                            <a:t>9.30</a:t>
                          </a:r>
                          <a:endParaRPr lang="en-US" sz="2400" b="1" dirty="0"/>
                        </a:p>
                      </a:txBody>
                      <a:tcPr/>
                    </a:tc>
                    <a:tc>
                      <a:txBody>
                        <a:bodyPr/>
                        <a:lstStyle/>
                        <a:p>
                          <a:pPr algn="ctr"/>
                          <a:r>
                            <a:rPr lang="en-US" sz="2400" b="1" dirty="0" smtClean="0"/>
                            <a:t>0.22</a:t>
                          </a:r>
                          <a:endParaRPr lang="en-US" sz="2400" b="1" dirty="0"/>
                        </a:p>
                      </a:txBody>
                      <a:tcPr/>
                    </a:tc>
                  </a:tr>
                  <a:tr h="370840">
                    <a:tc>
                      <a:txBody>
                        <a:bodyPr/>
                        <a:lstStyle/>
                        <a:p>
                          <a:pPr algn="ctr"/>
                          <a:r>
                            <a:rPr lang="en-US" sz="2400" b="1" dirty="0" smtClean="0"/>
                            <a:t>21</a:t>
                          </a:r>
                          <a:endParaRPr lang="en-US" sz="2400" b="1" dirty="0"/>
                        </a:p>
                      </a:txBody>
                      <a:tcPr/>
                    </a:tc>
                    <a:tc>
                      <a:txBody>
                        <a:bodyPr/>
                        <a:lstStyle/>
                        <a:p>
                          <a:pPr algn="ctr"/>
                          <a:r>
                            <a:rPr lang="en-US" sz="2400" b="1" dirty="0" smtClean="0"/>
                            <a:t>17.95</a:t>
                          </a:r>
                          <a:endParaRPr lang="en-US" sz="2400" b="1" dirty="0"/>
                        </a:p>
                      </a:txBody>
                      <a:tcPr/>
                    </a:tc>
                    <a:tc>
                      <a:txBody>
                        <a:bodyPr/>
                        <a:lstStyle/>
                        <a:p>
                          <a:pPr algn="ctr"/>
                          <a:r>
                            <a:rPr lang="en-US" sz="2400" b="1" smtClean="0"/>
                            <a:t>9.30</a:t>
                          </a:r>
                          <a:endParaRPr lang="en-US" sz="2400" b="1" dirty="0"/>
                        </a:p>
                      </a:txBody>
                      <a:tcPr/>
                    </a:tc>
                    <a:tc>
                      <a:txBody>
                        <a:bodyPr/>
                        <a:lstStyle/>
                        <a:p>
                          <a:pPr algn="ctr"/>
                          <a:r>
                            <a:rPr lang="en-US" sz="2400" b="1" dirty="0" smtClean="0"/>
                            <a:t>0.52</a:t>
                          </a:r>
                          <a:endParaRPr lang="en-US" sz="2400" b="1" dirty="0"/>
                        </a:p>
                      </a:txBody>
                      <a:tcPr/>
                    </a:tc>
                  </a:tr>
                  <a:tr h="370840">
                    <a:tc>
                      <a:txBody>
                        <a:bodyPr/>
                        <a:lstStyle/>
                        <a:p>
                          <a:pPr algn="ctr"/>
                          <a:r>
                            <a:rPr lang="en-US" sz="2400" b="1" dirty="0" smtClean="0"/>
                            <a:t>80</a:t>
                          </a:r>
                          <a:endParaRPr lang="en-US" sz="2400" b="1" dirty="0"/>
                        </a:p>
                      </a:txBody>
                      <a:tcPr/>
                    </a:tc>
                    <a:tc>
                      <a:txBody>
                        <a:bodyPr/>
                        <a:lstStyle/>
                        <a:p>
                          <a:pPr algn="ctr"/>
                          <a:r>
                            <a:rPr lang="en-US" sz="2400" b="1" dirty="0" smtClean="0"/>
                            <a:t>76.95</a:t>
                          </a:r>
                          <a:endParaRPr lang="en-US" sz="2400" b="1" dirty="0"/>
                        </a:p>
                      </a:txBody>
                      <a:tcPr/>
                    </a:tc>
                    <a:tc>
                      <a:txBody>
                        <a:bodyPr/>
                        <a:lstStyle/>
                        <a:p>
                          <a:pPr algn="ctr"/>
                          <a:r>
                            <a:rPr lang="en-US" sz="2400" b="1" smtClean="0"/>
                            <a:t>9.30</a:t>
                          </a:r>
                          <a:endParaRPr lang="en-US" sz="2400" b="1" dirty="0"/>
                        </a:p>
                      </a:txBody>
                      <a:tcPr/>
                    </a:tc>
                    <a:tc>
                      <a:txBody>
                        <a:bodyPr/>
                        <a:lstStyle/>
                        <a:p>
                          <a:pPr algn="ctr"/>
                          <a:r>
                            <a:rPr lang="en-US" sz="2400" b="1" dirty="0" smtClean="0"/>
                            <a:t>0.12</a:t>
                          </a:r>
                          <a:endParaRPr lang="en-US" sz="2400" b="1" dirty="0"/>
                        </a:p>
                      </a:txBody>
                      <a:tcPr/>
                    </a:tc>
                  </a:tr>
                  <a:tr h="370840">
                    <a:tc>
                      <a:txBody>
                        <a:bodyPr/>
                        <a:lstStyle/>
                        <a:p>
                          <a:pPr algn="ctr"/>
                          <a:r>
                            <a:rPr lang="en-US" sz="2400" b="1" dirty="0" smtClean="0"/>
                            <a:t>29</a:t>
                          </a:r>
                          <a:endParaRPr lang="en-US" sz="2400" b="1" dirty="0"/>
                        </a:p>
                      </a:txBody>
                      <a:tcPr/>
                    </a:tc>
                    <a:tc>
                      <a:txBody>
                        <a:bodyPr/>
                        <a:lstStyle/>
                        <a:p>
                          <a:pPr algn="ctr"/>
                          <a:r>
                            <a:rPr lang="en-US" sz="2400" b="1" dirty="0" smtClean="0"/>
                            <a:t>32.05</a:t>
                          </a:r>
                          <a:endParaRPr lang="en-US" sz="2400" b="1" dirty="0"/>
                        </a:p>
                      </a:txBody>
                      <a:tcPr/>
                    </a:tc>
                    <a:tc>
                      <a:txBody>
                        <a:bodyPr/>
                        <a:lstStyle/>
                        <a:p>
                          <a:pPr algn="ctr"/>
                          <a:r>
                            <a:rPr lang="en-US" sz="2400" b="1" smtClean="0"/>
                            <a:t>9.30</a:t>
                          </a:r>
                          <a:endParaRPr lang="en-US" sz="2400" b="1" dirty="0"/>
                        </a:p>
                      </a:txBody>
                      <a:tcPr/>
                    </a:tc>
                    <a:tc>
                      <a:txBody>
                        <a:bodyPr/>
                        <a:lstStyle/>
                        <a:p>
                          <a:pPr algn="ctr"/>
                          <a:r>
                            <a:rPr lang="en-US" sz="2400" b="1" dirty="0" smtClean="0"/>
                            <a:t>0.29</a:t>
                          </a:r>
                          <a:endParaRPr lang="en-US" sz="2400" b="1" dirty="0"/>
                        </a:p>
                      </a:txBody>
                      <a:tcPr/>
                    </a:tc>
                  </a:tr>
                  <a:tr h="370840">
                    <a:tc>
                      <a:txBody>
                        <a:bodyPr/>
                        <a:lstStyle/>
                        <a:p>
                          <a:pPr algn="ctr"/>
                          <a:r>
                            <a:rPr lang="en-US" sz="2400" b="1" dirty="0" smtClean="0"/>
                            <a:t>170</a:t>
                          </a:r>
                          <a:endParaRPr lang="en-US" sz="2400" b="1" dirty="0"/>
                        </a:p>
                      </a:txBody>
                      <a:tcPr/>
                    </a:tc>
                    <a:tc>
                      <a:txBody>
                        <a:bodyPr/>
                        <a:lstStyle/>
                        <a:p>
                          <a:pPr algn="ctr"/>
                          <a:r>
                            <a:rPr lang="en-US" sz="2400" b="1" dirty="0" smtClean="0"/>
                            <a:t>170</a:t>
                          </a:r>
                          <a:endParaRPr lang="en-US" sz="2400" b="1" dirty="0"/>
                        </a:p>
                      </a:txBody>
                      <a:tcPr/>
                    </a:tc>
                    <a:tc>
                      <a:txBody>
                        <a:bodyPr/>
                        <a:lstStyle/>
                        <a:p>
                          <a:pPr algn="ctr"/>
                          <a:r>
                            <a:rPr lang="en-US" sz="2400" b="1" dirty="0" smtClean="0"/>
                            <a:t> </a:t>
                          </a:r>
                          <a:endParaRPr lang="en-US" sz="2400" b="1" dirty="0"/>
                        </a:p>
                      </a:txBody>
                      <a:tcPr/>
                    </a:tc>
                    <a:tc>
                      <a:txBody>
                        <a:bodyPr/>
                        <a:lstStyle/>
                        <a:p>
                          <a:pPr algn="ctr"/>
                          <a:r>
                            <a:rPr lang="ar-IQ" sz="2400" b="1" dirty="0" smtClean="0"/>
                            <a:t>  </a:t>
                          </a:r>
                          <a14:m>
                            <m:oMath xmlns:m="http://schemas.openxmlformats.org/officeDocument/2006/math">
                              <m:sSup>
                                <m:sSupPr>
                                  <m:ctrlPr>
                                    <a:rPr lang="ar-IQ" sz="2400" b="1" i="1" smtClean="0">
                                      <a:latin typeface="Cambria Math"/>
                                    </a:rPr>
                                  </m:ctrlPr>
                                </m:sSupPr>
                                <m:e>
                                  <m:r>
                                    <a:rPr lang="en-US" sz="2400" b="1" i="1" smtClean="0">
                                      <a:latin typeface="Cambria Math"/>
                                    </a:rPr>
                                    <m:t>𝒙</m:t>
                                  </m:r>
                                </m:e>
                                <m:sup>
                                  <m:r>
                                    <a:rPr lang="en-US" sz="2400" b="1" i="1" smtClean="0">
                                      <a:latin typeface="Cambria Math"/>
                                    </a:rPr>
                                    <m:t>𝟐</m:t>
                                  </m:r>
                                </m:sup>
                              </m:sSup>
                            </m:oMath>
                          </a14:m>
                          <a:r>
                            <a:rPr lang="en-US" sz="2400" b="1" dirty="0" smtClean="0"/>
                            <a:t>= 1.15</a:t>
                          </a:r>
                          <a:endParaRPr lang="en-US" sz="2400" b="1" dirty="0"/>
                        </a:p>
                      </a:txBody>
                      <a:tcP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4097347933"/>
                  </p:ext>
                </p:extLst>
              </p:nvPr>
            </p:nvGraphicFramePr>
            <p:xfrm>
              <a:off x="457200" y="838200"/>
              <a:ext cx="7924800" cy="3589655"/>
            </p:xfrm>
            <a:graphic>
              <a:graphicData uri="http://schemas.openxmlformats.org/drawingml/2006/table">
                <a:tbl>
                  <a:tblPr firstRow="1" bandRow="1">
                    <a:tableStyleId>{5C22544A-7EE6-4342-B048-85BDC9FD1C3A}</a:tableStyleId>
                  </a:tblPr>
                  <a:tblGrid>
                    <a:gridCol w="1524000"/>
                    <a:gridCol w="1524000"/>
                    <a:gridCol w="2667000"/>
                    <a:gridCol w="2209800"/>
                  </a:tblGrid>
                  <a:tr h="1295400">
                    <a:tc>
                      <a:txBody>
                        <a:bodyPr/>
                        <a:lstStyle/>
                        <a:p>
                          <a:endParaRPr lang="en-US"/>
                        </a:p>
                      </a:txBody>
                      <a:tcPr>
                        <a:blipFill rotWithShape="1">
                          <a:blip r:embed="rId3"/>
                          <a:stretch>
                            <a:fillRect t="-472" r="-420000" b="-188679"/>
                          </a:stretch>
                        </a:blipFill>
                      </a:tcPr>
                    </a:tc>
                    <a:tc>
                      <a:txBody>
                        <a:bodyPr/>
                        <a:lstStyle/>
                        <a:p>
                          <a:endParaRPr lang="en-US"/>
                        </a:p>
                      </a:txBody>
                      <a:tcPr>
                        <a:blipFill rotWithShape="1">
                          <a:blip r:embed="rId3"/>
                          <a:stretch>
                            <a:fillRect l="-100000" t="-472" r="-320000" b="-188679"/>
                          </a:stretch>
                        </a:blipFill>
                      </a:tcPr>
                    </a:tc>
                    <a:tc>
                      <a:txBody>
                        <a:bodyPr/>
                        <a:lstStyle/>
                        <a:p>
                          <a:endParaRPr lang="en-US"/>
                        </a:p>
                      </a:txBody>
                      <a:tcPr>
                        <a:blipFill rotWithShape="1">
                          <a:blip r:embed="rId3"/>
                          <a:stretch>
                            <a:fillRect l="-114155" t="-472" r="-82648" b="-188679"/>
                          </a:stretch>
                        </a:blipFill>
                      </a:tcPr>
                    </a:tc>
                    <a:tc>
                      <a:txBody>
                        <a:bodyPr/>
                        <a:lstStyle/>
                        <a:p>
                          <a:endParaRPr lang="en-US"/>
                        </a:p>
                      </a:txBody>
                      <a:tcPr>
                        <a:blipFill rotWithShape="1">
                          <a:blip r:embed="rId3"/>
                          <a:stretch>
                            <a:fillRect l="-259116" t="-472" b="-188679"/>
                          </a:stretch>
                        </a:blipFill>
                      </a:tcPr>
                    </a:tc>
                  </a:tr>
                  <a:tr h="457200">
                    <a:tc>
                      <a:txBody>
                        <a:bodyPr/>
                        <a:lstStyle/>
                        <a:p>
                          <a:pPr algn="ctr"/>
                          <a:r>
                            <a:rPr lang="en-US" sz="2400" b="1" dirty="0" smtClean="0"/>
                            <a:t>40</a:t>
                          </a:r>
                          <a:endParaRPr lang="en-US" sz="2400" b="1" dirty="0"/>
                        </a:p>
                      </a:txBody>
                      <a:tcPr/>
                    </a:tc>
                    <a:tc>
                      <a:txBody>
                        <a:bodyPr/>
                        <a:lstStyle/>
                        <a:p>
                          <a:pPr algn="ctr"/>
                          <a:r>
                            <a:rPr lang="en-US" sz="2400" b="1" dirty="0" smtClean="0"/>
                            <a:t>43.05</a:t>
                          </a:r>
                          <a:endParaRPr lang="en-US" sz="2400" b="1" dirty="0"/>
                        </a:p>
                      </a:txBody>
                      <a:tcPr/>
                    </a:tc>
                    <a:tc>
                      <a:txBody>
                        <a:bodyPr/>
                        <a:lstStyle/>
                        <a:p>
                          <a:pPr algn="ctr"/>
                          <a:r>
                            <a:rPr lang="en-US" sz="2400" b="1" dirty="0" smtClean="0"/>
                            <a:t>9.30</a:t>
                          </a:r>
                          <a:endParaRPr lang="en-US" sz="2400" b="1" dirty="0"/>
                        </a:p>
                      </a:txBody>
                      <a:tcPr/>
                    </a:tc>
                    <a:tc>
                      <a:txBody>
                        <a:bodyPr/>
                        <a:lstStyle/>
                        <a:p>
                          <a:pPr algn="ctr"/>
                          <a:r>
                            <a:rPr lang="en-US" sz="2400" b="1" dirty="0" smtClean="0"/>
                            <a:t>0.22</a:t>
                          </a:r>
                          <a:endParaRPr lang="en-US" sz="2400" b="1" dirty="0"/>
                        </a:p>
                      </a:txBody>
                      <a:tcPr/>
                    </a:tc>
                  </a:tr>
                  <a:tr h="457200">
                    <a:tc>
                      <a:txBody>
                        <a:bodyPr/>
                        <a:lstStyle/>
                        <a:p>
                          <a:pPr algn="ctr"/>
                          <a:r>
                            <a:rPr lang="en-US" sz="2400" b="1" dirty="0" smtClean="0"/>
                            <a:t>21</a:t>
                          </a:r>
                          <a:endParaRPr lang="en-US" sz="2400" b="1" dirty="0"/>
                        </a:p>
                      </a:txBody>
                      <a:tcPr/>
                    </a:tc>
                    <a:tc>
                      <a:txBody>
                        <a:bodyPr/>
                        <a:lstStyle/>
                        <a:p>
                          <a:pPr algn="ctr"/>
                          <a:r>
                            <a:rPr lang="en-US" sz="2400" b="1" dirty="0" smtClean="0"/>
                            <a:t>17.95</a:t>
                          </a:r>
                          <a:endParaRPr lang="en-US" sz="2400" b="1" dirty="0"/>
                        </a:p>
                      </a:txBody>
                      <a:tcPr/>
                    </a:tc>
                    <a:tc>
                      <a:txBody>
                        <a:bodyPr/>
                        <a:lstStyle/>
                        <a:p>
                          <a:pPr algn="ctr"/>
                          <a:r>
                            <a:rPr lang="en-US" sz="2400" b="1" smtClean="0"/>
                            <a:t>9.30</a:t>
                          </a:r>
                          <a:endParaRPr lang="en-US" sz="2400" b="1" dirty="0"/>
                        </a:p>
                      </a:txBody>
                      <a:tcPr/>
                    </a:tc>
                    <a:tc>
                      <a:txBody>
                        <a:bodyPr/>
                        <a:lstStyle/>
                        <a:p>
                          <a:pPr algn="ctr"/>
                          <a:r>
                            <a:rPr lang="en-US" sz="2400" b="1" dirty="0" smtClean="0"/>
                            <a:t>0.52</a:t>
                          </a:r>
                          <a:endParaRPr lang="en-US" sz="2400" b="1" dirty="0"/>
                        </a:p>
                      </a:txBody>
                      <a:tcPr/>
                    </a:tc>
                  </a:tr>
                  <a:tr h="457200">
                    <a:tc>
                      <a:txBody>
                        <a:bodyPr/>
                        <a:lstStyle/>
                        <a:p>
                          <a:pPr algn="ctr"/>
                          <a:r>
                            <a:rPr lang="en-US" sz="2400" b="1" dirty="0" smtClean="0"/>
                            <a:t>80</a:t>
                          </a:r>
                          <a:endParaRPr lang="en-US" sz="2400" b="1" dirty="0"/>
                        </a:p>
                      </a:txBody>
                      <a:tcPr/>
                    </a:tc>
                    <a:tc>
                      <a:txBody>
                        <a:bodyPr/>
                        <a:lstStyle/>
                        <a:p>
                          <a:pPr algn="ctr"/>
                          <a:r>
                            <a:rPr lang="en-US" sz="2400" b="1" dirty="0" smtClean="0"/>
                            <a:t>76.95</a:t>
                          </a:r>
                          <a:endParaRPr lang="en-US" sz="2400" b="1" dirty="0"/>
                        </a:p>
                      </a:txBody>
                      <a:tcPr/>
                    </a:tc>
                    <a:tc>
                      <a:txBody>
                        <a:bodyPr/>
                        <a:lstStyle/>
                        <a:p>
                          <a:pPr algn="ctr"/>
                          <a:r>
                            <a:rPr lang="en-US" sz="2400" b="1" smtClean="0"/>
                            <a:t>9.30</a:t>
                          </a:r>
                          <a:endParaRPr lang="en-US" sz="2400" b="1" dirty="0"/>
                        </a:p>
                      </a:txBody>
                      <a:tcPr/>
                    </a:tc>
                    <a:tc>
                      <a:txBody>
                        <a:bodyPr/>
                        <a:lstStyle/>
                        <a:p>
                          <a:pPr algn="ctr"/>
                          <a:r>
                            <a:rPr lang="en-US" sz="2400" b="1" dirty="0" smtClean="0"/>
                            <a:t>0.12</a:t>
                          </a:r>
                          <a:endParaRPr lang="en-US" sz="2400" b="1" dirty="0"/>
                        </a:p>
                      </a:txBody>
                      <a:tcPr/>
                    </a:tc>
                  </a:tr>
                  <a:tr h="457200">
                    <a:tc>
                      <a:txBody>
                        <a:bodyPr/>
                        <a:lstStyle/>
                        <a:p>
                          <a:pPr algn="ctr"/>
                          <a:r>
                            <a:rPr lang="en-US" sz="2400" b="1" dirty="0" smtClean="0"/>
                            <a:t>29</a:t>
                          </a:r>
                          <a:endParaRPr lang="en-US" sz="2400" b="1" dirty="0"/>
                        </a:p>
                      </a:txBody>
                      <a:tcPr/>
                    </a:tc>
                    <a:tc>
                      <a:txBody>
                        <a:bodyPr/>
                        <a:lstStyle/>
                        <a:p>
                          <a:pPr algn="ctr"/>
                          <a:r>
                            <a:rPr lang="en-US" sz="2400" b="1" dirty="0" smtClean="0"/>
                            <a:t>32.05</a:t>
                          </a:r>
                          <a:endParaRPr lang="en-US" sz="2400" b="1" dirty="0"/>
                        </a:p>
                      </a:txBody>
                      <a:tcPr/>
                    </a:tc>
                    <a:tc>
                      <a:txBody>
                        <a:bodyPr/>
                        <a:lstStyle/>
                        <a:p>
                          <a:pPr algn="ctr"/>
                          <a:r>
                            <a:rPr lang="en-US" sz="2400" b="1" smtClean="0"/>
                            <a:t>9.30</a:t>
                          </a:r>
                          <a:endParaRPr lang="en-US" sz="2400" b="1" dirty="0"/>
                        </a:p>
                      </a:txBody>
                      <a:tcPr/>
                    </a:tc>
                    <a:tc>
                      <a:txBody>
                        <a:bodyPr/>
                        <a:lstStyle/>
                        <a:p>
                          <a:pPr algn="ctr"/>
                          <a:r>
                            <a:rPr lang="en-US" sz="2400" b="1" dirty="0" smtClean="0"/>
                            <a:t>0.29</a:t>
                          </a:r>
                          <a:endParaRPr lang="en-US" sz="2400" b="1" dirty="0"/>
                        </a:p>
                      </a:txBody>
                      <a:tcPr/>
                    </a:tc>
                  </a:tr>
                  <a:tr h="465455">
                    <a:tc>
                      <a:txBody>
                        <a:bodyPr/>
                        <a:lstStyle/>
                        <a:p>
                          <a:pPr algn="ctr"/>
                          <a:r>
                            <a:rPr lang="en-US" sz="2400" b="1" dirty="0" smtClean="0"/>
                            <a:t>170</a:t>
                          </a:r>
                          <a:endParaRPr lang="en-US" sz="2400" b="1" dirty="0"/>
                        </a:p>
                      </a:txBody>
                      <a:tcPr/>
                    </a:tc>
                    <a:tc>
                      <a:txBody>
                        <a:bodyPr/>
                        <a:lstStyle/>
                        <a:p>
                          <a:pPr algn="ctr"/>
                          <a:r>
                            <a:rPr lang="en-US" sz="2400" b="1" dirty="0" smtClean="0"/>
                            <a:t>170</a:t>
                          </a:r>
                          <a:endParaRPr lang="en-US" sz="2400" b="1" dirty="0"/>
                        </a:p>
                      </a:txBody>
                      <a:tcPr/>
                    </a:tc>
                    <a:tc>
                      <a:txBody>
                        <a:bodyPr/>
                        <a:lstStyle/>
                        <a:p>
                          <a:pPr algn="ctr"/>
                          <a:r>
                            <a:rPr lang="en-US" sz="2400" b="1" dirty="0" smtClean="0"/>
                            <a:t> </a:t>
                          </a:r>
                          <a:endParaRPr lang="en-US" sz="2400" b="1" dirty="0"/>
                        </a:p>
                      </a:txBody>
                      <a:tcPr/>
                    </a:tc>
                    <a:tc>
                      <a:txBody>
                        <a:bodyPr/>
                        <a:lstStyle/>
                        <a:p>
                          <a:endParaRPr lang="en-US"/>
                        </a:p>
                      </a:txBody>
                      <a:tcPr>
                        <a:blipFill rotWithShape="1">
                          <a:blip r:embed="rId3"/>
                          <a:stretch>
                            <a:fillRect l="-259116" t="-675000" b="-31579"/>
                          </a:stretch>
                        </a:blipFill>
                      </a:tcPr>
                    </a:tc>
                  </a:tr>
                </a:tbl>
              </a:graphicData>
            </a:graphic>
          </p:graphicFrame>
        </mc:Fallback>
      </mc:AlternateContent>
    </p:spTree>
    <p:extLst>
      <p:ext uri="{BB962C8B-B14F-4D97-AF65-F5344CB8AC3E}">
        <p14:creationId xmlns:p14="http://schemas.microsoft.com/office/powerpoint/2010/main" val="357852831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6200" y="228600"/>
                <a:ext cx="8839200" cy="6477000"/>
              </a:xfrm>
            </p:spPr>
            <p:txBody>
              <a:bodyPr>
                <a:normAutofit/>
              </a:bodyPr>
              <a:lstStyle/>
              <a:p>
                <a:pPr marL="0" indent="0" algn="just" rtl="1">
                  <a:buNone/>
                </a:pPr>
                <a:r>
                  <a:rPr lang="ar-IQ" sz="2800" b="1" dirty="0" smtClean="0">
                    <a:solidFill>
                      <a:srgbClr val="FF0000"/>
                    </a:solidFill>
                  </a:rPr>
                  <a:t>4- حدود منطقتي القبول والرفض: اختيار الطرف الأيمن لتوزيع مربع كاي عند مستوى معنوية </a:t>
                </a:r>
                <a:r>
                  <a:rPr lang="en-US" sz="2800" b="1" dirty="0" smtClean="0">
                    <a:solidFill>
                      <a:srgbClr val="FF0000"/>
                    </a:solidFill>
                  </a:rPr>
                  <a:t>0.01</a:t>
                </a:r>
                <a:r>
                  <a:rPr lang="ar-IQ" sz="2800" b="1" dirty="0" smtClean="0">
                    <a:solidFill>
                      <a:srgbClr val="FF0000"/>
                    </a:solidFill>
                  </a:rPr>
                  <a:t> ودرجات حرية تساوي (</a:t>
                </a:r>
                <a:r>
                  <a:rPr lang="en-US" sz="2800" b="1" dirty="0" smtClean="0">
                    <a:solidFill>
                      <a:srgbClr val="FF0000"/>
                    </a:solidFill>
                  </a:rPr>
                  <a:t>m-1</a:t>
                </a:r>
                <a:r>
                  <a:rPr lang="ar-IQ" sz="2800" b="1" dirty="0" smtClean="0">
                    <a:solidFill>
                      <a:srgbClr val="FF0000"/>
                    </a:solidFill>
                  </a:rPr>
                  <a:t>)(</a:t>
                </a:r>
                <a:r>
                  <a:rPr lang="en-US" sz="2800" b="1" dirty="0" smtClean="0">
                    <a:solidFill>
                      <a:srgbClr val="FF0000"/>
                    </a:solidFill>
                  </a:rPr>
                  <a:t>n-1</a:t>
                </a:r>
                <a:r>
                  <a:rPr lang="ar-IQ" sz="2800" b="1" dirty="0" smtClean="0">
                    <a:solidFill>
                      <a:srgbClr val="FF0000"/>
                    </a:solidFill>
                  </a:rPr>
                  <a:t>)</a:t>
                </a:r>
                <a:r>
                  <a:rPr lang="en-US" sz="2800" b="1" dirty="0" smtClean="0">
                    <a:solidFill>
                      <a:srgbClr val="FF0000"/>
                    </a:solidFill>
                  </a:rPr>
                  <a:t> </a:t>
                </a:r>
                <a:r>
                  <a:rPr lang="ar-IQ" sz="2800" b="1" dirty="0" smtClean="0">
                    <a:solidFill>
                      <a:srgbClr val="FF0000"/>
                    </a:solidFill>
                  </a:rPr>
                  <a:t> اي (</a:t>
                </a:r>
                <a:r>
                  <a:rPr lang="en-US" sz="2800" b="1" dirty="0" smtClean="0">
                    <a:solidFill>
                      <a:srgbClr val="FF0000"/>
                    </a:solidFill>
                  </a:rPr>
                  <a:t>n=2, m=2</a:t>
                </a:r>
                <a:r>
                  <a:rPr lang="ar-IQ" sz="2800" b="1" dirty="0" smtClean="0">
                    <a:solidFill>
                      <a:srgbClr val="FF0000"/>
                    </a:solidFill>
                  </a:rPr>
                  <a:t>) وعليه فان درجات الحرية تساوي 1 ومن جدول </a:t>
                </a:r>
                <a14:m>
                  <m:oMath xmlns:m="http://schemas.openxmlformats.org/officeDocument/2006/math">
                    <m:sSup>
                      <m:sSupPr>
                        <m:ctrlPr>
                          <a:rPr lang="ar-IQ" sz="2800" b="1" i="1" smtClean="0">
                            <a:solidFill>
                              <a:srgbClr val="FF0000"/>
                            </a:solidFill>
                            <a:latin typeface="Cambria Math"/>
                          </a:rPr>
                        </m:ctrlPr>
                      </m:sSupPr>
                      <m:e>
                        <m:r>
                          <a:rPr lang="en-US" sz="2800" b="1" i="1" smtClean="0">
                            <a:solidFill>
                              <a:srgbClr val="FF0000"/>
                            </a:solidFill>
                            <a:latin typeface="Cambria Math"/>
                          </a:rPr>
                          <m:t>𝒙</m:t>
                        </m:r>
                      </m:e>
                      <m:sup>
                        <m:r>
                          <a:rPr lang="en-US" sz="2800" b="1" i="1" smtClean="0">
                            <a:solidFill>
                              <a:srgbClr val="FF0000"/>
                            </a:solidFill>
                            <a:latin typeface="Cambria Math"/>
                          </a:rPr>
                          <m:t>𝟐</m:t>
                        </m:r>
                      </m:sup>
                    </m:sSup>
                  </m:oMath>
                </a14:m>
                <a:r>
                  <a:rPr lang="ar-IQ" sz="2800" b="1" dirty="0" smtClean="0">
                    <a:solidFill>
                      <a:srgbClr val="FF0000"/>
                    </a:solidFill>
                  </a:rPr>
                  <a:t> نجد ان </a:t>
                </a:r>
                <a:r>
                  <a:rPr lang="en-US" sz="2800" b="1" dirty="0" smtClean="0">
                    <a:solidFill>
                      <a:srgbClr val="FF0000"/>
                    </a:solidFill>
                  </a:rPr>
                  <a:t>6.635</a:t>
                </a:r>
                <a:r>
                  <a:rPr lang="ar-IQ" sz="2800" b="1" dirty="0" smtClean="0">
                    <a:solidFill>
                      <a:srgbClr val="FF0000"/>
                    </a:solidFill>
                  </a:rPr>
                  <a:t>=</a:t>
                </a:r>
                <a14:m>
                  <m:oMath xmlns:m="http://schemas.openxmlformats.org/officeDocument/2006/math">
                    <m:sSup>
                      <m:sSupPr>
                        <m:ctrlPr>
                          <a:rPr lang="ar-IQ" sz="2800" b="1" i="1" smtClean="0">
                            <a:solidFill>
                              <a:srgbClr val="FF0000"/>
                            </a:solidFill>
                            <a:latin typeface="Cambria Math"/>
                          </a:rPr>
                        </m:ctrlPr>
                      </m:sSupPr>
                      <m:e>
                        <m:r>
                          <a:rPr lang="en-US" sz="2800" b="1" i="1" smtClean="0">
                            <a:solidFill>
                              <a:srgbClr val="FF0000"/>
                            </a:solidFill>
                            <a:latin typeface="Cambria Math"/>
                          </a:rPr>
                          <m:t>𝒙</m:t>
                        </m:r>
                      </m:e>
                      <m:sup>
                        <m:r>
                          <a:rPr lang="en-US" sz="2800" b="1" i="1" smtClean="0">
                            <a:solidFill>
                              <a:srgbClr val="FF0000"/>
                            </a:solidFill>
                            <a:latin typeface="Cambria Math"/>
                          </a:rPr>
                          <m:t>𝟐</m:t>
                        </m:r>
                      </m:sup>
                    </m:sSup>
                    <m:sSub>
                      <m:sSubPr>
                        <m:ctrlPr>
                          <a:rPr lang="ar-IQ" sz="2800" b="1" i="1" smtClean="0">
                            <a:solidFill>
                              <a:srgbClr val="FF0000"/>
                            </a:solidFill>
                            <a:latin typeface="Cambria Math"/>
                          </a:rPr>
                        </m:ctrlPr>
                      </m:sSubPr>
                      <m:e>
                        <m:r>
                          <a:rPr lang="en-US" sz="2800" b="1" i="1" smtClean="0">
                            <a:solidFill>
                              <a:srgbClr val="FF0000"/>
                            </a:solidFill>
                            <a:latin typeface="Cambria Math"/>
                          </a:rPr>
                          <m:t> </m:t>
                        </m:r>
                      </m:e>
                      <m:sub>
                        <m:r>
                          <a:rPr lang="en-US" sz="2800" b="1" i="1" smtClean="0">
                            <a:solidFill>
                              <a:srgbClr val="FF0000"/>
                            </a:solidFill>
                            <a:latin typeface="Cambria Math"/>
                          </a:rPr>
                          <m:t>𝟎</m:t>
                        </m:r>
                        <m:r>
                          <a:rPr lang="en-US" sz="2800" b="1" i="1" smtClean="0">
                            <a:solidFill>
                              <a:srgbClr val="FF0000"/>
                            </a:solidFill>
                            <a:latin typeface="Cambria Math"/>
                          </a:rPr>
                          <m:t>.</m:t>
                        </m:r>
                        <m:r>
                          <a:rPr lang="en-US" sz="2800" b="1" i="1" smtClean="0">
                            <a:solidFill>
                              <a:srgbClr val="FF0000"/>
                            </a:solidFill>
                            <a:latin typeface="Cambria Math"/>
                          </a:rPr>
                          <m:t>𝟎𝟏</m:t>
                        </m:r>
                        <m:r>
                          <a:rPr lang="en-US" sz="2800" b="1" i="1" smtClean="0">
                            <a:solidFill>
                              <a:srgbClr val="FF0000"/>
                            </a:solidFill>
                            <a:latin typeface="Cambria Math"/>
                          </a:rPr>
                          <m:t>,</m:t>
                        </m:r>
                        <m:r>
                          <a:rPr lang="en-US" sz="2800" b="1" i="1" smtClean="0">
                            <a:solidFill>
                              <a:srgbClr val="FF0000"/>
                            </a:solidFill>
                            <a:latin typeface="Cambria Math"/>
                          </a:rPr>
                          <m:t>𝟏</m:t>
                        </m:r>
                      </m:sub>
                    </m:sSub>
                  </m:oMath>
                </a14:m>
                <a:endParaRPr lang="ar-IQ" sz="2800" b="1" dirty="0" smtClean="0">
                  <a:solidFill>
                    <a:srgbClr val="FF0000"/>
                  </a:solidFill>
                </a:endParaRPr>
              </a:p>
              <a:p>
                <a:pPr marL="0" indent="0" algn="just" rtl="1">
                  <a:buNone/>
                </a:pPr>
                <a:r>
                  <a:rPr lang="ar-IQ" sz="2800" b="1" dirty="0" smtClean="0">
                    <a:solidFill>
                      <a:srgbClr val="FF0000"/>
                    </a:solidFill>
                  </a:rPr>
                  <a:t>وبالتالي فان منطقتي القبول والرفض كما في الشكل التالي:</a:t>
                </a:r>
              </a:p>
              <a:p>
                <a:pPr marL="0" indent="0" algn="just" rtl="1">
                  <a:buNone/>
                </a:pPr>
                <a:endParaRPr lang="ar-IQ" sz="2800" b="1" dirty="0">
                  <a:solidFill>
                    <a:srgbClr val="FF0000"/>
                  </a:solidFill>
                </a:endParaRPr>
              </a:p>
              <a:p>
                <a:pPr marL="0" indent="0" algn="just" rtl="1">
                  <a:buNone/>
                </a:pPr>
                <a:endParaRPr lang="ar-IQ" sz="2800" b="1" dirty="0" smtClean="0">
                  <a:solidFill>
                    <a:srgbClr val="FF0000"/>
                  </a:solidFill>
                </a:endParaRPr>
              </a:p>
              <a:p>
                <a:pPr marL="0" indent="0" algn="just" rtl="1">
                  <a:buNone/>
                </a:pPr>
                <a:endParaRPr lang="ar-IQ" sz="2800" b="1" dirty="0">
                  <a:solidFill>
                    <a:srgbClr val="FF0000"/>
                  </a:solidFill>
                </a:endParaRPr>
              </a:p>
              <a:p>
                <a:pPr marL="0" indent="0" algn="just" rtl="1">
                  <a:buNone/>
                </a:pPr>
                <a:endParaRPr lang="ar-IQ" sz="2800" b="1" dirty="0" smtClean="0">
                  <a:solidFill>
                    <a:srgbClr val="FF0000"/>
                  </a:solidFill>
                </a:endParaRPr>
              </a:p>
              <a:p>
                <a:pPr marL="0" indent="0" algn="just" rtl="1">
                  <a:buNone/>
                </a:pPr>
                <a:endParaRPr lang="ar-IQ" sz="2800" b="1" dirty="0">
                  <a:solidFill>
                    <a:srgbClr val="FF0000"/>
                  </a:solidFill>
                </a:endParaRPr>
              </a:p>
              <a:p>
                <a:pPr marL="0" indent="0" algn="just" rtl="1">
                  <a:buNone/>
                </a:pPr>
                <a:endParaRPr lang="ar-IQ" sz="2800" b="1" dirty="0" smtClean="0">
                  <a:solidFill>
                    <a:srgbClr val="FF0000"/>
                  </a:solidFill>
                </a:endParaRPr>
              </a:p>
              <a:p>
                <a:pPr marL="0" indent="0" algn="just" rtl="1">
                  <a:buNone/>
                </a:pPr>
                <a:r>
                  <a:rPr lang="ar-IQ" sz="2800" b="1" dirty="0" smtClean="0">
                    <a:solidFill>
                      <a:srgbClr val="FF0000"/>
                    </a:solidFill>
                  </a:rPr>
                  <a:t>اي ان منطقة القبول تبدأ من الصفر وحتى </a:t>
                </a:r>
                <a:r>
                  <a:rPr lang="en-US" sz="2800" b="1" dirty="0" smtClean="0">
                    <a:solidFill>
                      <a:srgbClr val="FF0000"/>
                    </a:solidFill>
                  </a:rPr>
                  <a:t>6.635</a:t>
                </a:r>
                <a:r>
                  <a:rPr lang="ar-IQ" sz="2800" b="1" dirty="0" smtClean="0">
                    <a:solidFill>
                      <a:srgbClr val="FF0000"/>
                    </a:solidFill>
                  </a:rPr>
                  <a:t> وتكون منطقة الرفض للقيم التي اكبر من </a:t>
                </a:r>
                <a:r>
                  <a:rPr lang="en-US" sz="2800" b="1" dirty="0" smtClean="0">
                    <a:solidFill>
                      <a:srgbClr val="FF0000"/>
                    </a:solidFill>
                  </a:rPr>
                  <a:t>6.635</a:t>
                </a:r>
                <a:r>
                  <a:rPr lang="ar-IQ" sz="2800" b="1" dirty="0" smtClean="0">
                    <a:solidFill>
                      <a:srgbClr val="FF0000"/>
                    </a:solidFill>
                  </a:rPr>
                  <a:t>.</a:t>
                </a:r>
                <a:endParaRPr lang="en-US" sz="2800" b="1" dirty="0">
                  <a:solidFill>
                    <a:srgbClr val="FF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6200" y="228600"/>
                <a:ext cx="8839200" cy="6477000"/>
              </a:xfrm>
              <a:blipFill rotWithShape="1">
                <a:blip r:embed="rId2"/>
                <a:stretch>
                  <a:fillRect l="-2621" t="-942" r="-1448" b="-1036"/>
                </a:stretch>
              </a:blipFill>
            </p:spPr>
            <p:txBody>
              <a:bodyPr/>
              <a:lstStyle/>
              <a:p>
                <a:r>
                  <a:rPr lang="en-US">
                    <a:noFill/>
                  </a:rPr>
                  <a:t> </a:t>
                </a:r>
              </a:p>
            </p:txBody>
          </p:sp>
        </mc:Fallback>
      </mc:AlternateContent>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240" y="2819400"/>
            <a:ext cx="694436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39918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Autofit/>
          </a:bodyPr>
          <a:lstStyle/>
          <a:p>
            <a:pPr algn="r" rtl="1"/>
            <a:r>
              <a:rPr lang="ar-IQ" sz="4800" b="1" dirty="0" smtClean="0">
                <a:solidFill>
                  <a:srgbClr val="7030A0"/>
                </a:solidFill>
              </a:rPr>
              <a:t>5- المقارنة والقرار: ان قيمة إحصاءة الإختبار (=</a:t>
            </a:r>
            <a:r>
              <a:rPr lang="en-US" sz="4800" b="1" dirty="0" smtClean="0">
                <a:solidFill>
                  <a:srgbClr val="7030A0"/>
                </a:solidFill>
              </a:rPr>
              <a:t>1.15</a:t>
            </a:r>
            <a:r>
              <a:rPr lang="ar-IQ" sz="4800" b="1" dirty="0" smtClean="0">
                <a:solidFill>
                  <a:srgbClr val="7030A0"/>
                </a:solidFill>
              </a:rPr>
              <a:t>) اصغر من (</a:t>
            </a:r>
            <a:r>
              <a:rPr lang="en-US" sz="4800" b="1" dirty="0" smtClean="0">
                <a:solidFill>
                  <a:srgbClr val="7030A0"/>
                </a:solidFill>
              </a:rPr>
              <a:t>6.635</a:t>
            </a:r>
            <a:r>
              <a:rPr lang="ar-IQ" sz="4800" b="1" dirty="0" smtClean="0">
                <a:solidFill>
                  <a:srgbClr val="7030A0"/>
                </a:solidFill>
              </a:rPr>
              <a:t>) اي تقع في منطقة القبول فان القرار هو</a:t>
            </a:r>
          </a:p>
          <a:p>
            <a:pPr algn="r" rtl="1"/>
            <a:endParaRPr lang="ar-IQ" sz="4800" b="1" dirty="0">
              <a:solidFill>
                <a:srgbClr val="7030A0"/>
              </a:solidFill>
            </a:endParaRPr>
          </a:p>
          <a:p>
            <a:pPr algn="r" rtl="1"/>
            <a:r>
              <a:rPr lang="ar-IQ" sz="4800" b="1" dirty="0" smtClean="0">
                <a:solidFill>
                  <a:srgbClr val="7030A0"/>
                </a:solidFill>
              </a:rPr>
              <a:t>قبول فرضية العدم التي تنص على ان سن المشتري ليس عاملاً في تحديد نوع السيارة.</a:t>
            </a:r>
            <a:endParaRPr lang="en-US" sz="4800" b="1" dirty="0">
              <a:solidFill>
                <a:srgbClr val="7030A0"/>
              </a:solidFill>
            </a:endParaRPr>
          </a:p>
        </p:txBody>
      </p:sp>
    </p:spTree>
    <p:extLst>
      <p:ext uri="{BB962C8B-B14F-4D97-AF65-F5344CB8AC3E}">
        <p14:creationId xmlns:p14="http://schemas.microsoft.com/office/powerpoint/2010/main" val="30722053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477000"/>
          </a:xfrm>
        </p:spPr>
        <p:txBody>
          <a:bodyPr/>
          <a:lstStyle/>
          <a:p>
            <a:pPr marL="0" indent="0" algn="just" rtl="1">
              <a:buNone/>
            </a:pPr>
            <a:r>
              <a:rPr lang="ar-IQ" dirty="0" smtClean="0"/>
              <a:t>مثال(4): في دراسة لمعدل الحوادث المرورية لمدينة بغداد ولمدة </a:t>
            </a:r>
            <a:r>
              <a:rPr lang="ar-IQ" b="1" dirty="0" smtClean="0">
                <a:solidFill>
                  <a:srgbClr val="7030A0"/>
                </a:solidFill>
              </a:rPr>
              <a:t>ثلاث سنوات </a:t>
            </a:r>
            <a:r>
              <a:rPr lang="ar-IQ" dirty="0" smtClean="0"/>
              <a:t>متتالية تم الحصول على البيانات او المعلومات المرورية الآتية:</a:t>
            </a:r>
          </a:p>
          <a:p>
            <a:pPr marL="0" indent="0" algn="just" rtl="1">
              <a:buNone/>
            </a:pPr>
            <a:endParaRPr lang="ar-IQ" dirty="0" smtClean="0"/>
          </a:p>
          <a:p>
            <a:pPr marL="0" indent="0" algn="just" rtl="1">
              <a:buNone/>
            </a:pPr>
            <a:endParaRPr lang="ar-IQ" dirty="0"/>
          </a:p>
          <a:p>
            <a:pPr marL="0" indent="0" algn="just" rtl="1">
              <a:buNone/>
            </a:pPr>
            <a:endParaRPr lang="ar-IQ" dirty="0" smtClean="0"/>
          </a:p>
          <a:p>
            <a:pPr marL="0" indent="0" algn="just" rtl="1">
              <a:buNone/>
            </a:pPr>
            <a:endParaRPr lang="ar-IQ" dirty="0"/>
          </a:p>
          <a:p>
            <a:pPr marL="0" indent="0" algn="just" rtl="1">
              <a:buNone/>
            </a:pPr>
            <a:endParaRPr lang="ar-IQ" dirty="0" smtClean="0"/>
          </a:p>
          <a:p>
            <a:pPr marL="0" indent="0" algn="just" rtl="1">
              <a:buNone/>
            </a:pPr>
            <a:endParaRPr lang="ar-IQ" dirty="0"/>
          </a:p>
          <a:p>
            <a:pPr marL="0" indent="0" algn="just" rtl="1">
              <a:buNone/>
            </a:pPr>
            <a:r>
              <a:rPr lang="ar-IQ" b="1" dirty="0" smtClean="0">
                <a:solidFill>
                  <a:srgbClr val="00B050"/>
                </a:solidFill>
              </a:rPr>
              <a:t>فهل ان سببي الحوادث المذكورة مستقلان عن بعضهما ام لا عند مستوى معنوية </a:t>
            </a:r>
            <a:r>
              <a:rPr lang="en-US" b="1" dirty="0" smtClean="0">
                <a:solidFill>
                  <a:srgbClr val="00B050"/>
                </a:solidFill>
              </a:rPr>
              <a:t>0.05</a:t>
            </a:r>
            <a:r>
              <a:rPr lang="ar-IQ" b="1" dirty="0" smtClean="0">
                <a:solidFill>
                  <a:srgbClr val="00B050"/>
                </a:solidFill>
              </a:rPr>
              <a:t>؟</a:t>
            </a:r>
            <a:endParaRPr lang="en-US" b="1" dirty="0">
              <a:solidFill>
                <a:srgbClr val="00B05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111184408"/>
              </p:ext>
            </p:extLst>
          </p:nvPr>
        </p:nvGraphicFramePr>
        <p:xfrm>
          <a:off x="304800" y="2209800"/>
          <a:ext cx="8686800" cy="2743200"/>
        </p:xfrm>
        <a:graphic>
          <a:graphicData uri="http://schemas.openxmlformats.org/drawingml/2006/table">
            <a:tbl>
              <a:tblPr firstRow="1" bandRow="1">
                <a:tableStyleId>{5C22544A-7EE6-4342-B048-85BDC9FD1C3A}</a:tableStyleId>
              </a:tblPr>
              <a:tblGrid>
                <a:gridCol w="2667000"/>
                <a:gridCol w="1676400"/>
                <a:gridCol w="1143000"/>
                <a:gridCol w="1524000"/>
                <a:gridCol w="1676400"/>
              </a:tblGrid>
              <a:tr h="370840">
                <a:tc>
                  <a:txBody>
                    <a:bodyPr/>
                    <a:lstStyle/>
                    <a:p>
                      <a:pPr algn="ctr"/>
                      <a:r>
                        <a:rPr lang="ar-IQ" sz="2600" b="1" dirty="0" smtClean="0"/>
                        <a:t>السنوات</a:t>
                      </a:r>
                    </a:p>
                    <a:p>
                      <a:pPr algn="ctr" rtl="1"/>
                      <a:r>
                        <a:rPr lang="ar-IQ" sz="2600" b="1" dirty="0" smtClean="0"/>
                        <a:t>          سبب الحوادث </a:t>
                      </a:r>
                      <a:endParaRPr lang="en-US" sz="2600" b="1" dirty="0"/>
                    </a:p>
                  </a:txBody>
                  <a:tcPr/>
                </a:tc>
                <a:tc>
                  <a:txBody>
                    <a:bodyPr/>
                    <a:lstStyle/>
                    <a:p>
                      <a:pPr algn="ctr"/>
                      <a:endParaRPr lang="ar-IQ" sz="2600" b="1" dirty="0" smtClean="0"/>
                    </a:p>
                    <a:p>
                      <a:pPr algn="ctr"/>
                      <a:r>
                        <a:rPr lang="ar-IQ" sz="2600" b="1" dirty="0" smtClean="0"/>
                        <a:t>2014</a:t>
                      </a:r>
                      <a:endParaRPr lang="en-US" sz="2600" b="1" dirty="0"/>
                    </a:p>
                  </a:txBody>
                  <a:tcPr/>
                </a:tc>
                <a:tc>
                  <a:txBody>
                    <a:bodyPr/>
                    <a:lstStyle/>
                    <a:p>
                      <a:pPr algn="ctr"/>
                      <a:endParaRPr lang="ar-IQ" sz="2600" b="1" dirty="0" smtClean="0"/>
                    </a:p>
                    <a:p>
                      <a:pPr algn="ctr"/>
                      <a:r>
                        <a:rPr lang="ar-IQ" sz="2600" b="1" dirty="0" smtClean="0"/>
                        <a:t>2015</a:t>
                      </a:r>
                      <a:endParaRPr lang="en-US" sz="2600" b="1" dirty="0"/>
                    </a:p>
                  </a:txBody>
                  <a:tcPr/>
                </a:tc>
                <a:tc>
                  <a:txBody>
                    <a:bodyPr/>
                    <a:lstStyle/>
                    <a:p>
                      <a:pPr algn="ctr"/>
                      <a:endParaRPr lang="ar-IQ" sz="2600" b="1" dirty="0" smtClean="0"/>
                    </a:p>
                    <a:p>
                      <a:pPr algn="ctr"/>
                      <a:r>
                        <a:rPr lang="ar-IQ" sz="2600" b="1" dirty="0" smtClean="0"/>
                        <a:t>2016</a:t>
                      </a:r>
                      <a:endParaRPr lang="en-US" sz="2600" b="1" dirty="0"/>
                    </a:p>
                  </a:txBody>
                  <a:tcPr/>
                </a:tc>
                <a:tc>
                  <a:txBody>
                    <a:bodyPr/>
                    <a:lstStyle/>
                    <a:p>
                      <a:pPr algn="ctr"/>
                      <a:endParaRPr lang="ar-IQ" sz="2600" b="1" dirty="0" smtClean="0"/>
                    </a:p>
                    <a:p>
                      <a:pPr algn="ctr" rtl="1"/>
                      <a:r>
                        <a:rPr lang="ar-IQ" sz="2600" b="1" dirty="0" smtClean="0"/>
                        <a:t>المجموع</a:t>
                      </a:r>
                      <a:endParaRPr lang="en-US" sz="2600" b="1" dirty="0"/>
                    </a:p>
                  </a:txBody>
                  <a:tcPr/>
                </a:tc>
              </a:tr>
              <a:tr h="370840">
                <a:tc>
                  <a:txBody>
                    <a:bodyPr/>
                    <a:lstStyle/>
                    <a:p>
                      <a:pPr algn="ctr"/>
                      <a:r>
                        <a:rPr lang="ar-IQ" sz="2600" b="1" dirty="0" smtClean="0"/>
                        <a:t>السرعة الفائقة</a:t>
                      </a:r>
                      <a:endParaRPr lang="en-US" sz="2600" b="1" dirty="0"/>
                    </a:p>
                  </a:txBody>
                  <a:tcPr/>
                </a:tc>
                <a:tc>
                  <a:txBody>
                    <a:bodyPr/>
                    <a:lstStyle/>
                    <a:p>
                      <a:pPr algn="ctr"/>
                      <a:r>
                        <a:rPr lang="ar-IQ" sz="2600" b="1" dirty="0" smtClean="0"/>
                        <a:t>325</a:t>
                      </a:r>
                      <a:endParaRPr lang="en-US" sz="2600" b="1" dirty="0"/>
                    </a:p>
                  </a:txBody>
                  <a:tcPr/>
                </a:tc>
                <a:tc>
                  <a:txBody>
                    <a:bodyPr/>
                    <a:lstStyle/>
                    <a:p>
                      <a:pPr algn="ctr"/>
                      <a:r>
                        <a:rPr lang="ar-IQ" sz="2600" b="1" dirty="0" smtClean="0"/>
                        <a:t>202</a:t>
                      </a:r>
                      <a:endParaRPr lang="en-US" sz="2600" b="1" dirty="0"/>
                    </a:p>
                  </a:txBody>
                  <a:tcPr/>
                </a:tc>
                <a:tc>
                  <a:txBody>
                    <a:bodyPr/>
                    <a:lstStyle/>
                    <a:p>
                      <a:pPr algn="ctr"/>
                      <a:r>
                        <a:rPr lang="ar-IQ" sz="2600" b="1" dirty="0" smtClean="0"/>
                        <a:t>193</a:t>
                      </a:r>
                      <a:endParaRPr lang="en-US" sz="2600" b="1" dirty="0"/>
                    </a:p>
                  </a:txBody>
                  <a:tcPr/>
                </a:tc>
                <a:tc>
                  <a:txBody>
                    <a:bodyPr/>
                    <a:lstStyle/>
                    <a:p>
                      <a:pPr algn="ctr"/>
                      <a:r>
                        <a:rPr lang="ar-IQ" sz="2600" b="1" dirty="0" smtClean="0"/>
                        <a:t>720</a:t>
                      </a:r>
                      <a:endParaRPr lang="en-US" sz="2600" b="1" dirty="0"/>
                    </a:p>
                  </a:txBody>
                  <a:tcPr/>
                </a:tc>
              </a:tr>
              <a:tr h="370840">
                <a:tc>
                  <a:txBody>
                    <a:bodyPr/>
                    <a:lstStyle/>
                    <a:p>
                      <a:pPr algn="ctr"/>
                      <a:r>
                        <a:rPr lang="ar-IQ" sz="2600" b="1" dirty="0" smtClean="0"/>
                        <a:t>عدم التقيد باشارةالمرور</a:t>
                      </a:r>
                      <a:endParaRPr lang="en-US" sz="2600" b="1" dirty="0"/>
                    </a:p>
                  </a:txBody>
                  <a:tcPr/>
                </a:tc>
                <a:tc>
                  <a:txBody>
                    <a:bodyPr/>
                    <a:lstStyle/>
                    <a:p>
                      <a:pPr algn="ctr"/>
                      <a:r>
                        <a:rPr lang="ar-IQ" sz="2600" b="1" dirty="0" smtClean="0"/>
                        <a:t>62</a:t>
                      </a:r>
                      <a:endParaRPr lang="en-US" sz="2600" b="1" dirty="0"/>
                    </a:p>
                  </a:txBody>
                  <a:tcPr/>
                </a:tc>
                <a:tc>
                  <a:txBody>
                    <a:bodyPr/>
                    <a:lstStyle/>
                    <a:p>
                      <a:pPr algn="ctr"/>
                      <a:r>
                        <a:rPr lang="ar-IQ" sz="2600" b="1" dirty="0" smtClean="0"/>
                        <a:t>26</a:t>
                      </a:r>
                      <a:endParaRPr lang="en-US" sz="2600" b="1" dirty="0"/>
                    </a:p>
                  </a:txBody>
                  <a:tcPr/>
                </a:tc>
                <a:tc>
                  <a:txBody>
                    <a:bodyPr/>
                    <a:lstStyle/>
                    <a:p>
                      <a:pPr algn="ctr"/>
                      <a:r>
                        <a:rPr lang="ar-IQ" sz="2600" b="1" dirty="0" smtClean="0"/>
                        <a:t>22</a:t>
                      </a:r>
                      <a:endParaRPr lang="en-US" sz="2600" b="1" dirty="0"/>
                    </a:p>
                  </a:txBody>
                  <a:tcPr/>
                </a:tc>
                <a:tc>
                  <a:txBody>
                    <a:bodyPr/>
                    <a:lstStyle/>
                    <a:p>
                      <a:pPr algn="ctr"/>
                      <a:r>
                        <a:rPr lang="ar-IQ" sz="2600" b="1" dirty="0" smtClean="0"/>
                        <a:t>110</a:t>
                      </a:r>
                      <a:endParaRPr lang="en-US" sz="2600" b="1" dirty="0"/>
                    </a:p>
                  </a:txBody>
                  <a:tcPr/>
                </a:tc>
              </a:tr>
              <a:tr h="370840">
                <a:tc>
                  <a:txBody>
                    <a:bodyPr/>
                    <a:lstStyle/>
                    <a:p>
                      <a:pPr algn="ctr"/>
                      <a:r>
                        <a:rPr lang="ar-IQ" sz="2600" b="1" dirty="0" smtClean="0"/>
                        <a:t>المجموع</a:t>
                      </a:r>
                      <a:endParaRPr lang="en-US" sz="2600" b="1" dirty="0"/>
                    </a:p>
                  </a:txBody>
                  <a:tcPr/>
                </a:tc>
                <a:tc>
                  <a:txBody>
                    <a:bodyPr/>
                    <a:lstStyle/>
                    <a:p>
                      <a:pPr algn="ctr"/>
                      <a:r>
                        <a:rPr lang="ar-IQ" sz="2600" b="1" dirty="0" smtClean="0"/>
                        <a:t>387</a:t>
                      </a:r>
                      <a:endParaRPr lang="en-US" sz="2600" b="1" dirty="0"/>
                    </a:p>
                  </a:txBody>
                  <a:tcPr/>
                </a:tc>
                <a:tc>
                  <a:txBody>
                    <a:bodyPr/>
                    <a:lstStyle/>
                    <a:p>
                      <a:pPr algn="ctr"/>
                      <a:r>
                        <a:rPr lang="ar-IQ" sz="2600" b="1" dirty="0" smtClean="0"/>
                        <a:t>228</a:t>
                      </a:r>
                      <a:endParaRPr lang="en-US" sz="2600" b="1" dirty="0"/>
                    </a:p>
                  </a:txBody>
                  <a:tcPr/>
                </a:tc>
                <a:tc>
                  <a:txBody>
                    <a:bodyPr/>
                    <a:lstStyle/>
                    <a:p>
                      <a:pPr algn="ctr"/>
                      <a:r>
                        <a:rPr lang="ar-IQ" sz="2600" b="1" dirty="0" smtClean="0"/>
                        <a:t>215</a:t>
                      </a:r>
                      <a:endParaRPr lang="en-US" sz="2600" b="1" dirty="0"/>
                    </a:p>
                  </a:txBody>
                  <a:tcPr/>
                </a:tc>
                <a:tc>
                  <a:txBody>
                    <a:bodyPr/>
                    <a:lstStyle/>
                    <a:p>
                      <a:pPr algn="ctr"/>
                      <a:r>
                        <a:rPr lang="ar-IQ" sz="2600" b="1" dirty="0" smtClean="0"/>
                        <a:t>830</a:t>
                      </a:r>
                      <a:endParaRPr lang="en-US" sz="2600" b="1" dirty="0"/>
                    </a:p>
                  </a:txBody>
                  <a:tcPr/>
                </a:tc>
              </a:tr>
            </a:tbl>
          </a:graphicData>
        </a:graphic>
      </p:graphicFrame>
      <p:cxnSp>
        <p:nvCxnSpPr>
          <p:cNvPr id="6" name="Straight Connector 5"/>
          <p:cNvCxnSpPr/>
          <p:nvPr/>
        </p:nvCxnSpPr>
        <p:spPr>
          <a:xfrm>
            <a:off x="304800" y="2286000"/>
            <a:ext cx="2667000" cy="76200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12609101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304800"/>
                <a:ext cx="8839200" cy="6324600"/>
              </a:xfrm>
            </p:spPr>
            <p:txBody>
              <a:bodyPr>
                <a:normAutofit/>
              </a:bodyPr>
              <a:lstStyle/>
              <a:p>
                <a:pPr algn="just" rtl="1"/>
                <a:r>
                  <a:rPr lang="ar-IQ" sz="4000" dirty="0" smtClean="0"/>
                  <a:t>الحل:</a:t>
                </a:r>
              </a:p>
              <a:p>
                <a:pPr algn="just" rtl="1"/>
                <a:r>
                  <a:rPr lang="ar-IQ" sz="4000" b="1" dirty="0" smtClean="0">
                    <a:solidFill>
                      <a:srgbClr val="7030A0"/>
                    </a:solidFill>
                  </a:rPr>
                  <a:t>1- فرضية العدم:التجانس بين البرامج(او ان للبرامج الأفضلية نفسها لدى المشاهدين).</a:t>
                </a:r>
              </a:p>
              <a:p>
                <a:pPr algn="just" rtl="1"/>
                <a:r>
                  <a:rPr lang="ar-IQ" sz="4000" b="1" dirty="0" smtClean="0">
                    <a:solidFill>
                      <a:srgbClr val="FF0000"/>
                    </a:solidFill>
                  </a:rPr>
                  <a:t>2- الفرضية البديلة: عدم التجانس.</a:t>
                </a:r>
              </a:p>
              <a:p>
                <a:pPr algn="just" rtl="1"/>
                <a:r>
                  <a:rPr lang="ar-IQ" sz="4000" b="1" dirty="0" smtClean="0">
                    <a:solidFill>
                      <a:srgbClr val="0070C0"/>
                    </a:solidFill>
                  </a:rPr>
                  <a:t>3- احصاءة الإختبار: وهي </a:t>
                </a:r>
                <a14:m>
                  <m:oMath xmlns:m="http://schemas.openxmlformats.org/officeDocument/2006/math">
                    <m:sSup>
                      <m:sSupPr>
                        <m:ctrlPr>
                          <a:rPr lang="en-US" sz="4000" b="1" i="1">
                            <a:solidFill>
                              <a:srgbClr val="0070C0"/>
                            </a:solidFill>
                            <a:latin typeface="Cambria Math"/>
                          </a:rPr>
                        </m:ctrlPr>
                      </m:sSupPr>
                      <m:e>
                        <m:r>
                          <a:rPr lang="en-US" sz="4000" b="1" i="1">
                            <a:solidFill>
                              <a:srgbClr val="0070C0"/>
                            </a:solidFill>
                            <a:latin typeface="Cambria Math"/>
                          </a:rPr>
                          <m:t>𝒙</m:t>
                        </m:r>
                      </m:e>
                      <m:sup>
                        <m:r>
                          <a:rPr lang="en-US" sz="4000" b="1" i="1">
                            <a:solidFill>
                              <a:srgbClr val="0070C0"/>
                            </a:solidFill>
                            <a:latin typeface="Cambria Math"/>
                          </a:rPr>
                          <m:t>𝟐</m:t>
                        </m:r>
                      </m:sup>
                    </m:sSup>
                  </m:oMath>
                </a14:m>
                <a:r>
                  <a:rPr lang="en-US" sz="4000" b="1" dirty="0">
                    <a:solidFill>
                      <a:srgbClr val="0070C0"/>
                    </a:solidFill>
                  </a:rPr>
                  <a:t>= </a:t>
                </a:r>
                <a14:m>
                  <m:oMath xmlns:m="http://schemas.openxmlformats.org/officeDocument/2006/math">
                    <m:nary>
                      <m:naryPr>
                        <m:chr m:val="∑"/>
                        <m:ctrlPr>
                          <a:rPr lang="en-US" sz="4000" b="1" i="1" dirty="0">
                            <a:solidFill>
                              <a:srgbClr val="0070C0"/>
                            </a:solidFill>
                            <a:latin typeface="Cambria Math"/>
                          </a:rPr>
                        </m:ctrlPr>
                      </m:naryPr>
                      <m:sub>
                        <m:r>
                          <m:rPr>
                            <m:brk m:alnAt="23"/>
                          </m:rPr>
                          <a:rPr lang="en-US" sz="4000" b="1" i="1" dirty="0">
                            <a:solidFill>
                              <a:srgbClr val="0070C0"/>
                            </a:solidFill>
                            <a:latin typeface="Cambria Math"/>
                          </a:rPr>
                          <m:t>𝒊</m:t>
                        </m:r>
                        <m:r>
                          <m:rPr>
                            <m:brk m:alnAt="23"/>
                          </m:rPr>
                          <a:rPr lang="en-US" sz="4000" b="1" i="1" dirty="0">
                            <a:solidFill>
                              <a:srgbClr val="0070C0"/>
                            </a:solidFill>
                            <a:latin typeface="Cambria Math"/>
                          </a:rPr>
                          <m:t>=</m:t>
                        </m:r>
                        <m:r>
                          <m:rPr>
                            <m:brk m:alnAt="23"/>
                          </m:rPr>
                          <a:rPr lang="en-US" sz="4000" b="1" i="1" dirty="0">
                            <a:solidFill>
                              <a:srgbClr val="0070C0"/>
                            </a:solidFill>
                            <a:latin typeface="Cambria Math"/>
                          </a:rPr>
                          <m:t>𝟏</m:t>
                        </m:r>
                      </m:sub>
                      <m:sup>
                        <m:r>
                          <a:rPr lang="en-US" sz="4000" b="1" i="1" dirty="0">
                            <a:solidFill>
                              <a:srgbClr val="0070C0"/>
                            </a:solidFill>
                            <a:latin typeface="Cambria Math"/>
                          </a:rPr>
                          <m:t>𝒌</m:t>
                        </m:r>
                      </m:sup>
                      <m:e>
                        <m:f>
                          <m:fPr>
                            <m:ctrlPr>
                              <a:rPr lang="en-US" sz="4000" b="1" i="1" dirty="0">
                                <a:solidFill>
                                  <a:srgbClr val="0070C0"/>
                                </a:solidFill>
                                <a:latin typeface="Cambria Math"/>
                              </a:rPr>
                            </m:ctrlPr>
                          </m:fPr>
                          <m:num>
                            <m:sSup>
                              <m:sSupPr>
                                <m:ctrlPr>
                                  <a:rPr lang="en-US" sz="4000" b="1" i="1" dirty="0">
                                    <a:solidFill>
                                      <a:srgbClr val="0070C0"/>
                                    </a:solidFill>
                                    <a:latin typeface="Cambria Math"/>
                                  </a:rPr>
                                </m:ctrlPr>
                              </m:sSupPr>
                              <m:e>
                                <m:r>
                                  <a:rPr lang="en-US" sz="4000" b="1" i="1" dirty="0">
                                    <a:solidFill>
                                      <a:srgbClr val="0070C0"/>
                                    </a:solidFill>
                                    <a:latin typeface="Cambria Math"/>
                                  </a:rPr>
                                  <m:t>(</m:t>
                                </m:r>
                                <m:sSubSup>
                                  <m:sSubSupPr>
                                    <m:ctrlPr>
                                      <a:rPr lang="en-US" sz="4000" b="1" i="1" dirty="0">
                                        <a:solidFill>
                                          <a:srgbClr val="0070C0"/>
                                        </a:solidFill>
                                        <a:latin typeface="Cambria Math"/>
                                      </a:rPr>
                                    </m:ctrlPr>
                                  </m:sSubSupPr>
                                  <m:e>
                                    <m:r>
                                      <a:rPr lang="en-US" sz="4000" b="1" i="1" dirty="0">
                                        <a:solidFill>
                                          <a:srgbClr val="0070C0"/>
                                        </a:solidFill>
                                        <a:latin typeface="Cambria Math"/>
                                      </a:rPr>
                                      <m:t> </m:t>
                                    </m:r>
                                    <m:sSub>
                                      <m:sSubPr>
                                        <m:ctrlPr>
                                          <a:rPr lang="en-US" sz="4000" b="1" i="1" dirty="0">
                                            <a:solidFill>
                                              <a:srgbClr val="0070C0"/>
                                            </a:solidFill>
                                            <a:latin typeface="Cambria Math"/>
                                          </a:rPr>
                                        </m:ctrlPr>
                                      </m:sSubPr>
                                      <m:e>
                                        <m:r>
                                          <a:rPr lang="en-US" sz="4000" b="1" i="1" dirty="0">
                                            <a:solidFill>
                                              <a:srgbClr val="0070C0"/>
                                            </a:solidFill>
                                            <a:latin typeface="Cambria Math"/>
                                          </a:rPr>
                                          <m:t>𝑶</m:t>
                                        </m:r>
                                      </m:e>
                                      <m:sub>
                                        <m:r>
                                          <a:rPr lang="en-US" sz="4000" b="1" i="1" dirty="0">
                                            <a:solidFill>
                                              <a:srgbClr val="0070C0"/>
                                            </a:solidFill>
                                            <a:latin typeface="Cambria Math"/>
                                          </a:rPr>
                                          <m:t>𝒊</m:t>
                                        </m:r>
                                      </m:sub>
                                    </m:sSub>
                                  </m:e>
                                  <m:sub/>
                                  <m:sup>
                                    <m:r>
                                      <a:rPr lang="en-US" sz="4000" b="1" i="1" dirty="0">
                                        <a:solidFill>
                                          <a:srgbClr val="0070C0"/>
                                        </a:solidFill>
                                        <a:latin typeface="Cambria Math"/>
                                      </a:rPr>
                                      <m:t> </m:t>
                                    </m:r>
                                  </m:sup>
                                </m:sSubSup>
                                <m:r>
                                  <a:rPr lang="en-US" sz="4000" b="1" i="1" dirty="0">
                                    <a:solidFill>
                                      <a:srgbClr val="0070C0"/>
                                    </a:solidFill>
                                    <a:latin typeface="Cambria Math"/>
                                  </a:rPr>
                                  <m:t>−</m:t>
                                </m:r>
                                <m:sSubSup>
                                  <m:sSubSupPr>
                                    <m:ctrlPr>
                                      <a:rPr lang="en-US" sz="4000" b="1" i="1" dirty="0">
                                        <a:solidFill>
                                          <a:srgbClr val="0070C0"/>
                                        </a:solidFill>
                                        <a:latin typeface="Cambria Math"/>
                                      </a:rPr>
                                    </m:ctrlPr>
                                  </m:sSubSupPr>
                                  <m:e>
                                    <m:sSub>
                                      <m:sSubPr>
                                        <m:ctrlPr>
                                          <a:rPr lang="en-US" sz="4000" b="1" i="1" dirty="0">
                                            <a:solidFill>
                                              <a:srgbClr val="0070C0"/>
                                            </a:solidFill>
                                            <a:latin typeface="Cambria Math"/>
                                          </a:rPr>
                                        </m:ctrlPr>
                                      </m:sSubPr>
                                      <m:e>
                                        <m:r>
                                          <a:rPr lang="en-US" sz="4000" b="1" i="1" dirty="0">
                                            <a:solidFill>
                                              <a:srgbClr val="0070C0"/>
                                            </a:solidFill>
                                            <a:latin typeface="Cambria Math"/>
                                          </a:rPr>
                                          <m:t>𝑬</m:t>
                                        </m:r>
                                      </m:e>
                                      <m:sub>
                                        <m:r>
                                          <a:rPr lang="en-US" sz="4000" b="1" i="1" dirty="0">
                                            <a:solidFill>
                                              <a:srgbClr val="0070C0"/>
                                            </a:solidFill>
                                            <a:latin typeface="Cambria Math"/>
                                          </a:rPr>
                                          <m:t>𝑰</m:t>
                                        </m:r>
                                      </m:sub>
                                    </m:sSub>
                                  </m:e>
                                  <m:sub/>
                                  <m:sup>
                                    <m:r>
                                      <a:rPr lang="en-US" sz="4000" b="1" i="1" dirty="0">
                                        <a:solidFill>
                                          <a:srgbClr val="0070C0"/>
                                        </a:solidFill>
                                        <a:latin typeface="Cambria Math"/>
                                      </a:rPr>
                                      <m:t> </m:t>
                                    </m:r>
                                  </m:sup>
                                </m:sSubSup>
                                <m:r>
                                  <a:rPr lang="en-US" sz="4000" b="1" i="1" dirty="0">
                                    <a:solidFill>
                                      <a:srgbClr val="0070C0"/>
                                    </a:solidFill>
                                    <a:latin typeface="Cambria Math"/>
                                  </a:rPr>
                                  <m:t>)</m:t>
                                </m:r>
                              </m:e>
                              <m:sup>
                                <m:r>
                                  <a:rPr lang="en-US" sz="4000" b="1" i="1" dirty="0">
                                    <a:solidFill>
                                      <a:srgbClr val="0070C0"/>
                                    </a:solidFill>
                                    <a:latin typeface="Cambria Math"/>
                                  </a:rPr>
                                  <m:t>𝟐</m:t>
                                </m:r>
                              </m:sup>
                            </m:sSup>
                          </m:num>
                          <m:den>
                            <m:sSub>
                              <m:sSubPr>
                                <m:ctrlPr>
                                  <a:rPr lang="en-US" sz="4000" b="1" i="1" dirty="0">
                                    <a:solidFill>
                                      <a:srgbClr val="0070C0"/>
                                    </a:solidFill>
                                    <a:latin typeface="Cambria Math"/>
                                  </a:rPr>
                                </m:ctrlPr>
                              </m:sSubPr>
                              <m:e>
                                <m:r>
                                  <a:rPr lang="en-US" sz="4000" b="1" i="1" dirty="0">
                                    <a:solidFill>
                                      <a:srgbClr val="0070C0"/>
                                    </a:solidFill>
                                    <a:latin typeface="Cambria Math"/>
                                  </a:rPr>
                                  <m:t>𝑬</m:t>
                                </m:r>
                              </m:e>
                              <m:sub>
                                <m:r>
                                  <a:rPr lang="en-US" sz="4000" b="1" i="1" dirty="0">
                                    <a:solidFill>
                                      <a:srgbClr val="0070C0"/>
                                    </a:solidFill>
                                    <a:latin typeface="Cambria Math"/>
                                  </a:rPr>
                                  <m:t>𝒊</m:t>
                                </m:r>
                              </m:sub>
                            </m:sSub>
                          </m:den>
                        </m:f>
                      </m:e>
                    </m:nary>
                  </m:oMath>
                </a14:m>
                <a:endParaRPr lang="ar-IQ" sz="4000" b="1" dirty="0" smtClean="0">
                  <a:solidFill>
                    <a:srgbClr val="0070C0"/>
                  </a:solidFill>
                </a:endParaRPr>
              </a:p>
              <a:p>
                <a:pPr algn="just" rtl="1"/>
                <a:r>
                  <a:rPr lang="ar-IQ" sz="4000" b="1" dirty="0" smtClean="0">
                    <a:solidFill>
                      <a:srgbClr val="0070C0"/>
                    </a:solidFill>
                  </a:rPr>
                  <a:t>نحصل عليها من الجدول التالي علما ان احتمال عدد المشاهدين للبرامج في كل يوم هو (1/4).</a:t>
                </a:r>
                <a:endParaRPr lang="en-US" sz="4000" b="1" dirty="0">
                  <a:solidFill>
                    <a:srgbClr val="0070C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304800"/>
                <a:ext cx="8839200" cy="6324600"/>
              </a:xfrm>
              <a:blipFill rotWithShape="1">
                <a:blip r:embed="rId2"/>
                <a:stretch>
                  <a:fillRect l="-4069" t="-1734" r="-2276"/>
                </a:stretch>
              </a:blipFill>
            </p:spPr>
            <p:txBody>
              <a:bodyPr/>
              <a:lstStyle/>
              <a:p>
                <a:r>
                  <a:rPr lang="en-US">
                    <a:noFill/>
                  </a:rPr>
                  <a:t> </a:t>
                </a:r>
              </a:p>
            </p:txBody>
          </p:sp>
        </mc:Fallback>
      </mc:AlternateContent>
    </p:spTree>
    <p:extLst>
      <p:ext uri="{BB962C8B-B14F-4D97-AF65-F5344CB8AC3E}">
        <p14:creationId xmlns:p14="http://schemas.microsoft.com/office/powerpoint/2010/main" val="335044179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6324600"/>
          </a:xfrm>
        </p:spPr>
        <p:txBody>
          <a:bodyPr/>
          <a:lstStyle/>
          <a:p>
            <a:pPr algn="just" rtl="1"/>
            <a:r>
              <a:rPr lang="ar-IQ" dirty="0" smtClean="0"/>
              <a:t>الحل:</a:t>
            </a:r>
          </a:p>
          <a:p>
            <a:pPr marL="0" indent="0" algn="just" rtl="1">
              <a:buNone/>
            </a:pPr>
            <a:r>
              <a:rPr lang="ar-IQ" dirty="0" smtClean="0"/>
              <a:t>1- فرضية العدم: ان سببي حوادث المرور مستقلة.</a:t>
            </a:r>
          </a:p>
          <a:p>
            <a:pPr marL="0" indent="0" algn="just" rtl="1">
              <a:buNone/>
            </a:pPr>
            <a:r>
              <a:rPr lang="ar-IQ" dirty="0" smtClean="0"/>
              <a:t>2- الفرضية البديلة: ان سببي حوادث المرور غير مستقلة.</a:t>
            </a:r>
          </a:p>
          <a:p>
            <a:pPr marL="0" indent="0" algn="just" rtl="1">
              <a:buNone/>
            </a:pPr>
            <a:r>
              <a:rPr lang="ar-IQ" dirty="0" smtClean="0"/>
              <a:t>بعدها يتم احتساب المشتريات المتوقعة من السيارات وكالآتي:</a:t>
            </a:r>
          </a:p>
          <a:p>
            <a:pPr marL="0" indent="0" algn="just" rtl="1">
              <a:buNone/>
            </a:pPr>
            <a:endParaRPr lang="ar-IQ" dirty="0" smtClean="0"/>
          </a:p>
          <a:p>
            <a:pPr marL="0" indent="0" algn="just" rtl="1">
              <a:buNone/>
            </a:pPr>
            <a:endParaRPr lang="ar-IQ" dirty="0"/>
          </a:p>
          <a:p>
            <a:pPr marL="0" indent="0" algn="just" rtl="1">
              <a:buNone/>
            </a:pPr>
            <a:endParaRPr lang="ar-IQ" dirty="0" smtClean="0"/>
          </a:p>
          <a:p>
            <a:pPr marL="0" indent="0" algn="just" rtl="1">
              <a:buNone/>
            </a:pPr>
            <a:endParaRPr lang="ar-IQ" dirty="0"/>
          </a:p>
          <a:p>
            <a:pPr marL="0" indent="0" algn="just" rtl="1">
              <a:buNone/>
            </a:pPr>
            <a:endParaRPr lang="ar-IQ" dirty="0" smtClean="0"/>
          </a:p>
          <a:p>
            <a:pPr marL="0" indent="0" algn="just" rtl="1">
              <a:buNone/>
            </a:pPr>
            <a:endParaRPr lang="en-US" dirty="0"/>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631633273"/>
                  </p:ext>
                </p:extLst>
              </p:nvPr>
            </p:nvGraphicFramePr>
            <p:xfrm>
              <a:off x="380998" y="2743200"/>
              <a:ext cx="8686802" cy="3352800"/>
            </p:xfrm>
            <a:graphic>
              <a:graphicData uri="http://schemas.openxmlformats.org/drawingml/2006/table">
                <a:tbl>
                  <a:tblPr firstRow="1" bandRow="1">
                    <a:tableStyleId>{5C22544A-7EE6-4342-B048-85BDC9FD1C3A}</a:tableStyleId>
                  </a:tblPr>
                  <a:tblGrid>
                    <a:gridCol w="2209802"/>
                    <a:gridCol w="1752600"/>
                    <a:gridCol w="1828800"/>
                    <a:gridCol w="1752600"/>
                    <a:gridCol w="1143000"/>
                  </a:tblGrid>
                  <a:tr h="370840">
                    <a:tc>
                      <a:txBody>
                        <a:bodyPr/>
                        <a:lstStyle/>
                        <a:p>
                          <a:pPr algn="ctr" rtl="1"/>
                          <a:r>
                            <a:rPr lang="ar-IQ" sz="2800" b="1" dirty="0" smtClean="0"/>
                            <a:t>السنوات</a:t>
                          </a:r>
                        </a:p>
                        <a:p>
                          <a:pPr algn="ctr" rtl="1"/>
                          <a:endParaRPr lang="ar-IQ" sz="2800" b="1" dirty="0" smtClean="0"/>
                        </a:p>
                        <a:p>
                          <a:pPr algn="ctr" rtl="1"/>
                          <a:r>
                            <a:rPr lang="ar-IQ" sz="2800" b="1" dirty="0" smtClean="0"/>
                            <a:t>    سبب الحوادث</a:t>
                          </a:r>
                          <a:endParaRPr lang="en-US" sz="2800" b="1" dirty="0"/>
                        </a:p>
                      </a:txBody>
                      <a:tcPr/>
                    </a:tc>
                    <a:tc>
                      <a:txBody>
                        <a:bodyPr/>
                        <a:lstStyle/>
                        <a:p>
                          <a:pPr algn="ctr" rtl="1"/>
                          <a:endParaRPr lang="ar-IQ" sz="2800" b="1" dirty="0" smtClean="0"/>
                        </a:p>
                        <a:p>
                          <a:pPr algn="ctr" rtl="1"/>
                          <a:r>
                            <a:rPr lang="ar-IQ" sz="2800" b="1" dirty="0" smtClean="0"/>
                            <a:t>2014</a:t>
                          </a:r>
                          <a:endParaRPr lang="en-US" sz="2800" b="1" dirty="0"/>
                        </a:p>
                      </a:txBody>
                      <a:tcPr/>
                    </a:tc>
                    <a:tc>
                      <a:txBody>
                        <a:bodyPr/>
                        <a:lstStyle/>
                        <a:p>
                          <a:pPr algn="ctr"/>
                          <a:endParaRPr lang="ar-IQ" sz="2800" b="1" dirty="0" smtClean="0"/>
                        </a:p>
                        <a:p>
                          <a:pPr algn="ctr"/>
                          <a:r>
                            <a:rPr lang="ar-IQ" sz="2800" b="1" dirty="0" smtClean="0"/>
                            <a:t>2015</a:t>
                          </a:r>
                          <a:endParaRPr lang="en-US" sz="2800" b="1" dirty="0"/>
                        </a:p>
                      </a:txBody>
                      <a:tcPr/>
                    </a:tc>
                    <a:tc>
                      <a:txBody>
                        <a:bodyPr/>
                        <a:lstStyle/>
                        <a:p>
                          <a:pPr algn="ctr"/>
                          <a:endParaRPr lang="ar-IQ" sz="2800" b="1" dirty="0" smtClean="0"/>
                        </a:p>
                        <a:p>
                          <a:pPr algn="ctr"/>
                          <a:r>
                            <a:rPr lang="ar-IQ" sz="2800" b="1" dirty="0" smtClean="0"/>
                            <a:t>2016</a:t>
                          </a:r>
                        </a:p>
                        <a:p>
                          <a:pPr algn="ctr"/>
                          <a:endParaRPr lang="en-US" sz="2800" b="1" dirty="0"/>
                        </a:p>
                      </a:txBody>
                      <a:tcPr/>
                    </a:tc>
                    <a:tc>
                      <a:txBody>
                        <a:bodyPr/>
                        <a:lstStyle/>
                        <a:p>
                          <a:pPr algn="ctr"/>
                          <a:endParaRPr lang="ar-IQ" sz="2800" b="1" dirty="0" smtClean="0"/>
                        </a:p>
                        <a:p>
                          <a:pPr algn="ctr"/>
                          <a:r>
                            <a:rPr lang="ar-IQ" sz="2400" b="1" dirty="0" smtClean="0"/>
                            <a:t>المجموع</a:t>
                          </a:r>
                          <a:endParaRPr lang="en-US" sz="2400" b="1" dirty="0"/>
                        </a:p>
                      </a:txBody>
                      <a:tcPr/>
                    </a:tc>
                  </a:tr>
                  <a:tr h="467360">
                    <a:tc>
                      <a:txBody>
                        <a:bodyPr/>
                        <a:lstStyle/>
                        <a:p>
                          <a:pPr algn="ctr"/>
                          <a:r>
                            <a:rPr lang="ar-IQ" sz="2800" b="1" dirty="0" smtClean="0"/>
                            <a:t>السرعة الفائقة</a:t>
                          </a:r>
                          <a:endParaRPr lang="en-US" sz="2800" b="1" dirty="0"/>
                        </a:p>
                      </a:txBody>
                      <a:tcPr/>
                    </a:tc>
                    <a:tc>
                      <a:txBody>
                        <a:bodyPr/>
                        <a:lstStyle/>
                        <a:p>
                          <a:pPr algn="ctr"/>
                          <a14:m>
                            <m:oMath xmlns:m="http://schemas.openxmlformats.org/officeDocument/2006/math">
                              <m:sSub>
                                <m:sSubPr>
                                  <m:ctrlPr>
                                    <a:rPr lang="en-US" sz="2800" i="1" smtClean="0">
                                      <a:latin typeface="Cambria Math"/>
                                    </a:rPr>
                                  </m:ctrlPr>
                                </m:sSubPr>
                                <m:e>
                                  <m:r>
                                    <a:rPr lang="en-US" sz="2800" b="0" i="1" smtClean="0">
                                      <a:latin typeface="Cambria Math"/>
                                    </a:rPr>
                                    <m:t>𝐸</m:t>
                                  </m:r>
                                </m:e>
                                <m:sub>
                                  <m:r>
                                    <a:rPr lang="en-US" sz="2800" b="0" i="1" smtClean="0">
                                      <a:latin typeface="Cambria Math"/>
                                    </a:rPr>
                                    <m:t>11</m:t>
                                  </m:r>
                                </m:sub>
                              </m:sSub>
                            </m:oMath>
                          </a14:m>
                          <a:r>
                            <a:rPr lang="ar-IQ" sz="2800" b="1" dirty="0" smtClean="0"/>
                            <a:t>=</a:t>
                          </a:r>
                          <a:r>
                            <a:rPr lang="en-US" sz="2800" b="1" dirty="0" smtClean="0"/>
                            <a:t>335.7</a:t>
                          </a:r>
                          <a:endParaRPr lang="en-US" sz="2800" b="1" dirty="0"/>
                        </a:p>
                      </a:txBody>
                      <a:tcPr/>
                    </a:tc>
                    <a:tc>
                      <a:txBody>
                        <a:bodyPr/>
                        <a:lstStyle/>
                        <a:p>
                          <a:pPr algn="ctr"/>
                          <a14:m>
                            <m:oMath xmlns:m="http://schemas.openxmlformats.org/officeDocument/2006/math">
                              <m:sSub>
                                <m:sSubPr>
                                  <m:ctrlPr>
                                    <a:rPr lang="en-US" sz="2800" i="1" smtClean="0">
                                      <a:latin typeface="Cambria Math"/>
                                    </a:rPr>
                                  </m:ctrlPr>
                                </m:sSubPr>
                                <m:e>
                                  <m:r>
                                    <a:rPr lang="en-US" sz="2800" b="0" i="1" smtClean="0">
                                      <a:latin typeface="Cambria Math"/>
                                    </a:rPr>
                                    <m:t>𝐸</m:t>
                                  </m:r>
                                </m:e>
                                <m:sub>
                                  <m:r>
                                    <a:rPr lang="en-US" sz="2800" b="0" i="1" smtClean="0">
                                      <a:latin typeface="Cambria Math"/>
                                    </a:rPr>
                                    <m:t>12</m:t>
                                  </m:r>
                                </m:sub>
                              </m:sSub>
                            </m:oMath>
                          </a14:m>
                          <a:r>
                            <a:rPr lang="ar-IQ" sz="2800" b="1" dirty="0" smtClean="0"/>
                            <a:t>=</a:t>
                          </a:r>
                          <a:r>
                            <a:rPr lang="en-US" sz="2800" b="1" dirty="0" smtClean="0"/>
                            <a:t>197.8</a:t>
                          </a:r>
                          <a:endParaRPr lang="en-US" sz="2800" b="1" dirty="0"/>
                        </a:p>
                      </a:txBody>
                      <a:tcPr/>
                    </a:tc>
                    <a:tc>
                      <a:txBody>
                        <a:bodyPr/>
                        <a:lstStyle/>
                        <a:p>
                          <a:pPr algn="ctr"/>
                          <a14:m>
                            <m:oMath xmlns:m="http://schemas.openxmlformats.org/officeDocument/2006/math">
                              <m:sSub>
                                <m:sSubPr>
                                  <m:ctrlPr>
                                    <a:rPr lang="en-US" sz="2800" i="1" smtClean="0">
                                      <a:latin typeface="Cambria Math"/>
                                    </a:rPr>
                                  </m:ctrlPr>
                                </m:sSubPr>
                                <m:e>
                                  <m:r>
                                    <a:rPr lang="en-US" sz="2800" b="0" i="1" smtClean="0">
                                      <a:latin typeface="Cambria Math"/>
                                    </a:rPr>
                                    <m:t>𝐸</m:t>
                                  </m:r>
                                </m:e>
                                <m:sub>
                                  <m:r>
                                    <a:rPr lang="en-US" sz="2800" b="0" i="1" smtClean="0">
                                      <a:latin typeface="Cambria Math"/>
                                    </a:rPr>
                                    <m:t>13</m:t>
                                  </m:r>
                                </m:sub>
                              </m:sSub>
                            </m:oMath>
                          </a14:m>
                          <a:r>
                            <a:rPr lang="ar-IQ" sz="2800" b="1" dirty="0" smtClean="0"/>
                            <a:t>=</a:t>
                          </a:r>
                          <a:r>
                            <a:rPr lang="en-US" sz="2800" b="1" dirty="0" smtClean="0"/>
                            <a:t>186.5</a:t>
                          </a:r>
                          <a:endParaRPr lang="en-US" sz="2800" b="1" dirty="0"/>
                        </a:p>
                      </a:txBody>
                      <a:tcPr/>
                    </a:tc>
                    <a:tc>
                      <a:txBody>
                        <a:bodyPr/>
                        <a:lstStyle/>
                        <a:p>
                          <a:pPr algn="ctr"/>
                          <a:r>
                            <a:rPr lang="en-US" sz="2800" b="1" dirty="0" smtClean="0"/>
                            <a:t>720</a:t>
                          </a:r>
                          <a:endParaRPr lang="en-US" sz="2800" b="1" dirty="0"/>
                        </a:p>
                      </a:txBody>
                      <a:tcPr/>
                    </a:tc>
                  </a:tr>
                  <a:tr h="370840">
                    <a:tc>
                      <a:txBody>
                        <a:bodyPr/>
                        <a:lstStyle/>
                        <a:p>
                          <a:pPr algn="ctr"/>
                          <a:r>
                            <a:rPr lang="ar-IQ" sz="2800" b="1" dirty="0" smtClean="0"/>
                            <a:t>عدم التقيد باشارة المرور</a:t>
                          </a:r>
                          <a:endParaRPr lang="en-US" sz="2800" b="1" dirty="0"/>
                        </a:p>
                      </a:txBody>
                      <a:tcPr/>
                    </a:tc>
                    <a:tc>
                      <a:txBody>
                        <a:bodyPr/>
                        <a:lstStyle/>
                        <a:p>
                          <a:pPr algn="ctr"/>
                          <a14:m>
                            <m:oMath xmlns:m="http://schemas.openxmlformats.org/officeDocument/2006/math">
                              <m:sSub>
                                <m:sSubPr>
                                  <m:ctrlPr>
                                    <a:rPr lang="en-US" sz="2800" i="1" smtClean="0">
                                      <a:latin typeface="Cambria Math"/>
                                    </a:rPr>
                                  </m:ctrlPr>
                                </m:sSubPr>
                                <m:e>
                                  <m:r>
                                    <a:rPr lang="en-US" sz="2800" b="0" i="1" smtClean="0">
                                      <a:latin typeface="Cambria Math"/>
                                    </a:rPr>
                                    <m:t>𝐸</m:t>
                                  </m:r>
                                </m:e>
                                <m:sub>
                                  <m:r>
                                    <a:rPr lang="en-US" sz="2800" b="0" i="1" smtClean="0">
                                      <a:latin typeface="Cambria Math"/>
                                    </a:rPr>
                                    <m:t>21</m:t>
                                  </m:r>
                                </m:sub>
                              </m:sSub>
                            </m:oMath>
                          </a14:m>
                          <a:r>
                            <a:rPr lang="ar-IQ" sz="2800" b="1" dirty="0" smtClean="0"/>
                            <a:t>=</a:t>
                          </a:r>
                          <a:r>
                            <a:rPr lang="en-US" sz="2800" b="1" dirty="0" smtClean="0"/>
                            <a:t>51.3</a:t>
                          </a:r>
                          <a:endParaRPr lang="en-US" sz="2800" b="1" dirty="0"/>
                        </a:p>
                      </a:txBody>
                      <a:tcPr/>
                    </a:tc>
                    <a:tc>
                      <a:txBody>
                        <a:bodyPr/>
                        <a:lstStyle/>
                        <a:p>
                          <a:pPr algn="ctr"/>
                          <a14:m>
                            <m:oMath xmlns:m="http://schemas.openxmlformats.org/officeDocument/2006/math">
                              <m:sSub>
                                <m:sSubPr>
                                  <m:ctrlPr>
                                    <a:rPr lang="en-US" sz="2800" i="1" smtClean="0">
                                      <a:latin typeface="Cambria Math"/>
                                    </a:rPr>
                                  </m:ctrlPr>
                                </m:sSubPr>
                                <m:e>
                                  <m:r>
                                    <a:rPr lang="en-US" sz="2800" b="0" i="1" smtClean="0">
                                      <a:latin typeface="Cambria Math"/>
                                    </a:rPr>
                                    <m:t>𝐸</m:t>
                                  </m:r>
                                </m:e>
                                <m:sub>
                                  <m:r>
                                    <a:rPr lang="en-US" sz="2800" b="0" i="1" smtClean="0">
                                      <a:latin typeface="Cambria Math"/>
                                    </a:rPr>
                                    <m:t>22</m:t>
                                  </m:r>
                                </m:sub>
                              </m:sSub>
                            </m:oMath>
                          </a14:m>
                          <a:r>
                            <a:rPr lang="ar-IQ" sz="2800" b="1" dirty="0" smtClean="0"/>
                            <a:t>=</a:t>
                          </a:r>
                          <a:r>
                            <a:rPr lang="en-US" sz="2800" b="1" dirty="0" smtClean="0"/>
                            <a:t>30.2</a:t>
                          </a:r>
                          <a:endParaRPr lang="en-US" sz="2800" b="1" dirty="0"/>
                        </a:p>
                      </a:txBody>
                      <a:tcPr/>
                    </a:tc>
                    <a:tc>
                      <a:txBody>
                        <a:bodyPr/>
                        <a:lstStyle/>
                        <a:p>
                          <a:pPr algn="ctr"/>
                          <a14:m>
                            <m:oMath xmlns:m="http://schemas.openxmlformats.org/officeDocument/2006/math">
                              <m:sSub>
                                <m:sSubPr>
                                  <m:ctrlPr>
                                    <a:rPr lang="en-US" sz="2800" i="1" smtClean="0">
                                      <a:latin typeface="Cambria Math"/>
                                    </a:rPr>
                                  </m:ctrlPr>
                                </m:sSubPr>
                                <m:e>
                                  <m:r>
                                    <a:rPr lang="en-US" sz="2800" b="0" i="1" smtClean="0">
                                      <a:latin typeface="Cambria Math"/>
                                    </a:rPr>
                                    <m:t>𝐸</m:t>
                                  </m:r>
                                </m:e>
                                <m:sub>
                                  <m:r>
                                    <a:rPr lang="en-US" sz="2800" b="0" i="1" smtClean="0">
                                      <a:latin typeface="Cambria Math"/>
                                    </a:rPr>
                                    <m:t>23</m:t>
                                  </m:r>
                                </m:sub>
                              </m:sSub>
                            </m:oMath>
                          </a14:m>
                          <a:r>
                            <a:rPr lang="ar-IQ" sz="2800" b="1" dirty="0" smtClean="0"/>
                            <a:t>=</a:t>
                          </a:r>
                          <a:r>
                            <a:rPr lang="en-US" sz="2800" b="1" dirty="0" smtClean="0"/>
                            <a:t>28.5</a:t>
                          </a:r>
                          <a:endParaRPr lang="en-US" sz="2800" b="1" dirty="0"/>
                        </a:p>
                      </a:txBody>
                      <a:tcPr/>
                    </a:tc>
                    <a:tc>
                      <a:txBody>
                        <a:bodyPr/>
                        <a:lstStyle/>
                        <a:p>
                          <a:pPr algn="ctr"/>
                          <a:r>
                            <a:rPr lang="en-US" sz="2800" b="1" dirty="0" smtClean="0"/>
                            <a:t>110</a:t>
                          </a:r>
                          <a:endParaRPr lang="en-US" sz="2800" b="1" dirty="0"/>
                        </a:p>
                      </a:txBody>
                      <a:tcPr/>
                    </a:tc>
                  </a:tr>
                  <a:tr h="370840">
                    <a:tc>
                      <a:txBody>
                        <a:bodyPr/>
                        <a:lstStyle/>
                        <a:p>
                          <a:pPr algn="ctr"/>
                          <a:r>
                            <a:rPr lang="ar-IQ" sz="2800" b="1" dirty="0" smtClean="0"/>
                            <a:t>المجموع</a:t>
                          </a:r>
                          <a:endParaRPr lang="en-US" sz="2800" b="1" dirty="0"/>
                        </a:p>
                      </a:txBody>
                      <a:tcPr/>
                    </a:tc>
                    <a:tc>
                      <a:txBody>
                        <a:bodyPr/>
                        <a:lstStyle/>
                        <a:p>
                          <a:pPr algn="ctr"/>
                          <a:r>
                            <a:rPr lang="en-US" sz="2800" b="1" dirty="0" smtClean="0"/>
                            <a:t>387</a:t>
                          </a:r>
                          <a:endParaRPr lang="en-US" sz="2800" b="1" dirty="0"/>
                        </a:p>
                      </a:txBody>
                      <a:tcPr/>
                    </a:tc>
                    <a:tc>
                      <a:txBody>
                        <a:bodyPr/>
                        <a:lstStyle/>
                        <a:p>
                          <a:pPr algn="ctr"/>
                          <a:r>
                            <a:rPr lang="en-US" sz="2800" b="1" dirty="0" smtClean="0"/>
                            <a:t>228</a:t>
                          </a:r>
                          <a:endParaRPr lang="en-US" sz="2800" b="1" dirty="0"/>
                        </a:p>
                      </a:txBody>
                      <a:tcPr/>
                    </a:tc>
                    <a:tc>
                      <a:txBody>
                        <a:bodyPr/>
                        <a:lstStyle/>
                        <a:p>
                          <a:pPr algn="ctr"/>
                          <a:r>
                            <a:rPr lang="en-US" sz="2800" b="1" dirty="0" smtClean="0"/>
                            <a:t>215</a:t>
                          </a:r>
                          <a:endParaRPr lang="en-US" sz="2800" b="1" dirty="0"/>
                        </a:p>
                      </a:txBody>
                      <a:tcPr/>
                    </a:tc>
                    <a:tc>
                      <a:txBody>
                        <a:bodyPr/>
                        <a:lstStyle/>
                        <a:p>
                          <a:pPr algn="ctr"/>
                          <a:r>
                            <a:rPr lang="en-US" sz="2800" b="1" dirty="0" smtClean="0"/>
                            <a:t>830</a:t>
                          </a:r>
                          <a:endParaRPr lang="en-US" sz="2800" b="1" dirty="0"/>
                        </a:p>
                      </a:txBody>
                      <a:tcP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631633273"/>
                  </p:ext>
                </p:extLst>
              </p:nvPr>
            </p:nvGraphicFramePr>
            <p:xfrm>
              <a:off x="380998" y="2743200"/>
              <a:ext cx="8686802" cy="3352800"/>
            </p:xfrm>
            <a:graphic>
              <a:graphicData uri="http://schemas.openxmlformats.org/drawingml/2006/table">
                <a:tbl>
                  <a:tblPr firstRow="1" bandRow="1">
                    <a:tableStyleId>{5C22544A-7EE6-4342-B048-85BDC9FD1C3A}</a:tableStyleId>
                  </a:tblPr>
                  <a:tblGrid>
                    <a:gridCol w="2209802"/>
                    <a:gridCol w="1752600"/>
                    <a:gridCol w="1828800"/>
                    <a:gridCol w="1752600"/>
                    <a:gridCol w="1143000"/>
                  </a:tblGrid>
                  <a:tr h="1371600">
                    <a:tc>
                      <a:txBody>
                        <a:bodyPr/>
                        <a:lstStyle/>
                        <a:p>
                          <a:pPr algn="ctr" rtl="1"/>
                          <a:r>
                            <a:rPr lang="ar-IQ" sz="2800" b="1" dirty="0" smtClean="0"/>
                            <a:t>السنوات</a:t>
                          </a:r>
                        </a:p>
                        <a:p>
                          <a:pPr algn="ctr" rtl="1"/>
                          <a:endParaRPr lang="ar-IQ" sz="2800" b="1" dirty="0" smtClean="0"/>
                        </a:p>
                        <a:p>
                          <a:pPr algn="ctr" rtl="1"/>
                          <a:r>
                            <a:rPr lang="ar-IQ" sz="2800" b="1" dirty="0" smtClean="0"/>
                            <a:t>    سبب الحوادث</a:t>
                          </a:r>
                          <a:endParaRPr lang="en-US" sz="2800" b="1" dirty="0"/>
                        </a:p>
                      </a:txBody>
                      <a:tcPr/>
                    </a:tc>
                    <a:tc>
                      <a:txBody>
                        <a:bodyPr/>
                        <a:lstStyle/>
                        <a:p>
                          <a:pPr algn="ctr" rtl="1"/>
                          <a:endParaRPr lang="ar-IQ" sz="2800" b="1" dirty="0" smtClean="0"/>
                        </a:p>
                        <a:p>
                          <a:pPr algn="ctr" rtl="1"/>
                          <a:r>
                            <a:rPr lang="ar-IQ" sz="2800" b="1" dirty="0" smtClean="0"/>
                            <a:t>2014</a:t>
                          </a:r>
                          <a:endParaRPr lang="en-US" sz="2800" b="1" dirty="0"/>
                        </a:p>
                      </a:txBody>
                      <a:tcPr/>
                    </a:tc>
                    <a:tc>
                      <a:txBody>
                        <a:bodyPr/>
                        <a:lstStyle/>
                        <a:p>
                          <a:pPr algn="ctr"/>
                          <a:endParaRPr lang="ar-IQ" sz="2800" b="1" dirty="0" smtClean="0"/>
                        </a:p>
                        <a:p>
                          <a:pPr algn="ctr"/>
                          <a:r>
                            <a:rPr lang="ar-IQ" sz="2800" b="1" dirty="0" smtClean="0"/>
                            <a:t>2015</a:t>
                          </a:r>
                          <a:endParaRPr lang="en-US" sz="2800" b="1" dirty="0"/>
                        </a:p>
                      </a:txBody>
                      <a:tcPr/>
                    </a:tc>
                    <a:tc>
                      <a:txBody>
                        <a:bodyPr/>
                        <a:lstStyle/>
                        <a:p>
                          <a:pPr algn="ctr"/>
                          <a:endParaRPr lang="ar-IQ" sz="2800" b="1" dirty="0" smtClean="0"/>
                        </a:p>
                        <a:p>
                          <a:pPr algn="ctr"/>
                          <a:r>
                            <a:rPr lang="ar-IQ" sz="2800" b="1" dirty="0" smtClean="0"/>
                            <a:t>2016</a:t>
                          </a:r>
                        </a:p>
                        <a:p>
                          <a:pPr algn="ctr"/>
                          <a:endParaRPr lang="en-US" sz="2800" b="1" dirty="0"/>
                        </a:p>
                      </a:txBody>
                      <a:tcPr/>
                    </a:tc>
                    <a:tc>
                      <a:txBody>
                        <a:bodyPr/>
                        <a:lstStyle/>
                        <a:p>
                          <a:pPr algn="ctr"/>
                          <a:endParaRPr lang="ar-IQ" sz="2800" b="1" dirty="0" smtClean="0"/>
                        </a:p>
                        <a:p>
                          <a:pPr algn="ctr"/>
                          <a:r>
                            <a:rPr lang="ar-IQ" sz="2400" b="1" dirty="0" smtClean="0"/>
                            <a:t>المجموع</a:t>
                          </a:r>
                          <a:endParaRPr lang="en-US" sz="2400" b="1" dirty="0"/>
                        </a:p>
                      </a:txBody>
                      <a:tcPr/>
                    </a:tc>
                  </a:tr>
                  <a:tr h="518160">
                    <a:tc>
                      <a:txBody>
                        <a:bodyPr/>
                        <a:lstStyle/>
                        <a:p>
                          <a:pPr algn="ctr"/>
                          <a:r>
                            <a:rPr lang="ar-IQ" sz="2800" b="1" dirty="0" smtClean="0"/>
                            <a:t>السرعة الفائقة</a:t>
                          </a:r>
                          <a:endParaRPr lang="en-US" sz="2800" b="1" dirty="0"/>
                        </a:p>
                      </a:txBody>
                      <a:tcPr/>
                    </a:tc>
                    <a:tc>
                      <a:txBody>
                        <a:bodyPr/>
                        <a:lstStyle/>
                        <a:p>
                          <a:endParaRPr lang="en-US"/>
                        </a:p>
                      </a:txBody>
                      <a:tcPr>
                        <a:blipFill rotWithShape="1">
                          <a:blip r:embed="rId2"/>
                          <a:stretch>
                            <a:fillRect l="-126481" t="-276471" r="-270383" b="-316471"/>
                          </a:stretch>
                        </a:blipFill>
                      </a:tcPr>
                    </a:tc>
                    <a:tc>
                      <a:txBody>
                        <a:bodyPr/>
                        <a:lstStyle/>
                        <a:p>
                          <a:endParaRPr lang="en-US"/>
                        </a:p>
                      </a:txBody>
                      <a:tcPr>
                        <a:blipFill rotWithShape="1">
                          <a:blip r:embed="rId2"/>
                          <a:stretch>
                            <a:fillRect l="-215947" t="-276471" r="-157807" b="-316471"/>
                          </a:stretch>
                        </a:blipFill>
                      </a:tcPr>
                    </a:tc>
                    <a:tc>
                      <a:txBody>
                        <a:bodyPr/>
                        <a:lstStyle/>
                        <a:p>
                          <a:endParaRPr lang="en-US"/>
                        </a:p>
                      </a:txBody>
                      <a:tcPr>
                        <a:blipFill rotWithShape="1">
                          <a:blip r:embed="rId2"/>
                          <a:stretch>
                            <a:fillRect l="-331359" t="-276471" r="-65505" b="-316471"/>
                          </a:stretch>
                        </a:blipFill>
                      </a:tcPr>
                    </a:tc>
                    <a:tc>
                      <a:txBody>
                        <a:bodyPr/>
                        <a:lstStyle/>
                        <a:p>
                          <a:pPr algn="ctr"/>
                          <a:r>
                            <a:rPr lang="en-US" sz="2800" b="1" dirty="0" smtClean="0"/>
                            <a:t>720</a:t>
                          </a:r>
                          <a:endParaRPr lang="en-US" sz="2800" b="1" dirty="0"/>
                        </a:p>
                      </a:txBody>
                      <a:tcPr/>
                    </a:tc>
                  </a:tr>
                  <a:tr h="944880">
                    <a:tc>
                      <a:txBody>
                        <a:bodyPr/>
                        <a:lstStyle/>
                        <a:p>
                          <a:pPr algn="ctr"/>
                          <a:r>
                            <a:rPr lang="ar-IQ" sz="2800" b="1" dirty="0" smtClean="0"/>
                            <a:t>عدم التقيد باشارة المرور</a:t>
                          </a:r>
                          <a:endParaRPr lang="en-US" sz="2800" b="1" dirty="0"/>
                        </a:p>
                      </a:txBody>
                      <a:tcPr/>
                    </a:tc>
                    <a:tc>
                      <a:txBody>
                        <a:bodyPr/>
                        <a:lstStyle/>
                        <a:p>
                          <a:endParaRPr lang="en-US"/>
                        </a:p>
                      </a:txBody>
                      <a:tcPr>
                        <a:blipFill rotWithShape="1">
                          <a:blip r:embed="rId2"/>
                          <a:stretch>
                            <a:fillRect l="-126481" t="-206452" r="-270383" b="-73548"/>
                          </a:stretch>
                        </a:blipFill>
                      </a:tcPr>
                    </a:tc>
                    <a:tc>
                      <a:txBody>
                        <a:bodyPr/>
                        <a:lstStyle/>
                        <a:p>
                          <a:endParaRPr lang="en-US"/>
                        </a:p>
                      </a:txBody>
                      <a:tcPr>
                        <a:blipFill rotWithShape="1">
                          <a:blip r:embed="rId2"/>
                          <a:stretch>
                            <a:fillRect l="-215947" t="-206452" r="-157807" b="-73548"/>
                          </a:stretch>
                        </a:blipFill>
                      </a:tcPr>
                    </a:tc>
                    <a:tc>
                      <a:txBody>
                        <a:bodyPr/>
                        <a:lstStyle/>
                        <a:p>
                          <a:endParaRPr lang="en-US"/>
                        </a:p>
                      </a:txBody>
                      <a:tcPr>
                        <a:blipFill rotWithShape="1">
                          <a:blip r:embed="rId2"/>
                          <a:stretch>
                            <a:fillRect l="-331359" t="-206452" r="-65505" b="-73548"/>
                          </a:stretch>
                        </a:blipFill>
                      </a:tcPr>
                    </a:tc>
                    <a:tc>
                      <a:txBody>
                        <a:bodyPr/>
                        <a:lstStyle/>
                        <a:p>
                          <a:pPr algn="ctr"/>
                          <a:r>
                            <a:rPr lang="en-US" sz="2800" b="1" dirty="0" smtClean="0"/>
                            <a:t>110</a:t>
                          </a:r>
                          <a:endParaRPr lang="en-US" sz="2800" b="1" dirty="0"/>
                        </a:p>
                      </a:txBody>
                      <a:tcPr/>
                    </a:tc>
                  </a:tr>
                  <a:tr h="518160">
                    <a:tc>
                      <a:txBody>
                        <a:bodyPr/>
                        <a:lstStyle/>
                        <a:p>
                          <a:pPr algn="ctr"/>
                          <a:r>
                            <a:rPr lang="ar-IQ" sz="2800" b="1" dirty="0" smtClean="0"/>
                            <a:t>المجموع</a:t>
                          </a:r>
                          <a:endParaRPr lang="en-US" sz="2800" b="1" dirty="0"/>
                        </a:p>
                      </a:txBody>
                      <a:tcPr/>
                    </a:tc>
                    <a:tc>
                      <a:txBody>
                        <a:bodyPr/>
                        <a:lstStyle/>
                        <a:p>
                          <a:pPr algn="ctr"/>
                          <a:r>
                            <a:rPr lang="en-US" sz="2800" b="1" dirty="0" smtClean="0"/>
                            <a:t>387</a:t>
                          </a:r>
                          <a:endParaRPr lang="en-US" sz="2800" b="1" dirty="0"/>
                        </a:p>
                      </a:txBody>
                      <a:tcPr/>
                    </a:tc>
                    <a:tc>
                      <a:txBody>
                        <a:bodyPr/>
                        <a:lstStyle/>
                        <a:p>
                          <a:pPr algn="ctr"/>
                          <a:r>
                            <a:rPr lang="en-US" sz="2800" b="1" dirty="0" smtClean="0"/>
                            <a:t>228</a:t>
                          </a:r>
                          <a:endParaRPr lang="en-US" sz="2800" b="1" dirty="0"/>
                        </a:p>
                      </a:txBody>
                      <a:tcPr/>
                    </a:tc>
                    <a:tc>
                      <a:txBody>
                        <a:bodyPr/>
                        <a:lstStyle/>
                        <a:p>
                          <a:pPr algn="ctr"/>
                          <a:r>
                            <a:rPr lang="en-US" sz="2800" b="1" dirty="0" smtClean="0"/>
                            <a:t>215</a:t>
                          </a:r>
                          <a:endParaRPr lang="en-US" sz="2800" b="1" dirty="0"/>
                        </a:p>
                      </a:txBody>
                      <a:tcPr/>
                    </a:tc>
                    <a:tc>
                      <a:txBody>
                        <a:bodyPr/>
                        <a:lstStyle/>
                        <a:p>
                          <a:pPr algn="ctr"/>
                          <a:r>
                            <a:rPr lang="en-US" sz="2800" b="1" dirty="0" smtClean="0"/>
                            <a:t>830</a:t>
                          </a:r>
                          <a:endParaRPr lang="en-US" sz="2800" b="1" dirty="0"/>
                        </a:p>
                      </a:txBody>
                      <a:tcPr/>
                    </a:tc>
                  </a:tr>
                </a:tbl>
              </a:graphicData>
            </a:graphic>
          </p:graphicFrame>
        </mc:Fallback>
      </mc:AlternateContent>
      <p:cxnSp>
        <p:nvCxnSpPr>
          <p:cNvPr id="6" name="Straight Connector 5"/>
          <p:cNvCxnSpPr/>
          <p:nvPr/>
        </p:nvCxnSpPr>
        <p:spPr>
          <a:xfrm>
            <a:off x="457200" y="2819400"/>
            <a:ext cx="2133600" cy="121920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9823957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152400"/>
                <a:ext cx="8839200" cy="6477000"/>
              </a:xfrm>
            </p:spPr>
            <p:txBody>
              <a:bodyPr>
                <a:normAutofit lnSpcReduction="10000"/>
              </a:bodyPr>
              <a:lstStyle/>
              <a:p>
                <a:pPr marL="0" indent="0" algn="just" rtl="1">
                  <a:buNone/>
                </a:pPr>
                <a:r>
                  <a:rPr lang="en-US" dirty="0" smtClean="0"/>
                  <a:t> </a:t>
                </a:r>
                <a:r>
                  <a:rPr lang="ar-IQ" dirty="0" smtClean="0"/>
                  <a:t>3- احصاءة الإختبار يتم حسابها من الجدول التالي:</a:t>
                </a:r>
              </a:p>
              <a:p>
                <a:pPr marL="0" indent="0" algn="just" rtl="1">
                  <a:buNone/>
                </a:pPr>
                <a:endParaRPr lang="en-US" dirty="0" smtClean="0"/>
              </a:p>
              <a:p>
                <a:pPr marL="0" indent="0" algn="just" rtl="1">
                  <a:buNone/>
                </a:pPr>
                <a:endParaRPr lang="en-US" dirty="0"/>
              </a:p>
              <a:p>
                <a:pPr marL="0" indent="0" algn="just" rtl="1">
                  <a:buNone/>
                </a:pPr>
                <a:endParaRPr lang="en-US" dirty="0" smtClean="0"/>
              </a:p>
              <a:p>
                <a:pPr marL="0" indent="0" algn="just" rtl="1">
                  <a:buNone/>
                </a:pPr>
                <a:endParaRPr lang="en-US" dirty="0"/>
              </a:p>
              <a:p>
                <a:pPr marL="0" indent="0" algn="just" rtl="1">
                  <a:buNone/>
                </a:pPr>
                <a:endParaRPr lang="en-US" dirty="0" smtClean="0"/>
              </a:p>
              <a:p>
                <a:pPr marL="0" indent="0" algn="just" rtl="1">
                  <a:buNone/>
                </a:pPr>
                <a:endParaRPr lang="en-US" dirty="0"/>
              </a:p>
              <a:p>
                <a:pPr marL="0" indent="0" algn="just" rtl="1">
                  <a:buNone/>
                </a:pPr>
                <a:endParaRPr lang="en-US" dirty="0" smtClean="0"/>
              </a:p>
              <a:p>
                <a:pPr marL="0" indent="0" algn="just" rtl="1">
                  <a:buNone/>
                </a:pPr>
                <a:endParaRPr lang="en-US" dirty="0"/>
              </a:p>
              <a:p>
                <a:pPr marL="0" indent="0" algn="just" rtl="1">
                  <a:buNone/>
                </a:pPr>
                <a:endParaRPr lang="en-US" dirty="0" smtClean="0"/>
              </a:p>
              <a:p>
                <a:pPr marL="0" indent="0" algn="just" rtl="1">
                  <a:buNone/>
                </a:pPr>
                <a:r>
                  <a:rPr lang="ar-IQ" b="1" dirty="0" smtClean="0"/>
                  <a:t>اما قيمة مربع كاي الجدولية </a:t>
                </a:r>
                <a:r>
                  <a:rPr lang="en-US" b="1" dirty="0" smtClean="0"/>
                  <a:t> </a:t>
                </a:r>
                <a:r>
                  <a:rPr lang="ar-IQ" b="1" dirty="0" smtClean="0"/>
                  <a:t>(</a:t>
                </a:r>
                <a:r>
                  <a:rPr lang="en-US" b="1" dirty="0" smtClean="0"/>
                  <a:t>=5.991</a:t>
                </a:r>
                <a:r>
                  <a:rPr lang="ar-IQ" b="1" dirty="0" smtClean="0"/>
                  <a:t> </a:t>
                </a:r>
                <a14:m>
                  <m:oMath xmlns:m="http://schemas.openxmlformats.org/officeDocument/2006/math">
                    <m:sSub>
                      <m:sSubPr>
                        <m:ctrlPr>
                          <a:rPr lang="ar-IQ" b="1" i="1">
                            <a:latin typeface="Cambria Math"/>
                          </a:rPr>
                        </m:ctrlPr>
                      </m:sSubPr>
                      <m:e>
                        <m:sSup>
                          <m:sSupPr>
                            <m:ctrlPr>
                              <a:rPr lang="ar-IQ" b="1" i="1">
                                <a:latin typeface="Cambria Math"/>
                              </a:rPr>
                            </m:ctrlPr>
                          </m:sSupPr>
                          <m:e>
                            <m:r>
                              <a:rPr lang="en-US" b="1">
                                <a:latin typeface="Cambria Math"/>
                              </a:rPr>
                              <m:t>𝐱</m:t>
                            </m:r>
                          </m:e>
                          <m:sup>
                            <m:r>
                              <a:rPr lang="en-US" b="1">
                                <a:latin typeface="Cambria Math"/>
                              </a:rPr>
                              <m:t>𝟐</m:t>
                            </m:r>
                          </m:sup>
                        </m:sSup>
                      </m:e>
                      <m:sub>
                        <m:r>
                          <a:rPr lang="en-US" b="1">
                            <a:latin typeface="Cambria Math"/>
                          </a:rPr>
                          <m:t>𝟎</m:t>
                        </m:r>
                        <m:r>
                          <a:rPr lang="en-US" b="1">
                            <a:latin typeface="Cambria Math"/>
                          </a:rPr>
                          <m:t>.</m:t>
                        </m:r>
                        <m:r>
                          <a:rPr lang="en-US" b="1">
                            <a:latin typeface="Cambria Math"/>
                          </a:rPr>
                          <m:t>𝟎𝟓</m:t>
                        </m:r>
                        <m:r>
                          <a:rPr lang="en-US" b="1">
                            <a:latin typeface="Cambria Math"/>
                          </a:rPr>
                          <m:t>,</m:t>
                        </m:r>
                        <m:r>
                          <a:rPr lang="en-US" b="1" i="0" smtClean="0">
                            <a:latin typeface="Cambria Math"/>
                          </a:rPr>
                          <m:t>𝟐</m:t>
                        </m:r>
                      </m:sub>
                    </m:sSub>
                  </m:oMath>
                </a14:m>
                <a:r>
                  <a:rPr lang="ar-IQ" b="1" dirty="0" smtClean="0"/>
                  <a:t>)</a:t>
                </a:r>
                <a:r>
                  <a:rPr lang="en-US" b="1" dirty="0" smtClean="0"/>
                  <a:t>.</a:t>
                </a:r>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152400"/>
                <a:ext cx="8839200" cy="6477000"/>
              </a:xfrm>
              <a:blipFill rotWithShape="1">
                <a:blip r:embed="rId2"/>
                <a:stretch>
                  <a:fillRect t="-2164" r="-17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4017015046"/>
                  </p:ext>
                </p:extLst>
              </p:nvPr>
            </p:nvGraphicFramePr>
            <p:xfrm>
              <a:off x="457200" y="838200"/>
              <a:ext cx="8153400" cy="4521200"/>
            </p:xfrm>
            <a:graphic>
              <a:graphicData uri="http://schemas.openxmlformats.org/drawingml/2006/table">
                <a:tbl>
                  <a:tblPr firstRow="1" bandRow="1">
                    <a:tableStyleId>{5C22544A-7EE6-4342-B048-85BDC9FD1C3A}</a:tableStyleId>
                  </a:tblPr>
                  <a:tblGrid>
                    <a:gridCol w="1771650"/>
                    <a:gridCol w="1733550"/>
                    <a:gridCol w="2362200"/>
                    <a:gridCol w="2286000"/>
                  </a:tblGrid>
                  <a:tr h="1238807">
                    <a:tc>
                      <a:txBody>
                        <a:bodyPr/>
                        <a:lstStyle/>
                        <a:p>
                          <a:pPr algn="ctr"/>
                          <a:endParaRPr lang="en-US" sz="2400" b="1" dirty="0" smtClean="0"/>
                        </a:p>
                        <a:p>
                          <a:pPr algn="ctr"/>
                          <a14:m>
                            <m:oMathPara xmlns:m="http://schemas.openxmlformats.org/officeDocument/2006/math">
                              <m:oMathParaPr>
                                <m:jc m:val="centerGroup"/>
                              </m:oMathParaPr>
                              <m:oMath xmlns:m="http://schemas.openxmlformats.org/officeDocument/2006/math">
                                <m:sSub>
                                  <m:sSubPr>
                                    <m:ctrlPr>
                                      <a:rPr lang="en-US" sz="2400" b="1" i="1" smtClean="0">
                                        <a:latin typeface="Cambria Math"/>
                                      </a:rPr>
                                    </m:ctrlPr>
                                  </m:sSubPr>
                                  <m:e>
                                    <m:r>
                                      <a:rPr lang="en-US" sz="2400" b="1" i="1" smtClean="0">
                                        <a:latin typeface="Cambria Math"/>
                                      </a:rPr>
                                      <m:t>𝑶</m:t>
                                    </m:r>
                                  </m:e>
                                  <m:sub>
                                    <m:r>
                                      <a:rPr lang="en-US" sz="2400" b="1" i="1" smtClean="0">
                                        <a:latin typeface="Cambria Math"/>
                                      </a:rPr>
                                      <m:t>𝒊𝒋</m:t>
                                    </m:r>
                                  </m:sub>
                                </m:sSub>
                              </m:oMath>
                            </m:oMathPara>
                          </a14:m>
                          <a:endParaRPr lang="en-US" sz="2400" b="1" dirty="0"/>
                        </a:p>
                      </a:txBody>
                      <a:tcPr/>
                    </a:tc>
                    <a:tc>
                      <a:txBody>
                        <a:bodyPr/>
                        <a:lstStyle/>
                        <a:p>
                          <a:pPr algn="ctr"/>
                          <a:endParaRPr lang="en-US" sz="2400" b="1" dirty="0" smtClean="0"/>
                        </a:p>
                        <a:p>
                          <a:pPr algn="ctr"/>
                          <a14:m>
                            <m:oMathPara xmlns:m="http://schemas.openxmlformats.org/officeDocument/2006/math">
                              <m:oMathParaPr>
                                <m:jc m:val="centerGroup"/>
                              </m:oMathParaPr>
                              <m:oMath xmlns:m="http://schemas.openxmlformats.org/officeDocument/2006/math">
                                <m:sSub>
                                  <m:sSubPr>
                                    <m:ctrlPr>
                                      <a:rPr lang="en-US" sz="2400" b="1" i="1" smtClean="0">
                                        <a:latin typeface="Cambria Math"/>
                                      </a:rPr>
                                    </m:ctrlPr>
                                  </m:sSubPr>
                                  <m:e>
                                    <m:r>
                                      <a:rPr lang="en-US" sz="2400" b="1" i="1" smtClean="0">
                                        <a:latin typeface="Cambria Math"/>
                                      </a:rPr>
                                      <m:t>𝑬</m:t>
                                    </m:r>
                                  </m:e>
                                  <m:sub>
                                    <m:r>
                                      <a:rPr lang="en-US" sz="2400" b="1" i="1" smtClean="0">
                                        <a:latin typeface="Cambria Math"/>
                                      </a:rPr>
                                      <m:t>𝒊𝒋</m:t>
                                    </m:r>
                                  </m:sub>
                                </m:sSub>
                              </m:oMath>
                            </m:oMathPara>
                          </a14:m>
                          <a:endParaRPr lang="en-US" sz="2400" b="1" dirty="0"/>
                        </a:p>
                      </a:txBody>
                      <a:tcPr/>
                    </a:tc>
                    <a:tc>
                      <a:txBody>
                        <a:bodyPr/>
                        <a:lstStyle/>
                        <a:p>
                          <a:pPr algn="ctr"/>
                          <a:endParaRPr lang="en-US" sz="2400" b="1" dirty="0" smtClean="0"/>
                        </a:p>
                        <a:p>
                          <a:pPr algn="ctr"/>
                          <a14:m>
                            <m:oMathPara xmlns:m="http://schemas.openxmlformats.org/officeDocument/2006/math">
                              <m:oMathParaPr>
                                <m:jc m:val="centerGroup"/>
                              </m:oMathParaPr>
                              <m:oMath xmlns:m="http://schemas.openxmlformats.org/officeDocument/2006/math">
                                <m:sSup>
                                  <m:sSupPr>
                                    <m:ctrlPr>
                                      <a:rPr lang="ar-IQ" sz="3200" b="1" i="1" smtClean="0">
                                        <a:latin typeface="Cambria Math"/>
                                      </a:rPr>
                                    </m:ctrlPr>
                                  </m:sSupPr>
                                  <m:e>
                                    <m:r>
                                      <a:rPr lang="en-US" sz="3200" b="1" i="1" smtClean="0">
                                        <a:latin typeface="Cambria Math"/>
                                      </a:rPr>
                                      <m:t>(</m:t>
                                    </m:r>
                                    <m:sSubSup>
                                      <m:sSubSupPr>
                                        <m:ctrlPr>
                                          <a:rPr lang="en-US" sz="3200" b="1" i="1" smtClean="0">
                                            <a:latin typeface="Cambria Math"/>
                                          </a:rPr>
                                        </m:ctrlPr>
                                      </m:sSubSupPr>
                                      <m:e>
                                        <m:r>
                                          <a:rPr lang="en-US" sz="3200" b="1" i="1" smtClean="0">
                                            <a:latin typeface="Cambria Math"/>
                                          </a:rPr>
                                          <m:t>𝑶</m:t>
                                        </m:r>
                                      </m:e>
                                      <m:sub>
                                        <m:r>
                                          <a:rPr lang="en-US" sz="2400" b="1" i="1" smtClean="0">
                                            <a:latin typeface="Cambria Math"/>
                                          </a:rPr>
                                          <m:t>𝒊𝒋</m:t>
                                        </m:r>
                                      </m:sub>
                                      <m:sup/>
                                    </m:sSubSup>
                                    <m:r>
                                      <a:rPr lang="en-US" sz="2400" b="1" i="1" smtClean="0">
                                        <a:latin typeface="Cambria Math"/>
                                      </a:rPr>
                                      <m:t>−</m:t>
                                    </m:r>
                                    <m:sSubSup>
                                      <m:sSubSupPr>
                                        <m:ctrlPr>
                                          <a:rPr lang="en-US" sz="2400" b="1" i="1" smtClean="0">
                                            <a:latin typeface="Cambria Math"/>
                                          </a:rPr>
                                        </m:ctrlPr>
                                      </m:sSubSupPr>
                                      <m:e>
                                        <m:r>
                                          <a:rPr lang="en-US" sz="2400" b="1" i="1" smtClean="0">
                                            <a:latin typeface="Cambria Math"/>
                                          </a:rPr>
                                          <m:t>𝑬</m:t>
                                        </m:r>
                                      </m:e>
                                      <m:sub>
                                        <m:r>
                                          <a:rPr lang="en-US" sz="2400" b="1" i="1" smtClean="0">
                                            <a:latin typeface="Cambria Math"/>
                                          </a:rPr>
                                          <m:t>𝒊𝒋</m:t>
                                        </m:r>
                                      </m:sub>
                                      <m:sup/>
                                    </m:sSubSup>
                                    <m:r>
                                      <a:rPr lang="en-US" sz="3200" b="1" i="1" smtClean="0">
                                        <a:latin typeface="Cambria Math"/>
                                      </a:rPr>
                                      <m:t>)</m:t>
                                    </m:r>
                                  </m:e>
                                  <m:sup>
                                    <m:r>
                                      <a:rPr lang="en-US" sz="3200" b="1" i="1" smtClean="0">
                                        <a:latin typeface="Cambria Math"/>
                                      </a:rPr>
                                      <m:t>𝟐</m:t>
                                    </m:r>
                                  </m:sup>
                                </m:sSup>
                              </m:oMath>
                            </m:oMathPara>
                          </a14:m>
                          <a:endParaRPr lang="en-US" sz="2400" b="1"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ar-IQ" sz="2400" b="1" i="1" smtClean="0">
                                        <a:latin typeface="Cambria Math"/>
                                      </a:rPr>
                                    </m:ctrlPr>
                                  </m:fPr>
                                  <m:num>
                                    <m:sSup>
                                      <m:sSupPr>
                                        <m:ctrlPr>
                                          <a:rPr lang="ar-IQ" sz="2400" b="1" i="1" smtClean="0">
                                            <a:latin typeface="Cambria Math"/>
                                          </a:rPr>
                                        </m:ctrlPr>
                                      </m:sSupPr>
                                      <m:e>
                                        <m:r>
                                          <a:rPr lang="en-US" sz="2400" b="1" i="1" smtClean="0">
                                            <a:latin typeface="Cambria Math"/>
                                          </a:rPr>
                                          <m:t>(</m:t>
                                        </m:r>
                                        <m:sSubSup>
                                          <m:sSubSupPr>
                                            <m:ctrlPr>
                                              <a:rPr lang="en-US" sz="2400" b="1" i="1" smtClean="0">
                                                <a:latin typeface="Cambria Math"/>
                                              </a:rPr>
                                            </m:ctrlPr>
                                          </m:sSubSupPr>
                                          <m:e>
                                            <m:r>
                                              <a:rPr lang="en-US" sz="2400" b="1" i="1" smtClean="0">
                                                <a:latin typeface="Cambria Math"/>
                                              </a:rPr>
                                              <m:t>𝑶</m:t>
                                            </m:r>
                                          </m:e>
                                          <m:sub>
                                            <m:r>
                                              <a:rPr lang="en-US" b="1" i="1" smtClean="0">
                                                <a:latin typeface="Cambria Math"/>
                                              </a:rPr>
                                              <m:t>𝒊𝒋</m:t>
                                            </m:r>
                                          </m:sub>
                                          <m:sup/>
                                        </m:sSubSup>
                                        <m:r>
                                          <a:rPr lang="en-US" b="1" i="1" smtClean="0">
                                            <a:latin typeface="Cambria Math"/>
                                          </a:rPr>
                                          <m:t>−</m:t>
                                        </m:r>
                                        <m:sSubSup>
                                          <m:sSubSupPr>
                                            <m:ctrlPr>
                                              <a:rPr lang="en-US" b="1" i="1" smtClean="0">
                                                <a:latin typeface="Cambria Math"/>
                                              </a:rPr>
                                            </m:ctrlPr>
                                          </m:sSubSupPr>
                                          <m:e>
                                            <m:r>
                                              <a:rPr lang="en-US" b="1" i="1" smtClean="0">
                                                <a:latin typeface="Cambria Math"/>
                                              </a:rPr>
                                              <m:t>𝑬</m:t>
                                            </m:r>
                                          </m:e>
                                          <m:sub>
                                            <m:r>
                                              <a:rPr lang="en-US" b="1" i="1" smtClean="0">
                                                <a:latin typeface="Cambria Math"/>
                                              </a:rPr>
                                              <m:t>𝒊𝒋</m:t>
                                            </m:r>
                                          </m:sub>
                                          <m:sup/>
                                        </m:sSubSup>
                                        <m:r>
                                          <a:rPr lang="en-US" sz="2400" b="1" i="1" smtClean="0">
                                            <a:latin typeface="Cambria Math"/>
                                          </a:rPr>
                                          <m:t>)</m:t>
                                        </m:r>
                                      </m:e>
                                      <m:sup>
                                        <m:r>
                                          <a:rPr lang="en-US" sz="2400" b="1" i="1" smtClean="0">
                                            <a:latin typeface="Cambria Math"/>
                                          </a:rPr>
                                          <m:t>𝟐</m:t>
                                        </m:r>
                                      </m:sup>
                                    </m:sSup>
                                  </m:num>
                                  <m:den>
                                    <m:sSub>
                                      <m:sSubPr>
                                        <m:ctrlPr>
                                          <a:rPr lang="ar-IQ" sz="2400" b="1" i="1" smtClean="0">
                                            <a:latin typeface="Cambria Math"/>
                                          </a:rPr>
                                        </m:ctrlPr>
                                      </m:sSubPr>
                                      <m:e>
                                        <m:r>
                                          <a:rPr lang="en-US" sz="2400" b="1" i="1" smtClean="0">
                                            <a:latin typeface="Cambria Math"/>
                                          </a:rPr>
                                          <m:t>𝑬</m:t>
                                        </m:r>
                                      </m:e>
                                      <m:sub>
                                        <m:r>
                                          <a:rPr lang="en-US" sz="2400" b="1" i="1" smtClean="0">
                                            <a:latin typeface="Cambria Math"/>
                                          </a:rPr>
                                          <m:t>𝒊𝒋</m:t>
                                        </m:r>
                                      </m:sub>
                                    </m:sSub>
                                  </m:den>
                                </m:f>
                              </m:oMath>
                            </m:oMathPara>
                          </a14:m>
                          <a:endParaRPr lang="ar-IQ" sz="2400" b="1" dirty="0" smtClean="0"/>
                        </a:p>
                        <a:p>
                          <a:pPr algn="ctr"/>
                          <a:endParaRPr lang="en-US" sz="2400" b="1" dirty="0"/>
                        </a:p>
                      </a:txBody>
                      <a:tcPr/>
                    </a:tc>
                  </a:tr>
                  <a:tr h="431515">
                    <a:tc>
                      <a:txBody>
                        <a:bodyPr/>
                        <a:lstStyle/>
                        <a:p>
                          <a:pPr algn="ctr"/>
                          <a:r>
                            <a:rPr lang="en-US" sz="2400" b="1" dirty="0" smtClean="0"/>
                            <a:t>325</a:t>
                          </a:r>
                          <a:endParaRPr lang="en-US" sz="2400" b="1" dirty="0"/>
                        </a:p>
                      </a:txBody>
                      <a:tcPr/>
                    </a:tc>
                    <a:tc>
                      <a:txBody>
                        <a:bodyPr/>
                        <a:lstStyle/>
                        <a:p>
                          <a:pPr algn="ctr"/>
                          <a:r>
                            <a:rPr lang="en-US" sz="2400" b="1" dirty="0" smtClean="0"/>
                            <a:t>335.7</a:t>
                          </a:r>
                          <a:endParaRPr lang="en-US" sz="2400" b="1" dirty="0"/>
                        </a:p>
                      </a:txBody>
                      <a:tcPr/>
                    </a:tc>
                    <a:tc>
                      <a:txBody>
                        <a:bodyPr/>
                        <a:lstStyle/>
                        <a:p>
                          <a:pPr algn="ctr"/>
                          <a:r>
                            <a:rPr lang="en-US" sz="2400" b="1" dirty="0" smtClean="0"/>
                            <a:t>114.5</a:t>
                          </a:r>
                          <a:endParaRPr lang="en-US" sz="2400" b="1" dirty="0"/>
                        </a:p>
                      </a:txBody>
                      <a:tcPr/>
                    </a:tc>
                    <a:tc>
                      <a:txBody>
                        <a:bodyPr/>
                        <a:lstStyle/>
                        <a:p>
                          <a:pPr algn="ctr"/>
                          <a:r>
                            <a:rPr lang="en-US" sz="2400" b="1" dirty="0" smtClean="0"/>
                            <a:t>0.3</a:t>
                          </a:r>
                          <a:endParaRPr lang="en-US" sz="2400" b="1" dirty="0"/>
                        </a:p>
                      </a:txBody>
                      <a:tcPr/>
                    </a:tc>
                  </a:tr>
                  <a:tr h="431515">
                    <a:tc>
                      <a:txBody>
                        <a:bodyPr/>
                        <a:lstStyle/>
                        <a:p>
                          <a:pPr algn="ctr"/>
                          <a:r>
                            <a:rPr lang="en-US" sz="2400" b="1" dirty="0" smtClean="0"/>
                            <a:t>202</a:t>
                          </a:r>
                          <a:endParaRPr lang="en-US" sz="2400" b="1" dirty="0"/>
                        </a:p>
                      </a:txBody>
                      <a:tcPr/>
                    </a:tc>
                    <a:tc>
                      <a:txBody>
                        <a:bodyPr/>
                        <a:lstStyle/>
                        <a:p>
                          <a:pPr algn="ctr"/>
                          <a:r>
                            <a:rPr lang="en-US" sz="2400" b="1" dirty="0" smtClean="0"/>
                            <a:t>197.8</a:t>
                          </a:r>
                          <a:endParaRPr lang="en-US" sz="2400" b="1" dirty="0"/>
                        </a:p>
                      </a:txBody>
                      <a:tcPr/>
                    </a:tc>
                    <a:tc>
                      <a:txBody>
                        <a:bodyPr/>
                        <a:lstStyle/>
                        <a:p>
                          <a:pPr algn="ctr"/>
                          <a:r>
                            <a:rPr lang="en-US" sz="2400" b="1" dirty="0" smtClean="0"/>
                            <a:t>17.6</a:t>
                          </a:r>
                          <a:endParaRPr lang="en-US" sz="2400" b="1" dirty="0"/>
                        </a:p>
                      </a:txBody>
                      <a:tcPr/>
                    </a:tc>
                    <a:tc>
                      <a:txBody>
                        <a:bodyPr/>
                        <a:lstStyle/>
                        <a:p>
                          <a:pPr algn="ctr"/>
                          <a:r>
                            <a:rPr lang="en-US" sz="2400" b="1" dirty="0" smtClean="0"/>
                            <a:t>0.1</a:t>
                          </a:r>
                          <a:endParaRPr lang="en-US" sz="2400" b="1" dirty="0"/>
                        </a:p>
                      </a:txBody>
                      <a:tcPr/>
                    </a:tc>
                  </a:tr>
                  <a:tr h="431515">
                    <a:tc>
                      <a:txBody>
                        <a:bodyPr/>
                        <a:lstStyle/>
                        <a:p>
                          <a:pPr algn="ctr"/>
                          <a:r>
                            <a:rPr lang="en-US" sz="2400" b="1" dirty="0" smtClean="0"/>
                            <a:t>193</a:t>
                          </a:r>
                          <a:endParaRPr lang="en-US" sz="2400" b="1" dirty="0"/>
                        </a:p>
                      </a:txBody>
                      <a:tcPr/>
                    </a:tc>
                    <a:tc>
                      <a:txBody>
                        <a:bodyPr/>
                        <a:lstStyle/>
                        <a:p>
                          <a:pPr algn="ctr"/>
                          <a:r>
                            <a:rPr lang="en-US" sz="2400" b="1" dirty="0" smtClean="0"/>
                            <a:t>186.5</a:t>
                          </a:r>
                          <a:endParaRPr lang="en-US" sz="2400" b="1" dirty="0"/>
                        </a:p>
                      </a:txBody>
                      <a:tcPr/>
                    </a:tc>
                    <a:tc>
                      <a:txBody>
                        <a:bodyPr/>
                        <a:lstStyle/>
                        <a:p>
                          <a:pPr algn="ctr"/>
                          <a:r>
                            <a:rPr lang="en-US" sz="2400" b="1" dirty="0" smtClean="0"/>
                            <a:t>42.3</a:t>
                          </a:r>
                          <a:endParaRPr lang="en-US" sz="2400" b="1" dirty="0"/>
                        </a:p>
                      </a:txBody>
                      <a:tcPr/>
                    </a:tc>
                    <a:tc>
                      <a:txBody>
                        <a:bodyPr/>
                        <a:lstStyle/>
                        <a:p>
                          <a:pPr algn="ctr"/>
                          <a:r>
                            <a:rPr lang="en-US" sz="2400" b="1" dirty="0" smtClean="0"/>
                            <a:t>0.2</a:t>
                          </a:r>
                          <a:endParaRPr lang="en-US" sz="2400" b="1" dirty="0"/>
                        </a:p>
                      </a:txBody>
                      <a:tcPr/>
                    </a:tc>
                  </a:tr>
                  <a:tr h="431515">
                    <a:tc>
                      <a:txBody>
                        <a:bodyPr/>
                        <a:lstStyle/>
                        <a:p>
                          <a:pPr algn="ctr"/>
                          <a:r>
                            <a:rPr lang="en-US" sz="2400" b="1" dirty="0" smtClean="0"/>
                            <a:t>62</a:t>
                          </a:r>
                          <a:endParaRPr lang="en-US" sz="2400" b="1" dirty="0"/>
                        </a:p>
                      </a:txBody>
                      <a:tcPr/>
                    </a:tc>
                    <a:tc>
                      <a:txBody>
                        <a:bodyPr/>
                        <a:lstStyle/>
                        <a:p>
                          <a:pPr algn="ctr"/>
                          <a:r>
                            <a:rPr lang="en-US" sz="2400" b="1" dirty="0" smtClean="0"/>
                            <a:t>51.3</a:t>
                          </a:r>
                          <a:endParaRPr lang="en-US" sz="2400" b="1" dirty="0"/>
                        </a:p>
                      </a:txBody>
                      <a:tcPr/>
                    </a:tc>
                    <a:tc>
                      <a:txBody>
                        <a:bodyPr/>
                        <a:lstStyle/>
                        <a:p>
                          <a:pPr algn="ctr"/>
                          <a:r>
                            <a:rPr lang="en-US" sz="2400" b="1" dirty="0" smtClean="0"/>
                            <a:t>114.5</a:t>
                          </a:r>
                          <a:endParaRPr lang="en-US" sz="2400" b="1" dirty="0"/>
                        </a:p>
                      </a:txBody>
                      <a:tcPr/>
                    </a:tc>
                    <a:tc>
                      <a:txBody>
                        <a:bodyPr/>
                        <a:lstStyle/>
                        <a:p>
                          <a:pPr algn="ctr"/>
                          <a:r>
                            <a:rPr lang="en-US" sz="2400" b="1" dirty="0" smtClean="0"/>
                            <a:t>2.2</a:t>
                          </a:r>
                          <a:endParaRPr lang="en-US" sz="2400" b="1" dirty="0"/>
                        </a:p>
                      </a:txBody>
                      <a:tcPr/>
                    </a:tc>
                  </a:tr>
                  <a:tr h="431515">
                    <a:tc>
                      <a:txBody>
                        <a:bodyPr/>
                        <a:lstStyle/>
                        <a:p>
                          <a:pPr algn="ctr"/>
                          <a:r>
                            <a:rPr lang="en-US" sz="2400" b="1" dirty="0" smtClean="0"/>
                            <a:t>26</a:t>
                          </a:r>
                          <a:endParaRPr lang="en-US" sz="2400" b="1" dirty="0"/>
                        </a:p>
                      </a:txBody>
                      <a:tcPr/>
                    </a:tc>
                    <a:tc>
                      <a:txBody>
                        <a:bodyPr/>
                        <a:lstStyle/>
                        <a:p>
                          <a:pPr algn="ctr"/>
                          <a:r>
                            <a:rPr lang="en-US" sz="2400" b="1" dirty="0" smtClean="0"/>
                            <a:t>30.2</a:t>
                          </a:r>
                          <a:endParaRPr lang="en-US" sz="2400" b="1" dirty="0"/>
                        </a:p>
                      </a:txBody>
                      <a:tcPr/>
                    </a:tc>
                    <a:tc>
                      <a:txBody>
                        <a:bodyPr/>
                        <a:lstStyle/>
                        <a:p>
                          <a:pPr algn="ctr"/>
                          <a:r>
                            <a:rPr lang="en-US" sz="2400" b="1" dirty="0" smtClean="0"/>
                            <a:t>17.6</a:t>
                          </a:r>
                          <a:endParaRPr lang="en-US" sz="2400" b="1" dirty="0"/>
                        </a:p>
                      </a:txBody>
                      <a:tcPr/>
                    </a:tc>
                    <a:tc>
                      <a:txBody>
                        <a:bodyPr/>
                        <a:lstStyle/>
                        <a:p>
                          <a:pPr algn="ctr"/>
                          <a:r>
                            <a:rPr lang="en-US" sz="2400" b="1" dirty="0" smtClean="0"/>
                            <a:t>0.6</a:t>
                          </a:r>
                          <a:endParaRPr lang="en-US" sz="2400" b="1" dirty="0"/>
                        </a:p>
                      </a:txBody>
                      <a:tcPr/>
                    </a:tc>
                  </a:tr>
                  <a:tr h="431515">
                    <a:tc>
                      <a:txBody>
                        <a:bodyPr/>
                        <a:lstStyle/>
                        <a:p>
                          <a:pPr algn="ctr"/>
                          <a:r>
                            <a:rPr lang="en-US" sz="2400" b="1" dirty="0" smtClean="0"/>
                            <a:t>22</a:t>
                          </a:r>
                          <a:endParaRPr lang="en-US" sz="2400" b="1" dirty="0"/>
                        </a:p>
                      </a:txBody>
                      <a:tcPr/>
                    </a:tc>
                    <a:tc>
                      <a:txBody>
                        <a:bodyPr/>
                        <a:lstStyle/>
                        <a:p>
                          <a:pPr algn="ctr"/>
                          <a:r>
                            <a:rPr lang="en-US" sz="2400" b="1" dirty="0" smtClean="0"/>
                            <a:t>28.5</a:t>
                          </a:r>
                          <a:endParaRPr lang="en-US" sz="2400" b="1" dirty="0"/>
                        </a:p>
                      </a:txBody>
                      <a:tcPr/>
                    </a:tc>
                    <a:tc>
                      <a:txBody>
                        <a:bodyPr/>
                        <a:lstStyle/>
                        <a:p>
                          <a:pPr algn="ctr"/>
                          <a:r>
                            <a:rPr lang="en-US" sz="2400" b="1" dirty="0" smtClean="0"/>
                            <a:t>42.3</a:t>
                          </a:r>
                          <a:endParaRPr lang="en-US" sz="2400" b="1" dirty="0"/>
                        </a:p>
                      </a:txBody>
                      <a:tcPr/>
                    </a:tc>
                    <a:tc>
                      <a:txBody>
                        <a:bodyPr/>
                        <a:lstStyle/>
                        <a:p>
                          <a:pPr algn="ctr"/>
                          <a:r>
                            <a:rPr lang="en-US" sz="2400" b="1" dirty="0" smtClean="0"/>
                            <a:t>1.5</a:t>
                          </a:r>
                          <a:endParaRPr lang="en-US" sz="2400" b="1" dirty="0"/>
                        </a:p>
                      </a:txBody>
                      <a:tcPr/>
                    </a:tc>
                  </a:tr>
                  <a:tr h="439306">
                    <a:tc>
                      <a:txBody>
                        <a:bodyPr/>
                        <a:lstStyle/>
                        <a:p>
                          <a:pPr algn="ctr"/>
                          <a:r>
                            <a:rPr lang="en-US" sz="2400" b="1" dirty="0" smtClean="0"/>
                            <a:t>830</a:t>
                          </a:r>
                          <a:endParaRPr lang="en-US" sz="2400" b="1" dirty="0"/>
                        </a:p>
                      </a:txBody>
                      <a:tcPr/>
                    </a:tc>
                    <a:tc>
                      <a:txBody>
                        <a:bodyPr/>
                        <a:lstStyle/>
                        <a:p>
                          <a:pPr algn="ctr"/>
                          <a:r>
                            <a:rPr lang="en-US" sz="2400" b="1" dirty="0" smtClean="0"/>
                            <a:t>830</a:t>
                          </a:r>
                          <a:endParaRPr lang="en-US" sz="2400" b="1" dirty="0"/>
                        </a:p>
                      </a:txBody>
                      <a:tcPr/>
                    </a:tc>
                    <a:tc>
                      <a:txBody>
                        <a:bodyPr/>
                        <a:lstStyle/>
                        <a:p>
                          <a:pPr algn="ctr"/>
                          <a:endParaRPr lang="en-US" sz="2400" b="1" dirty="0"/>
                        </a:p>
                      </a:txBody>
                      <a:tcPr/>
                    </a:tc>
                    <a:tc>
                      <a:txBody>
                        <a:bodyPr/>
                        <a:lstStyle/>
                        <a:p>
                          <a:pPr algn="ctr"/>
                          <a14:m>
                            <m:oMath xmlns:m="http://schemas.openxmlformats.org/officeDocument/2006/math">
                              <m:sSup>
                                <m:sSupPr>
                                  <m:ctrlPr>
                                    <a:rPr lang="en-US" sz="2400" b="1" i="1" smtClean="0">
                                      <a:latin typeface="Cambria Math"/>
                                    </a:rPr>
                                  </m:ctrlPr>
                                </m:sSupPr>
                                <m:e>
                                  <m:r>
                                    <a:rPr lang="en-US" sz="2400" b="1" i="1" smtClean="0">
                                      <a:latin typeface="Cambria Math"/>
                                    </a:rPr>
                                    <m:t>𝒙</m:t>
                                  </m:r>
                                </m:e>
                                <m:sup>
                                  <m:r>
                                    <a:rPr lang="en-US" sz="2400" b="1" i="1" smtClean="0">
                                      <a:latin typeface="Cambria Math"/>
                                    </a:rPr>
                                    <m:t>𝟐</m:t>
                                  </m:r>
                                </m:sup>
                              </m:sSup>
                            </m:oMath>
                          </a14:m>
                          <a:r>
                            <a:rPr lang="en-US" sz="2400" b="1" dirty="0" smtClean="0"/>
                            <a:t>=4.9</a:t>
                          </a:r>
                          <a:endParaRPr lang="en-US" sz="2400" b="1" dirty="0"/>
                        </a:p>
                      </a:txBody>
                      <a:tcPr/>
                    </a:tc>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4017015046"/>
                  </p:ext>
                </p:extLst>
              </p:nvPr>
            </p:nvGraphicFramePr>
            <p:xfrm>
              <a:off x="457200" y="838200"/>
              <a:ext cx="8153400" cy="4521200"/>
            </p:xfrm>
            <a:graphic>
              <a:graphicData uri="http://schemas.openxmlformats.org/drawingml/2006/table">
                <a:tbl>
                  <a:tblPr firstRow="1" bandRow="1">
                    <a:tableStyleId>{5C22544A-7EE6-4342-B048-85BDC9FD1C3A}</a:tableStyleId>
                  </a:tblPr>
                  <a:tblGrid>
                    <a:gridCol w="1771650"/>
                    <a:gridCol w="1733550"/>
                    <a:gridCol w="2362200"/>
                    <a:gridCol w="2286000"/>
                  </a:tblGrid>
                  <a:tr h="1312545">
                    <a:tc>
                      <a:txBody>
                        <a:bodyPr/>
                        <a:lstStyle/>
                        <a:p>
                          <a:endParaRPr lang="en-US"/>
                        </a:p>
                      </a:txBody>
                      <a:tcPr>
                        <a:blipFill rotWithShape="1">
                          <a:blip r:embed="rId3"/>
                          <a:stretch>
                            <a:fillRect t="-465" r="-359794" b="-255814"/>
                          </a:stretch>
                        </a:blipFill>
                      </a:tcPr>
                    </a:tc>
                    <a:tc>
                      <a:txBody>
                        <a:bodyPr/>
                        <a:lstStyle/>
                        <a:p>
                          <a:endParaRPr lang="en-US"/>
                        </a:p>
                      </a:txBody>
                      <a:tcPr>
                        <a:blipFill rotWithShape="1">
                          <a:blip r:embed="rId3"/>
                          <a:stretch>
                            <a:fillRect l="-102465" t="-465" r="-268662" b="-255814"/>
                          </a:stretch>
                        </a:blipFill>
                      </a:tcPr>
                    </a:tc>
                    <a:tc>
                      <a:txBody>
                        <a:bodyPr/>
                        <a:lstStyle/>
                        <a:p>
                          <a:endParaRPr lang="en-US"/>
                        </a:p>
                      </a:txBody>
                      <a:tcPr>
                        <a:blipFill rotWithShape="1">
                          <a:blip r:embed="rId3"/>
                          <a:stretch>
                            <a:fillRect l="-148196" t="-465" r="-96649" b="-255814"/>
                          </a:stretch>
                        </a:blipFill>
                      </a:tcPr>
                    </a:tc>
                    <a:tc>
                      <a:txBody>
                        <a:bodyPr/>
                        <a:lstStyle/>
                        <a:p>
                          <a:endParaRPr lang="en-US"/>
                        </a:p>
                      </a:txBody>
                      <a:tcPr>
                        <a:blipFill rotWithShape="1">
                          <a:blip r:embed="rId3"/>
                          <a:stretch>
                            <a:fillRect l="-256800" t="-465" b="-255814"/>
                          </a:stretch>
                        </a:blipFill>
                      </a:tcPr>
                    </a:tc>
                  </a:tr>
                  <a:tr h="457200">
                    <a:tc>
                      <a:txBody>
                        <a:bodyPr/>
                        <a:lstStyle/>
                        <a:p>
                          <a:pPr algn="ctr"/>
                          <a:r>
                            <a:rPr lang="en-US" sz="2400" b="1" dirty="0" smtClean="0"/>
                            <a:t>325</a:t>
                          </a:r>
                          <a:endParaRPr lang="en-US" sz="2400" b="1" dirty="0"/>
                        </a:p>
                      </a:txBody>
                      <a:tcPr/>
                    </a:tc>
                    <a:tc>
                      <a:txBody>
                        <a:bodyPr/>
                        <a:lstStyle/>
                        <a:p>
                          <a:pPr algn="ctr"/>
                          <a:r>
                            <a:rPr lang="en-US" sz="2400" b="1" dirty="0" smtClean="0"/>
                            <a:t>335.7</a:t>
                          </a:r>
                          <a:endParaRPr lang="en-US" sz="2400" b="1" dirty="0"/>
                        </a:p>
                      </a:txBody>
                      <a:tcPr/>
                    </a:tc>
                    <a:tc>
                      <a:txBody>
                        <a:bodyPr/>
                        <a:lstStyle/>
                        <a:p>
                          <a:pPr algn="ctr"/>
                          <a:r>
                            <a:rPr lang="en-US" sz="2400" b="1" dirty="0" smtClean="0"/>
                            <a:t>114.5</a:t>
                          </a:r>
                          <a:endParaRPr lang="en-US" sz="2400" b="1" dirty="0"/>
                        </a:p>
                      </a:txBody>
                      <a:tcPr/>
                    </a:tc>
                    <a:tc>
                      <a:txBody>
                        <a:bodyPr/>
                        <a:lstStyle/>
                        <a:p>
                          <a:pPr algn="ctr"/>
                          <a:r>
                            <a:rPr lang="en-US" sz="2400" b="1" dirty="0" smtClean="0"/>
                            <a:t>0.3</a:t>
                          </a:r>
                          <a:endParaRPr lang="en-US" sz="2400" b="1" dirty="0"/>
                        </a:p>
                      </a:txBody>
                      <a:tcPr/>
                    </a:tc>
                  </a:tr>
                  <a:tr h="457200">
                    <a:tc>
                      <a:txBody>
                        <a:bodyPr/>
                        <a:lstStyle/>
                        <a:p>
                          <a:pPr algn="ctr"/>
                          <a:r>
                            <a:rPr lang="en-US" sz="2400" b="1" dirty="0" smtClean="0"/>
                            <a:t>202</a:t>
                          </a:r>
                          <a:endParaRPr lang="en-US" sz="2400" b="1" dirty="0"/>
                        </a:p>
                      </a:txBody>
                      <a:tcPr/>
                    </a:tc>
                    <a:tc>
                      <a:txBody>
                        <a:bodyPr/>
                        <a:lstStyle/>
                        <a:p>
                          <a:pPr algn="ctr"/>
                          <a:r>
                            <a:rPr lang="en-US" sz="2400" b="1" dirty="0" smtClean="0"/>
                            <a:t>197.8</a:t>
                          </a:r>
                          <a:endParaRPr lang="en-US" sz="2400" b="1" dirty="0"/>
                        </a:p>
                      </a:txBody>
                      <a:tcPr/>
                    </a:tc>
                    <a:tc>
                      <a:txBody>
                        <a:bodyPr/>
                        <a:lstStyle/>
                        <a:p>
                          <a:pPr algn="ctr"/>
                          <a:r>
                            <a:rPr lang="en-US" sz="2400" b="1" dirty="0" smtClean="0"/>
                            <a:t>17.6</a:t>
                          </a:r>
                          <a:endParaRPr lang="en-US" sz="2400" b="1" dirty="0"/>
                        </a:p>
                      </a:txBody>
                      <a:tcPr/>
                    </a:tc>
                    <a:tc>
                      <a:txBody>
                        <a:bodyPr/>
                        <a:lstStyle/>
                        <a:p>
                          <a:pPr algn="ctr"/>
                          <a:r>
                            <a:rPr lang="en-US" sz="2400" b="1" dirty="0" smtClean="0"/>
                            <a:t>0.1</a:t>
                          </a:r>
                          <a:endParaRPr lang="en-US" sz="2400" b="1" dirty="0"/>
                        </a:p>
                      </a:txBody>
                      <a:tcPr/>
                    </a:tc>
                  </a:tr>
                  <a:tr h="457200">
                    <a:tc>
                      <a:txBody>
                        <a:bodyPr/>
                        <a:lstStyle/>
                        <a:p>
                          <a:pPr algn="ctr"/>
                          <a:r>
                            <a:rPr lang="en-US" sz="2400" b="1" dirty="0" smtClean="0"/>
                            <a:t>193</a:t>
                          </a:r>
                          <a:endParaRPr lang="en-US" sz="2400" b="1" dirty="0"/>
                        </a:p>
                      </a:txBody>
                      <a:tcPr/>
                    </a:tc>
                    <a:tc>
                      <a:txBody>
                        <a:bodyPr/>
                        <a:lstStyle/>
                        <a:p>
                          <a:pPr algn="ctr"/>
                          <a:r>
                            <a:rPr lang="en-US" sz="2400" b="1" dirty="0" smtClean="0"/>
                            <a:t>186.5</a:t>
                          </a:r>
                          <a:endParaRPr lang="en-US" sz="2400" b="1" dirty="0"/>
                        </a:p>
                      </a:txBody>
                      <a:tcPr/>
                    </a:tc>
                    <a:tc>
                      <a:txBody>
                        <a:bodyPr/>
                        <a:lstStyle/>
                        <a:p>
                          <a:pPr algn="ctr"/>
                          <a:r>
                            <a:rPr lang="en-US" sz="2400" b="1" dirty="0" smtClean="0"/>
                            <a:t>42.3</a:t>
                          </a:r>
                          <a:endParaRPr lang="en-US" sz="2400" b="1" dirty="0"/>
                        </a:p>
                      </a:txBody>
                      <a:tcPr/>
                    </a:tc>
                    <a:tc>
                      <a:txBody>
                        <a:bodyPr/>
                        <a:lstStyle/>
                        <a:p>
                          <a:pPr algn="ctr"/>
                          <a:r>
                            <a:rPr lang="en-US" sz="2400" b="1" dirty="0" smtClean="0"/>
                            <a:t>0.2</a:t>
                          </a:r>
                          <a:endParaRPr lang="en-US" sz="2400" b="1" dirty="0"/>
                        </a:p>
                      </a:txBody>
                      <a:tcPr/>
                    </a:tc>
                  </a:tr>
                  <a:tr h="457200">
                    <a:tc>
                      <a:txBody>
                        <a:bodyPr/>
                        <a:lstStyle/>
                        <a:p>
                          <a:pPr algn="ctr"/>
                          <a:r>
                            <a:rPr lang="en-US" sz="2400" b="1" dirty="0" smtClean="0"/>
                            <a:t>62</a:t>
                          </a:r>
                          <a:endParaRPr lang="en-US" sz="2400" b="1" dirty="0"/>
                        </a:p>
                      </a:txBody>
                      <a:tcPr/>
                    </a:tc>
                    <a:tc>
                      <a:txBody>
                        <a:bodyPr/>
                        <a:lstStyle/>
                        <a:p>
                          <a:pPr algn="ctr"/>
                          <a:r>
                            <a:rPr lang="en-US" sz="2400" b="1" dirty="0" smtClean="0"/>
                            <a:t>51.3</a:t>
                          </a:r>
                          <a:endParaRPr lang="en-US" sz="2400" b="1" dirty="0"/>
                        </a:p>
                      </a:txBody>
                      <a:tcPr/>
                    </a:tc>
                    <a:tc>
                      <a:txBody>
                        <a:bodyPr/>
                        <a:lstStyle/>
                        <a:p>
                          <a:pPr algn="ctr"/>
                          <a:r>
                            <a:rPr lang="en-US" sz="2400" b="1" dirty="0" smtClean="0"/>
                            <a:t>114.5</a:t>
                          </a:r>
                          <a:endParaRPr lang="en-US" sz="2400" b="1" dirty="0"/>
                        </a:p>
                      </a:txBody>
                      <a:tcPr/>
                    </a:tc>
                    <a:tc>
                      <a:txBody>
                        <a:bodyPr/>
                        <a:lstStyle/>
                        <a:p>
                          <a:pPr algn="ctr"/>
                          <a:r>
                            <a:rPr lang="en-US" sz="2400" b="1" dirty="0" smtClean="0"/>
                            <a:t>2.2</a:t>
                          </a:r>
                          <a:endParaRPr lang="en-US" sz="2400" b="1" dirty="0"/>
                        </a:p>
                      </a:txBody>
                      <a:tcPr/>
                    </a:tc>
                  </a:tr>
                  <a:tr h="457200">
                    <a:tc>
                      <a:txBody>
                        <a:bodyPr/>
                        <a:lstStyle/>
                        <a:p>
                          <a:pPr algn="ctr"/>
                          <a:r>
                            <a:rPr lang="en-US" sz="2400" b="1" dirty="0" smtClean="0"/>
                            <a:t>26</a:t>
                          </a:r>
                          <a:endParaRPr lang="en-US" sz="2400" b="1" dirty="0"/>
                        </a:p>
                      </a:txBody>
                      <a:tcPr/>
                    </a:tc>
                    <a:tc>
                      <a:txBody>
                        <a:bodyPr/>
                        <a:lstStyle/>
                        <a:p>
                          <a:pPr algn="ctr"/>
                          <a:r>
                            <a:rPr lang="en-US" sz="2400" b="1" dirty="0" smtClean="0"/>
                            <a:t>30.2</a:t>
                          </a:r>
                          <a:endParaRPr lang="en-US" sz="2400" b="1" dirty="0"/>
                        </a:p>
                      </a:txBody>
                      <a:tcPr/>
                    </a:tc>
                    <a:tc>
                      <a:txBody>
                        <a:bodyPr/>
                        <a:lstStyle/>
                        <a:p>
                          <a:pPr algn="ctr"/>
                          <a:r>
                            <a:rPr lang="en-US" sz="2400" b="1" dirty="0" smtClean="0"/>
                            <a:t>17.6</a:t>
                          </a:r>
                          <a:endParaRPr lang="en-US" sz="2400" b="1" dirty="0"/>
                        </a:p>
                      </a:txBody>
                      <a:tcPr/>
                    </a:tc>
                    <a:tc>
                      <a:txBody>
                        <a:bodyPr/>
                        <a:lstStyle/>
                        <a:p>
                          <a:pPr algn="ctr"/>
                          <a:r>
                            <a:rPr lang="en-US" sz="2400" b="1" dirty="0" smtClean="0"/>
                            <a:t>0.6</a:t>
                          </a:r>
                          <a:endParaRPr lang="en-US" sz="2400" b="1" dirty="0"/>
                        </a:p>
                      </a:txBody>
                      <a:tcPr/>
                    </a:tc>
                  </a:tr>
                  <a:tr h="457200">
                    <a:tc>
                      <a:txBody>
                        <a:bodyPr/>
                        <a:lstStyle/>
                        <a:p>
                          <a:pPr algn="ctr"/>
                          <a:r>
                            <a:rPr lang="en-US" sz="2400" b="1" dirty="0" smtClean="0"/>
                            <a:t>22</a:t>
                          </a:r>
                          <a:endParaRPr lang="en-US" sz="2400" b="1" dirty="0"/>
                        </a:p>
                      </a:txBody>
                      <a:tcPr/>
                    </a:tc>
                    <a:tc>
                      <a:txBody>
                        <a:bodyPr/>
                        <a:lstStyle/>
                        <a:p>
                          <a:pPr algn="ctr"/>
                          <a:r>
                            <a:rPr lang="en-US" sz="2400" b="1" dirty="0" smtClean="0"/>
                            <a:t>28.5</a:t>
                          </a:r>
                          <a:endParaRPr lang="en-US" sz="2400" b="1" dirty="0"/>
                        </a:p>
                      </a:txBody>
                      <a:tcPr/>
                    </a:tc>
                    <a:tc>
                      <a:txBody>
                        <a:bodyPr/>
                        <a:lstStyle/>
                        <a:p>
                          <a:pPr algn="ctr"/>
                          <a:r>
                            <a:rPr lang="en-US" sz="2400" b="1" dirty="0" smtClean="0"/>
                            <a:t>42.3</a:t>
                          </a:r>
                          <a:endParaRPr lang="en-US" sz="2400" b="1" dirty="0"/>
                        </a:p>
                      </a:txBody>
                      <a:tcPr/>
                    </a:tc>
                    <a:tc>
                      <a:txBody>
                        <a:bodyPr/>
                        <a:lstStyle/>
                        <a:p>
                          <a:pPr algn="ctr"/>
                          <a:r>
                            <a:rPr lang="en-US" sz="2400" b="1" dirty="0" smtClean="0"/>
                            <a:t>1.5</a:t>
                          </a:r>
                          <a:endParaRPr lang="en-US" sz="2400" b="1" dirty="0"/>
                        </a:p>
                      </a:txBody>
                      <a:tcPr/>
                    </a:tc>
                  </a:tr>
                  <a:tr h="465455">
                    <a:tc>
                      <a:txBody>
                        <a:bodyPr/>
                        <a:lstStyle/>
                        <a:p>
                          <a:pPr algn="ctr"/>
                          <a:r>
                            <a:rPr lang="en-US" sz="2400" b="1" dirty="0" smtClean="0"/>
                            <a:t>830</a:t>
                          </a:r>
                          <a:endParaRPr lang="en-US" sz="2400" b="1" dirty="0"/>
                        </a:p>
                      </a:txBody>
                      <a:tcPr/>
                    </a:tc>
                    <a:tc>
                      <a:txBody>
                        <a:bodyPr/>
                        <a:lstStyle/>
                        <a:p>
                          <a:pPr algn="ctr"/>
                          <a:r>
                            <a:rPr lang="en-US" sz="2400" b="1" dirty="0" smtClean="0"/>
                            <a:t>830</a:t>
                          </a:r>
                          <a:endParaRPr lang="en-US" sz="2400" b="1" dirty="0"/>
                        </a:p>
                      </a:txBody>
                      <a:tcPr/>
                    </a:tc>
                    <a:tc>
                      <a:txBody>
                        <a:bodyPr/>
                        <a:lstStyle/>
                        <a:p>
                          <a:pPr algn="ctr"/>
                          <a:endParaRPr lang="en-US" sz="2400" b="1" dirty="0"/>
                        </a:p>
                      </a:txBody>
                      <a:tcPr/>
                    </a:tc>
                    <a:tc>
                      <a:txBody>
                        <a:bodyPr/>
                        <a:lstStyle/>
                        <a:p>
                          <a:endParaRPr lang="en-US"/>
                        </a:p>
                      </a:txBody>
                      <a:tcPr>
                        <a:blipFill rotWithShape="1">
                          <a:blip r:embed="rId3"/>
                          <a:stretch>
                            <a:fillRect l="-256800" t="-876316" b="-31579"/>
                          </a:stretch>
                        </a:blipFill>
                      </a:tcPr>
                    </a:tc>
                  </a:tr>
                </a:tbl>
              </a:graphicData>
            </a:graphic>
          </p:graphicFrame>
        </mc:Fallback>
      </mc:AlternateContent>
    </p:spTree>
    <p:extLst>
      <p:ext uri="{BB962C8B-B14F-4D97-AF65-F5344CB8AC3E}">
        <p14:creationId xmlns:p14="http://schemas.microsoft.com/office/powerpoint/2010/main" val="37381009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6200" y="76200"/>
                <a:ext cx="8915400" cy="6553200"/>
              </a:xfrm>
            </p:spPr>
            <p:txBody>
              <a:bodyPr>
                <a:normAutofit/>
              </a:bodyPr>
              <a:lstStyle/>
              <a:p>
                <a:pPr marL="0" indent="0" algn="just" rtl="1">
                  <a:buNone/>
                </a:pPr>
                <a:r>
                  <a:rPr lang="ar-IQ" sz="2600" b="1" dirty="0" smtClean="0"/>
                  <a:t>4- حدود منطقتي القبول والرفض: اختبار الطرف الأيمن لتوزيع </a:t>
                </a:r>
                <a14:m>
                  <m:oMath xmlns:m="http://schemas.openxmlformats.org/officeDocument/2006/math">
                    <m:sSup>
                      <m:sSupPr>
                        <m:ctrlPr>
                          <a:rPr lang="ar-IQ" sz="2600" b="1" i="1" smtClean="0">
                            <a:latin typeface="Cambria Math"/>
                          </a:rPr>
                        </m:ctrlPr>
                      </m:sSupPr>
                      <m:e>
                        <m:r>
                          <a:rPr lang="en-US" sz="2600" b="1" i="1" smtClean="0">
                            <a:latin typeface="Cambria Math"/>
                          </a:rPr>
                          <m:t>𝒙</m:t>
                        </m:r>
                      </m:e>
                      <m:sup>
                        <m:r>
                          <a:rPr lang="en-US" sz="2600" b="1" i="1" smtClean="0">
                            <a:latin typeface="Cambria Math"/>
                          </a:rPr>
                          <m:t>𝟐</m:t>
                        </m:r>
                      </m:sup>
                    </m:sSup>
                  </m:oMath>
                </a14:m>
                <a:r>
                  <a:rPr lang="ar-IQ" sz="2600" b="1" dirty="0" smtClean="0"/>
                  <a:t> عند مستوى معنوية </a:t>
                </a:r>
                <a:r>
                  <a:rPr lang="en-US" sz="2600" b="1" dirty="0" smtClean="0"/>
                  <a:t>0.01</a:t>
                </a:r>
                <a:r>
                  <a:rPr lang="ar-IQ" sz="2600" b="1" dirty="0" smtClean="0"/>
                  <a:t> ودرجات حرية (</a:t>
                </a:r>
                <a:r>
                  <a:rPr lang="en-US" sz="2600" b="1" dirty="0" smtClean="0"/>
                  <a:t>m-1 , n-1</a:t>
                </a:r>
                <a:r>
                  <a:rPr lang="ar-IQ" sz="2600" b="1" dirty="0" smtClean="0"/>
                  <a:t>)اي ان </a:t>
                </a:r>
                <a:r>
                  <a:rPr lang="en-US" sz="2600" b="1" dirty="0" smtClean="0"/>
                  <a:t>n=2, m=3</a:t>
                </a:r>
                <a:r>
                  <a:rPr lang="ar-IQ" sz="2600" b="1" dirty="0" smtClean="0"/>
                  <a:t> وعليه فان درجات الحرية تساوي </a:t>
                </a:r>
                <a:r>
                  <a:rPr lang="en-US" sz="2600" b="1" dirty="0" smtClean="0"/>
                  <a:t>2</a:t>
                </a:r>
                <a:r>
                  <a:rPr lang="ar-IQ" sz="2600" b="1" dirty="0" smtClean="0"/>
                  <a:t> ومن الجدول نجد ان(</a:t>
                </a:r>
                <a:r>
                  <a:rPr lang="en-US" sz="2600" b="1" dirty="0"/>
                  <a:t>=5.991</a:t>
                </a:r>
                <a:r>
                  <a:rPr lang="ar-IQ" sz="2600" b="1" dirty="0"/>
                  <a:t> </a:t>
                </a:r>
                <a14:m>
                  <m:oMath xmlns:m="http://schemas.openxmlformats.org/officeDocument/2006/math">
                    <m:sSub>
                      <m:sSubPr>
                        <m:ctrlPr>
                          <a:rPr lang="ar-IQ" sz="2600" b="1" i="1">
                            <a:latin typeface="Cambria Math"/>
                          </a:rPr>
                        </m:ctrlPr>
                      </m:sSubPr>
                      <m:e>
                        <m:sSup>
                          <m:sSupPr>
                            <m:ctrlPr>
                              <a:rPr lang="ar-IQ" sz="2600" b="1" i="1">
                                <a:latin typeface="Cambria Math"/>
                              </a:rPr>
                            </m:ctrlPr>
                          </m:sSupPr>
                          <m:e>
                            <m:r>
                              <a:rPr lang="en-US" sz="2600" b="1">
                                <a:latin typeface="Cambria Math"/>
                              </a:rPr>
                              <m:t>𝐱</m:t>
                            </m:r>
                          </m:e>
                          <m:sup>
                            <m:r>
                              <a:rPr lang="en-US" sz="2600" b="1">
                                <a:latin typeface="Cambria Math"/>
                              </a:rPr>
                              <m:t>𝟐</m:t>
                            </m:r>
                          </m:sup>
                        </m:sSup>
                      </m:e>
                      <m:sub>
                        <m:r>
                          <a:rPr lang="en-US" sz="2600" b="1">
                            <a:latin typeface="Cambria Math"/>
                          </a:rPr>
                          <m:t>𝟎</m:t>
                        </m:r>
                        <m:r>
                          <a:rPr lang="en-US" sz="2600" b="1">
                            <a:latin typeface="Cambria Math"/>
                          </a:rPr>
                          <m:t>.</m:t>
                        </m:r>
                        <m:r>
                          <a:rPr lang="en-US" sz="2600" b="1">
                            <a:latin typeface="Cambria Math"/>
                          </a:rPr>
                          <m:t>𝟎𝟓</m:t>
                        </m:r>
                        <m:r>
                          <a:rPr lang="en-US" sz="2600" b="1">
                            <a:latin typeface="Cambria Math"/>
                          </a:rPr>
                          <m:t>,</m:t>
                        </m:r>
                        <m:r>
                          <a:rPr lang="en-US" sz="2600" b="1">
                            <a:latin typeface="Cambria Math"/>
                          </a:rPr>
                          <m:t>𝟐</m:t>
                        </m:r>
                      </m:sub>
                    </m:sSub>
                  </m:oMath>
                </a14:m>
                <a:r>
                  <a:rPr lang="ar-IQ" sz="2600" b="1" dirty="0"/>
                  <a:t>)</a:t>
                </a:r>
                <a:r>
                  <a:rPr lang="en-US" sz="2600" b="1" dirty="0" smtClean="0"/>
                  <a:t>.</a:t>
                </a:r>
              </a:p>
              <a:p>
                <a:pPr marL="0" indent="0" algn="just" rtl="1">
                  <a:buNone/>
                </a:pPr>
                <a:r>
                  <a:rPr lang="ar-IQ" sz="2600" b="1" dirty="0" smtClean="0"/>
                  <a:t>وبالتالي فان منطقتي القبول والرفض كما في الشكل التالي:</a:t>
                </a:r>
              </a:p>
              <a:p>
                <a:pPr marL="0" indent="0" algn="just" rtl="1">
                  <a:buNone/>
                </a:pPr>
                <a:endParaRPr lang="ar-IQ" sz="2600" b="1" dirty="0"/>
              </a:p>
              <a:p>
                <a:pPr marL="0" indent="0" algn="just" rtl="1">
                  <a:buNone/>
                </a:pPr>
                <a:endParaRPr lang="ar-IQ" sz="2600" b="1" dirty="0" smtClean="0"/>
              </a:p>
              <a:p>
                <a:pPr marL="0" indent="0" algn="just" rtl="1">
                  <a:buNone/>
                </a:pPr>
                <a:endParaRPr lang="ar-IQ" sz="2600" b="1" dirty="0"/>
              </a:p>
              <a:p>
                <a:pPr marL="0" indent="0" algn="just" rtl="1">
                  <a:buNone/>
                </a:pPr>
                <a:endParaRPr lang="en-US" sz="2600" b="1" dirty="0" smtClean="0"/>
              </a:p>
              <a:p>
                <a:pPr marL="0" indent="0" algn="just" rtl="1">
                  <a:buNone/>
                </a:pPr>
                <a:endParaRPr lang="en-US" sz="2600" b="1" dirty="0"/>
              </a:p>
              <a:p>
                <a:pPr marL="0" indent="0" algn="just" rtl="1">
                  <a:buNone/>
                </a:pPr>
                <a:endParaRPr lang="ar-IQ" sz="2600" b="1" dirty="0" smtClean="0"/>
              </a:p>
              <a:p>
                <a:pPr marL="0" indent="0" algn="just" rtl="1">
                  <a:buNone/>
                </a:pPr>
                <a:endParaRPr lang="ar-IQ" sz="2600" b="1" dirty="0"/>
              </a:p>
              <a:p>
                <a:pPr marL="0" indent="0" algn="just" rtl="1">
                  <a:buNone/>
                </a:pPr>
                <a:r>
                  <a:rPr lang="ar-IQ" sz="2600" b="1" dirty="0" smtClean="0"/>
                  <a:t>اي ان منطقة القبول تبدأ من الصفر وحتى </a:t>
                </a:r>
                <a:r>
                  <a:rPr lang="en-US" sz="2600" b="1" dirty="0" smtClean="0"/>
                  <a:t>5.991</a:t>
                </a:r>
                <a:r>
                  <a:rPr lang="ar-IQ" sz="2600" b="1" dirty="0" smtClean="0"/>
                  <a:t> وتكون منطقة الرفض للقيم التي اكبر من </a:t>
                </a:r>
                <a:r>
                  <a:rPr lang="en-US" sz="2600" b="1" dirty="0" smtClean="0"/>
                  <a:t>5.991</a:t>
                </a:r>
                <a:r>
                  <a:rPr lang="ar-IQ" sz="2600" b="1" dirty="0" smtClean="0"/>
                  <a:t> </a:t>
                </a:r>
                <a:endParaRPr lang="en-US" sz="2600"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6200" y="76200"/>
                <a:ext cx="8915400" cy="6553200"/>
              </a:xfrm>
              <a:blipFill rotWithShape="1">
                <a:blip r:embed="rId2"/>
                <a:stretch>
                  <a:fillRect l="-2326" t="-744" r="-1300"/>
                </a:stretch>
              </a:blipFill>
            </p:spPr>
            <p:txBody>
              <a:bodyPr/>
              <a:lstStyle/>
              <a:p>
                <a:r>
                  <a:rPr lang="en-US">
                    <a:noFill/>
                  </a:rPr>
                  <a:t> </a:t>
                </a:r>
              </a:p>
            </p:txBody>
          </p:sp>
        </mc:Fallback>
      </mc:AlternateContent>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05000"/>
            <a:ext cx="621792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51827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09600"/>
            <a:ext cx="7696200" cy="5562600"/>
          </a:xfrm>
        </p:spPr>
        <p:txBody>
          <a:bodyPr>
            <a:noAutofit/>
          </a:bodyPr>
          <a:lstStyle/>
          <a:p>
            <a:pPr marL="0" indent="0" algn="just" rtl="1">
              <a:buNone/>
            </a:pPr>
            <a:r>
              <a:rPr lang="ar-IQ" sz="5400" b="1" dirty="0" smtClean="0">
                <a:solidFill>
                  <a:srgbClr val="FF0000"/>
                </a:solidFill>
              </a:rPr>
              <a:t>5- المقارنة والقرار: ان قيمة إحصاءة الإختبار (</a:t>
            </a:r>
            <a:r>
              <a:rPr lang="en-US" sz="5400" b="1" dirty="0" smtClean="0">
                <a:solidFill>
                  <a:srgbClr val="FF0000"/>
                </a:solidFill>
              </a:rPr>
              <a:t>4.9</a:t>
            </a:r>
            <a:r>
              <a:rPr lang="ar-IQ" sz="5400" b="1" dirty="0" smtClean="0">
                <a:solidFill>
                  <a:srgbClr val="FF0000"/>
                </a:solidFill>
              </a:rPr>
              <a:t>) اصغر من </a:t>
            </a:r>
            <a:r>
              <a:rPr lang="en-US" sz="5400" b="1" dirty="0" smtClean="0">
                <a:solidFill>
                  <a:srgbClr val="FF0000"/>
                </a:solidFill>
              </a:rPr>
              <a:t>5.991</a:t>
            </a:r>
            <a:r>
              <a:rPr lang="ar-IQ" sz="5400" b="1" dirty="0" smtClean="0">
                <a:solidFill>
                  <a:srgbClr val="FF0000"/>
                </a:solidFill>
              </a:rPr>
              <a:t> اي تقع في منطقة القبول فان القرار هو:</a:t>
            </a:r>
          </a:p>
          <a:p>
            <a:pPr marL="0" indent="0" algn="just" rtl="1">
              <a:buNone/>
            </a:pPr>
            <a:r>
              <a:rPr lang="ar-IQ" sz="5400" b="1" dirty="0" smtClean="0">
                <a:solidFill>
                  <a:srgbClr val="0070C0"/>
                </a:solidFill>
              </a:rPr>
              <a:t>قبول فرضية العدم التي تنص على ان سببي حوادث المرور مستقلة.</a:t>
            </a:r>
          </a:p>
        </p:txBody>
      </p:sp>
    </p:spTree>
    <p:extLst>
      <p:ext uri="{BB962C8B-B14F-4D97-AF65-F5344CB8AC3E}">
        <p14:creationId xmlns:p14="http://schemas.microsoft.com/office/powerpoint/2010/main" val="4547984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477000"/>
          </a:xfrm>
        </p:spPr>
        <p:txBody>
          <a:bodyPr>
            <a:normAutofit/>
          </a:bodyPr>
          <a:lstStyle/>
          <a:p>
            <a:pPr marL="0" indent="0" algn="ctr">
              <a:buNone/>
            </a:pPr>
            <a:endParaRPr lang="en-US" sz="3600" b="1" dirty="0" smtClean="0">
              <a:solidFill>
                <a:srgbClr val="0070C0"/>
              </a:solidFill>
            </a:endParaRPr>
          </a:p>
          <a:p>
            <a:pPr marL="0" indent="0" algn="ctr">
              <a:buNone/>
            </a:pPr>
            <a:endParaRPr lang="en-US" sz="3600" b="1" dirty="0">
              <a:solidFill>
                <a:srgbClr val="0070C0"/>
              </a:solidFill>
            </a:endParaRPr>
          </a:p>
          <a:p>
            <a:pPr marL="0" indent="0" algn="ctr">
              <a:buNone/>
            </a:pPr>
            <a:endParaRPr lang="en-US" sz="3600" b="1" dirty="0" smtClean="0">
              <a:solidFill>
                <a:srgbClr val="0070C0"/>
              </a:solidFill>
            </a:endParaRPr>
          </a:p>
          <a:p>
            <a:pPr marL="0" indent="0" algn="ctr">
              <a:buNone/>
            </a:pPr>
            <a:endParaRPr lang="en-US" sz="3600" b="1" dirty="0">
              <a:solidFill>
                <a:srgbClr val="0070C0"/>
              </a:solidFill>
            </a:endParaRPr>
          </a:p>
          <a:p>
            <a:pPr marL="0" indent="0" algn="ctr">
              <a:buNone/>
            </a:pPr>
            <a:endParaRPr lang="en-US" sz="3600" b="1" dirty="0" smtClean="0">
              <a:solidFill>
                <a:srgbClr val="0070C0"/>
              </a:solidFill>
            </a:endParaRPr>
          </a:p>
          <a:p>
            <a:pPr marL="0" indent="0" algn="just" rtl="1">
              <a:buNone/>
            </a:pPr>
            <a:r>
              <a:rPr lang="ar-IQ" sz="3600" b="1" dirty="0" smtClean="0">
                <a:solidFill>
                  <a:srgbClr val="0070C0"/>
                </a:solidFill>
              </a:rPr>
              <a:t>  اي ان إحصاءة الإختبار تساوي(</a:t>
            </a:r>
            <a:r>
              <a:rPr lang="en-US" sz="3600" b="1" dirty="0" smtClean="0">
                <a:solidFill>
                  <a:srgbClr val="0070C0"/>
                </a:solidFill>
              </a:rPr>
              <a:t>58</a:t>
            </a:r>
            <a:r>
              <a:rPr lang="ar-IQ" sz="3600" b="1" dirty="0" smtClean="0">
                <a:solidFill>
                  <a:srgbClr val="0070C0"/>
                </a:solidFill>
              </a:rPr>
              <a:t>)، نلاحظ اننا حصلنا على التكرارات المتوقعة من خلال ضرب مجموع التكرارات المشاهدة والبالغة </a:t>
            </a:r>
            <a:r>
              <a:rPr lang="en-US" sz="3600" b="1" dirty="0" smtClean="0">
                <a:solidFill>
                  <a:srgbClr val="0070C0"/>
                </a:solidFill>
              </a:rPr>
              <a:t>400</a:t>
            </a:r>
            <a:r>
              <a:rPr lang="ar-IQ" sz="3600" b="1" dirty="0" smtClean="0">
                <a:solidFill>
                  <a:srgbClr val="0070C0"/>
                </a:solidFill>
              </a:rPr>
              <a:t> في احتمالية عدد المشاهدين للبرامج في كل يوم والبالغة (1/4).</a:t>
            </a:r>
            <a:endParaRPr lang="en-US" sz="3600" b="1" dirty="0">
              <a:solidFill>
                <a:srgbClr val="0070C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6106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82738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227713"/>
                <a:ext cx="8839200" cy="7457089"/>
              </a:xfrm>
            </p:spPr>
            <p:txBody>
              <a:bodyPr>
                <a:normAutofit/>
              </a:bodyPr>
              <a:lstStyle/>
              <a:p>
                <a:pPr marL="0" indent="0" algn="just" rtl="1">
                  <a:buNone/>
                </a:pPr>
                <a:r>
                  <a:rPr lang="ar-IQ" sz="2800" dirty="0" smtClean="0"/>
                  <a:t>4- </a:t>
                </a:r>
                <a:r>
                  <a:rPr lang="ar-IQ" sz="2800" b="1" dirty="0" smtClean="0"/>
                  <a:t>حدود منطقتي القبول والرفض: اختبار الطرف الأيمن لتوزيع </a:t>
                </a:r>
                <a14:m>
                  <m:oMath xmlns:m="http://schemas.openxmlformats.org/officeDocument/2006/math">
                    <m:sSup>
                      <m:sSupPr>
                        <m:ctrlPr>
                          <a:rPr lang="en-US" sz="2800" b="1" i="1">
                            <a:solidFill>
                              <a:srgbClr val="0070C0"/>
                            </a:solidFill>
                            <a:latin typeface="Cambria Math"/>
                          </a:rPr>
                        </m:ctrlPr>
                      </m:sSupPr>
                      <m:e>
                        <m:r>
                          <a:rPr lang="en-US" sz="2800" b="1" i="1">
                            <a:solidFill>
                              <a:srgbClr val="0070C0"/>
                            </a:solidFill>
                            <a:latin typeface="Cambria Math"/>
                          </a:rPr>
                          <m:t>𝒙</m:t>
                        </m:r>
                      </m:e>
                      <m:sup>
                        <m:r>
                          <a:rPr lang="en-US" sz="2800" b="1" i="1">
                            <a:solidFill>
                              <a:srgbClr val="0070C0"/>
                            </a:solidFill>
                            <a:latin typeface="Cambria Math"/>
                          </a:rPr>
                          <m:t>𝟐</m:t>
                        </m:r>
                      </m:sup>
                    </m:sSup>
                  </m:oMath>
                </a14:m>
                <a:r>
                  <a:rPr lang="ar-IQ" sz="2800" b="1" dirty="0" smtClean="0"/>
                  <a:t> عند مستوى معنوية (</a:t>
                </a:r>
                <a:r>
                  <a:rPr lang="en-US" sz="2800" b="1" dirty="0" smtClean="0"/>
                  <a:t>0.01</a:t>
                </a:r>
                <a:r>
                  <a:rPr lang="ar-IQ" sz="2800" b="1" dirty="0" smtClean="0"/>
                  <a:t>) ودرجات حرية تساوي (</a:t>
                </a:r>
                <a:r>
                  <a:rPr lang="en-US" sz="2800" b="1" dirty="0" smtClean="0"/>
                  <a:t>k-m-1</a:t>
                </a:r>
                <a:r>
                  <a:rPr lang="ar-IQ" sz="2800" b="1" dirty="0" smtClean="0"/>
                  <a:t>) حيث ان عدد البرامج </a:t>
                </a:r>
                <a:r>
                  <a:rPr lang="en-US" sz="2800" b="1" dirty="0" smtClean="0"/>
                  <a:t>4</a:t>
                </a:r>
                <a:r>
                  <a:rPr lang="ar-IQ" sz="2800" b="1" dirty="0" smtClean="0"/>
                  <a:t> اي ان (</a:t>
                </a:r>
                <a:r>
                  <a:rPr lang="en-US" sz="2800" b="1" dirty="0" smtClean="0"/>
                  <a:t>k=4</a:t>
                </a:r>
                <a:r>
                  <a:rPr lang="ar-IQ" sz="2800" b="1" dirty="0" smtClean="0"/>
                  <a:t>) وان (</a:t>
                </a:r>
                <a:r>
                  <a:rPr lang="en-US" sz="2800" b="1" dirty="0" smtClean="0"/>
                  <a:t>m=0</a:t>
                </a:r>
                <a:r>
                  <a:rPr lang="ar-IQ" sz="2800" b="1" dirty="0" smtClean="0"/>
                  <a:t>) اي لا توجد معلمة للتوزيع وعليه فان درجات الحرية هي (3) ومن جدول </a:t>
                </a:r>
                <a14:m>
                  <m:oMath xmlns:m="http://schemas.openxmlformats.org/officeDocument/2006/math">
                    <m:sSup>
                      <m:sSupPr>
                        <m:ctrlPr>
                          <a:rPr lang="en-US" sz="2800" b="1" i="1">
                            <a:solidFill>
                              <a:srgbClr val="0070C0"/>
                            </a:solidFill>
                            <a:latin typeface="Cambria Math"/>
                          </a:rPr>
                        </m:ctrlPr>
                      </m:sSupPr>
                      <m:e>
                        <m:r>
                          <a:rPr lang="en-US" sz="2800" b="1" i="1">
                            <a:solidFill>
                              <a:srgbClr val="0070C0"/>
                            </a:solidFill>
                            <a:latin typeface="Cambria Math"/>
                          </a:rPr>
                          <m:t>𝒙</m:t>
                        </m:r>
                      </m:e>
                      <m:sup>
                        <m:r>
                          <a:rPr lang="en-US" sz="2800" b="1" i="1">
                            <a:solidFill>
                              <a:srgbClr val="0070C0"/>
                            </a:solidFill>
                            <a:latin typeface="Cambria Math"/>
                          </a:rPr>
                          <m:t>𝟐</m:t>
                        </m:r>
                      </m:sup>
                    </m:sSup>
                  </m:oMath>
                </a14:m>
                <a:r>
                  <a:rPr lang="ar-IQ" sz="2800" b="1" dirty="0" smtClean="0"/>
                  <a:t> نجد ان </a:t>
                </a:r>
                <a:r>
                  <a:rPr lang="en-US" sz="2800" b="1" dirty="0" smtClean="0"/>
                  <a:t>11.345</a:t>
                </a:r>
                <a:r>
                  <a:rPr lang="ar-IQ" sz="2800" b="1" dirty="0" smtClean="0"/>
                  <a:t>=(</a:t>
                </a:r>
                <a14:m>
                  <m:oMath xmlns:m="http://schemas.openxmlformats.org/officeDocument/2006/math">
                    <m:r>
                      <a:rPr lang="en-US" sz="2800" b="1" i="1" smtClean="0">
                        <a:solidFill>
                          <a:srgbClr val="0070C0"/>
                        </a:solidFill>
                        <a:latin typeface="Cambria Math"/>
                      </a:rPr>
                      <m:t> </m:t>
                    </m:r>
                    <m:sSub>
                      <m:sSubPr>
                        <m:ctrlPr>
                          <a:rPr lang="en-US" sz="2800" b="1" i="1" smtClean="0">
                            <a:solidFill>
                              <a:srgbClr val="0070C0"/>
                            </a:solidFill>
                            <a:latin typeface="Cambria Math"/>
                          </a:rPr>
                        </m:ctrlPr>
                      </m:sSubPr>
                      <m:e>
                        <m:sSup>
                          <m:sSupPr>
                            <m:ctrlPr>
                              <a:rPr lang="en-US" sz="2800" b="1" i="1">
                                <a:solidFill>
                                  <a:srgbClr val="0070C0"/>
                                </a:solidFill>
                                <a:latin typeface="Cambria Math"/>
                              </a:rPr>
                            </m:ctrlPr>
                          </m:sSupPr>
                          <m:e>
                            <m:r>
                              <a:rPr lang="en-US" sz="2800" b="1" i="1">
                                <a:solidFill>
                                  <a:srgbClr val="0070C0"/>
                                </a:solidFill>
                                <a:latin typeface="Cambria Math"/>
                              </a:rPr>
                              <m:t>𝒙</m:t>
                            </m:r>
                          </m:e>
                          <m:sup>
                            <m:r>
                              <a:rPr lang="en-US" sz="2800" b="1" i="1">
                                <a:solidFill>
                                  <a:srgbClr val="0070C0"/>
                                </a:solidFill>
                                <a:latin typeface="Cambria Math"/>
                              </a:rPr>
                              <m:t>𝟐</m:t>
                            </m:r>
                          </m:sup>
                        </m:sSup>
                      </m:e>
                      <m:sub>
                        <m:r>
                          <a:rPr lang="en-US" sz="2800" b="1" i="1" smtClean="0">
                            <a:solidFill>
                              <a:srgbClr val="0070C0"/>
                            </a:solidFill>
                            <a:latin typeface="Cambria Math"/>
                          </a:rPr>
                          <m:t>𝟎</m:t>
                        </m:r>
                        <m:r>
                          <a:rPr lang="en-US" sz="2800" b="1" i="1" smtClean="0">
                            <a:solidFill>
                              <a:srgbClr val="0070C0"/>
                            </a:solidFill>
                            <a:latin typeface="Cambria Math"/>
                          </a:rPr>
                          <m:t>.</m:t>
                        </m:r>
                        <m:r>
                          <a:rPr lang="en-US" sz="2800" b="1" i="1" smtClean="0">
                            <a:solidFill>
                              <a:srgbClr val="0070C0"/>
                            </a:solidFill>
                            <a:latin typeface="Cambria Math"/>
                          </a:rPr>
                          <m:t>𝟎𝟏</m:t>
                        </m:r>
                        <m:r>
                          <a:rPr lang="en-US" sz="2800" b="1" i="1" smtClean="0">
                            <a:solidFill>
                              <a:srgbClr val="0070C0"/>
                            </a:solidFill>
                            <a:latin typeface="Cambria Math"/>
                          </a:rPr>
                          <m:t>,</m:t>
                        </m:r>
                        <m:r>
                          <a:rPr lang="en-US" sz="2800" b="1" i="1" smtClean="0">
                            <a:solidFill>
                              <a:srgbClr val="0070C0"/>
                            </a:solidFill>
                            <a:latin typeface="Cambria Math"/>
                          </a:rPr>
                          <m:t>𝟑</m:t>
                        </m:r>
                      </m:sub>
                    </m:sSub>
                  </m:oMath>
                </a14:m>
                <a:r>
                  <a:rPr lang="ar-IQ" sz="2800" b="1" dirty="0" smtClean="0"/>
                  <a:t>).</a:t>
                </a:r>
              </a:p>
              <a:p>
                <a:pPr marL="0" indent="0" algn="just" rtl="1">
                  <a:buNone/>
                </a:pPr>
                <a:r>
                  <a:rPr lang="ar-IQ" sz="2800" b="1" dirty="0" smtClean="0"/>
                  <a:t>وبالتالي فان منطقتي القبول والرفض كما في الشكل التالي:</a:t>
                </a:r>
              </a:p>
              <a:p>
                <a:pPr marL="0" indent="0" algn="ctr" rtl="1">
                  <a:buNone/>
                </a:pPr>
                <a:endParaRPr lang="en-US" sz="2800"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227713"/>
                <a:ext cx="8839200" cy="7457089"/>
              </a:xfrm>
              <a:blipFill rotWithShape="1">
                <a:blip r:embed="rId2"/>
                <a:stretch>
                  <a:fillRect l="-2621" t="-735" r="-1448"/>
                </a:stretch>
              </a:blipFill>
            </p:spPr>
            <p:txBody>
              <a:bodyPr/>
              <a:lstStyle/>
              <a:p>
                <a:r>
                  <a:rPr lang="en-US">
                    <a:noFill/>
                  </a:rPr>
                  <a:t> </a:t>
                </a:r>
              </a:p>
            </p:txBody>
          </p:sp>
        </mc:Fallback>
      </mc:AlternateContent>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733800"/>
            <a:ext cx="81280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61681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839200" cy="6400800"/>
          </a:xfrm>
        </p:spPr>
        <p:txBody>
          <a:bodyPr>
            <a:normAutofit/>
          </a:bodyPr>
          <a:lstStyle/>
          <a:p>
            <a:pPr algn="just" rtl="1"/>
            <a:r>
              <a:rPr lang="ar-IQ" sz="4000" b="1" dirty="0" smtClean="0">
                <a:solidFill>
                  <a:srgbClr val="0070C0"/>
                </a:solidFill>
              </a:rPr>
              <a:t>اي ان منطقة القبول تبدأ من الصفر وحتى (</a:t>
            </a:r>
            <a:r>
              <a:rPr lang="en-US" sz="4000" b="1" dirty="0" smtClean="0">
                <a:solidFill>
                  <a:srgbClr val="0070C0"/>
                </a:solidFill>
              </a:rPr>
              <a:t>11.345</a:t>
            </a:r>
            <a:r>
              <a:rPr lang="ar-IQ" sz="4000" b="1" dirty="0" smtClean="0">
                <a:solidFill>
                  <a:srgbClr val="0070C0"/>
                </a:solidFill>
              </a:rPr>
              <a:t>) وتكون منطقة الرفض للقيم اكبر من </a:t>
            </a:r>
            <a:r>
              <a:rPr lang="ar-IQ" sz="4000" b="1" dirty="0">
                <a:solidFill>
                  <a:srgbClr val="0070C0"/>
                </a:solidFill>
              </a:rPr>
              <a:t>(</a:t>
            </a:r>
            <a:r>
              <a:rPr lang="en-US" sz="4000" b="1" dirty="0">
                <a:solidFill>
                  <a:srgbClr val="0070C0"/>
                </a:solidFill>
              </a:rPr>
              <a:t>11.345</a:t>
            </a:r>
            <a:r>
              <a:rPr lang="ar-IQ" sz="4000" b="1" dirty="0" smtClean="0">
                <a:solidFill>
                  <a:srgbClr val="0070C0"/>
                </a:solidFill>
              </a:rPr>
              <a:t>).</a:t>
            </a:r>
          </a:p>
          <a:p>
            <a:pPr algn="just" rtl="1"/>
            <a:r>
              <a:rPr lang="ar-IQ" sz="4000" b="1" dirty="0" smtClean="0">
                <a:solidFill>
                  <a:srgbClr val="FF0000"/>
                </a:solidFill>
              </a:rPr>
              <a:t>5- المقارنة والقرار: بما ان قيمة الإحصاءة المحسوبة اكبر بكثير من قيمة الجدولية اي تقع في منطقة الرفض، لذا فالقرار يكون:</a:t>
            </a:r>
          </a:p>
          <a:p>
            <a:pPr algn="just" rtl="1"/>
            <a:r>
              <a:rPr lang="ar-IQ" sz="4000" b="1" dirty="0" smtClean="0">
                <a:solidFill>
                  <a:srgbClr val="0070C0"/>
                </a:solidFill>
              </a:rPr>
              <a:t>رفض فرضية العدم وقبول الفرضية البديلة (اي هناك عدم تجانس بين البرامج او ليس للبرامج نفس الأفضلية لدى المشاهدين)</a:t>
            </a:r>
            <a:endParaRPr lang="en-US" sz="4000" b="1" dirty="0">
              <a:solidFill>
                <a:srgbClr val="0070C0"/>
              </a:solidFill>
            </a:endParaRPr>
          </a:p>
        </p:txBody>
      </p:sp>
    </p:spTree>
    <p:extLst>
      <p:ext uri="{BB962C8B-B14F-4D97-AF65-F5344CB8AC3E}">
        <p14:creationId xmlns:p14="http://schemas.microsoft.com/office/powerpoint/2010/main" val="30692670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400800"/>
          </a:xfrm>
        </p:spPr>
        <p:txBody>
          <a:bodyPr/>
          <a:lstStyle/>
          <a:p>
            <a:pPr marL="0" indent="0" algn="just" rtl="1">
              <a:buNone/>
            </a:pPr>
            <a:r>
              <a:rPr lang="ar-IQ" dirty="0" smtClean="0"/>
              <a:t>مثال(2): في دراسة سابقة لإحصائية موظفي كلية الإدارة والإقتصادية حول مستواهم العلمي فتبين ان النتائج كانت بالشكل الآتي:</a:t>
            </a:r>
          </a:p>
          <a:p>
            <a:pPr marL="0" indent="0" algn="just" rtl="1">
              <a:buNone/>
            </a:pPr>
            <a:endParaRPr lang="ar-IQ" dirty="0"/>
          </a:p>
          <a:p>
            <a:pPr marL="0" indent="0" algn="just" rtl="1">
              <a:buNone/>
            </a:pPr>
            <a:endParaRPr lang="ar-IQ" dirty="0" smtClean="0"/>
          </a:p>
          <a:p>
            <a:pPr marL="0" indent="0" algn="just" rtl="1">
              <a:buNone/>
            </a:pPr>
            <a:endParaRPr lang="ar-IQ" dirty="0" smtClean="0"/>
          </a:p>
          <a:p>
            <a:pPr marL="0" indent="0" algn="just" rtl="1">
              <a:buNone/>
            </a:pPr>
            <a:r>
              <a:rPr lang="ar-IQ" dirty="0" smtClean="0"/>
              <a:t>وفي هذه السنة تم اجراء دراسة ميدانية لـ</a:t>
            </a:r>
            <a:r>
              <a:rPr lang="en-US" dirty="0" smtClean="0"/>
              <a:t>60</a:t>
            </a:r>
            <a:r>
              <a:rPr lang="ar-IQ" dirty="0" smtClean="0"/>
              <a:t> منتسب فكانت النتائج بالشكل الآتي:</a:t>
            </a:r>
          </a:p>
          <a:p>
            <a:pPr marL="0" indent="0" algn="just" rtl="1">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603049597"/>
              </p:ext>
            </p:extLst>
          </p:nvPr>
        </p:nvGraphicFramePr>
        <p:xfrm>
          <a:off x="457200" y="1905000"/>
          <a:ext cx="8458201" cy="1645920"/>
        </p:xfrm>
        <a:graphic>
          <a:graphicData uri="http://schemas.openxmlformats.org/drawingml/2006/table">
            <a:tbl>
              <a:tblPr firstRow="1" bandRow="1">
                <a:tableStyleId>{5C22544A-7EE6-4342-B048-85BDC9FD1C3A}</a:tableStyleId>
              </a:tblPr>
              <a:tblGrid>
                <a:gridCol w="1460962"/>
                <a:gridCol w="1460962"/>
                <a:gridCol w="1537855"/>
                <a:gridCol w="1768533"/>
                <a:gridCol w="2229889"/>
              </a:tblGrid>
              <a:tr h="370840">
                <a:tc>
                  <a:txBody>
                    <a:bodyPr/>
                    <a:lstStyle/>
                    <a:p>
                      <a:pPr algn="ctr" rtl="1"/>
                      <a:r>
                        <a:rPr lang="ar-IQ" sz="3200" dirty="0" smtClean="0"/>
                        <a:t>ابتدائي</a:t>
                      </a:r>
                      <a:endParaRPr lang="en-US" sz="3200" dirty="0"/>
                    </a:p>
                  </a:txBody>
                  <a:tcPr/>
                </a:tc>
                <a:tc>
                  <a:txBody>
                    <a:bodyPr/>
                    <a:lstStyle/>
                    <a:p>
                      <a:pPr algn="ctr" rtl="1"/>
                      <a:r>
                        <a:rPr lang="ar-IQ" sz="3200" dirty="0" smtClean="0"/>
                        <a:t>متوسطة</a:t>
                      </a:r>
                      <a:endParaRPr lang="en-US" sz="3200" dirty="0"/>
                    </a:p>
                  </a:txBody>
                  <a:tcPr/>
                </a:tc>
                <a:tc>
                  <a:txBody>
                    <a:bodyPr/>
                    <a:lstStyle/>
                    <a:p>
                      <a:pPr algn="ctr" rtl="1"/>
                      <a:r>
                        <a:rPr lang="ar-IQ" sz="3200" dirty="0" smtClean="0"/>
                        <a:t>اعدادية</a:t>
                      </a:r>
                      <a:endParaRPr lang="en-US" sz="3200" dirty="0"/>
                    </a:p>
                  </a:txBody>
                  <a:tcPr/>
                </a:tc>
                <a:tc>
                  <a:txBody>
                    <a:bodyPr/>
                    <a:lstStyle/>
                    <a:p>
                      <a:pPr algn="ctr" rtl="1"/>
                      <a:r>
                        <a:rPr lang="ar-IQ" sz="3200" dirty="0" smtClean="0"/>
                        <a:t>بكالوريوس</a:t>
                      </a:r>
                      <a:endParaRPr lang="en-US" sz="3200" dirty="0"/>
                    </a:p>
                  </a:txBody>
                  <a:tcPr/>
                </a:tc>
                <a:tc>
                  <a:txBody>
                    <a:bodyPr/>
                    <a:lstStyle/>
                    <a:p>
                      <a:pPr algn="ctr" rtl="1"/>
                      <a:r>
                        <a:rPr lang="ar-IQ" sz="3200" dirty="0" smtClean="0"/>
                        <a:t>المستوى</a:t>
                      </a:r>
                      <a:r>
                        <a:rPr lang="ar-IQ" sz="3200" baseline="0" dirty="0" smtClean="0"/>
                        <a:t> </a:t>
                      </a:r>
                      <a:r>
                        <a:rPr lang="ar-IQ" sz="3200" dirty="0" smtClean="0"/>
                        <a:t>العلمي</a:t>
                      </a:r>
                      <a:endParaRPr lang="en-US" sz="3200" dirty="0"/>
                    </a:p>
                  </a:txBody>
                  <a:tcPr/>
                </a:tc>
              </a:tr>
              <a:tr h="370840">
                <a:tc>
                  <a:txBody>
                    <a:bodyPr/>
                    <a:lstStyle/>
                    <a:p>
                      <a:pPr algn="ctr" rtl="1"/>
                      <a:r>
                        <a:rPr lang="en-US" sz="3200" dirty="0" smtClean="0"/>
                        <a:t>0.05</a:t>
                      </a:r>
                      <a:endParaRPr lang="en-US" sz="3200" dirty="0"/>
                    </a:p>
                  </a:txBody>
                  <a:tcPr/>
                </a:tc>
                <a:tc>
                  <a:txBody>
                    <a:bodyPr/>
                    <a:lstStyle/>
                    <a:p>
                      <a:pPr algn="ctr" rtl="1"/>
                      <a:r>
                        <a:rPr lang="en-US" sz="3200" dirty="0" smtClean="0"/>
                        <a:t>0.15</a:t>
                      </a:r>
                      <a:endParaRPr lang="en-US" sz="3200" dirty="0"/>
                    </a:p>
                  </a:txBody>
                  <a:tcPr/>
                </a:tc>
                <a:tc>
                  <a:txBody>
                    <a:bodyPr/>
                    <a:lstStyle/>
                    <a:p>
                      <a:pPr algn="ctr" rtl="1"/>
                      <a:r>
                        <a:rPr lang="en-US" sz="3200" dirty="0" smtClean="0"/>
                        <a:t>0.30</a:t>
                      </a:r>
                      <a:endParaRPr lang="en-US" sz="3200" dirty="0"/>
                    </a:p>
                  </a:txBody>
                  <a:tcPr/>
                </a:tc>
                <a:tc>
                  <a:txBody>
                    <a:bodyPr/>
                    <a:lstStyle/>
                    <a:p>
                      <a:pPr algn="ctr" rtl="1"/>
                      <a:r>
                        <a:rPr lang="en-US" sz="3200" dirty="0" smtClean="0"/>
                        <a:t>0.50</a:t>
                      </a:r>
                      <a:endParaRPr lang="en-US" sz="3200" dirty="0"/>
                    </a:p>
                  </a:txBody>
                  <a:tcPr/>
                </a:tc>
                <a:tc>
                  <a:txBody>
                    <a:bodyPr/>
                    <a:lstStyle/>
                    <a:p>
                      <a:pPr algn="ctr" rtl="1"/>
                      <a:r>
                        <a:rPr lang="ar-IQ" sz="3200" dirty="0" smtClean="0"/>
                        <a:t>الإحصائية</a:t>
                      </a:r>
                      <a:endParaRPr lang="en-US" sz="3200"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900474011"/>
              </p:ext>
            </p:extLst>
          </p:nvPr>
        </p:nvGraphicFramePr>
        <p:xfrm>
          <a:off x="457201" y="4876800"/>
          <a:ext cx="8458199" cy="1158240"/>
        </p:xfrm>
        <a:graphic>
          <a:graphicData uri="http://schemas.openxmlformats.org/drawingml/2006/table">
            <a:tbl>
              <a:tblPr firstRow="1" bandRow="1">
                <a:tableStyleId>{5C22544A-7EE6-4342-B048-85BDC9FD1C3A}</a:tableStyleId>
              </a:tblPr>
              <a:tblGrid>
                <a:gridCol w="1361872"/>
                <a:gridCol w="1361872"/>
                <a:gridCol w="1361872"/>
                <a:gridCol w="1857983"/>
                <a:gridCol w="2514600"/>
              </a:tblGrid>
              <a:tr h="370840">
                <a:tc>
                  <a:txBody>
                    <a:bodyPr/>
                    <a:lstStyle/>
                    <a:p>
                      <a:pPr algn="ctr"/>
                      <a:r>
                        <a:rPr lang="ar-IQ" sz="3200" dirty="0" smtClean="0"/>
                        <a:t>ابتدائي</a:t>
                      </a:r>
                      <a:endParaRPr lang="en-US" sz="3200" dirty="0"/>
                    </a:p>
                  </a:txBody>
                  <a:tcPr/>
                </a:tc>
                <a:tc>
                  <a:txBody>
                    <a:bodyPr/>
                    <a:lstStyle/>
                    <a:p>
                      <a:pPr algn="ctr"/>
                      <a:r>
                        <a:rPr lang="ar-IQ" sz="3200" dirty="0" smtClean="0"/>
                        <a:t>متوسطة</a:t>
                      </a:r>
                      <a:endParaRPr lang="en-US" sz="3200" dirty="0"/>
                    </a:p>
                  </a:txBody>
                  <a:tcPr/>
                </a:tc>
                <a:tc>
                  <a:txBody>
                    <a:bodyPr/>
                    <a:lstStyle/>
                    <a:p>
                      <a:pPr algn="ctr"/>
                      <a:r>
                        <a:rPr lang="ar-IQ" sz="3200" dirty="0" smtClean="0"/>
                        <a:t>اعدادية</a:t>
                      </a:r>
                      <a:endParaRPr lang="en-US" sz="3200" dirty="0"/>
                    </a:p>
                  </a:txBody>
                  <a:tcPr/>
                </a:tc>
                <a:tc>
                  <a:txBody>
                    <a:bodyPr/>
                    <a:lstStyle/>
                    <a:p>
                      <a:pPr algn="ctr"/>
                      <a:r>
                        <a:rPr lang="ar-IQ" sz="3200" dirty="0" smtClean="0"/>
                        <a:t>بكالوريوس</a:t>
                      </a:r>
                      <a:endParaRPr lang="en-US" sz="3200" dirty="0"/>
                    </a:p>
                  </a:txBody>
                  <a:tcPr/>
                </a:tc>
                <a:tc>
                  <a:txBody>
                    <a:bodyPr/>
                    <a:lstStyle/>
                    <a:p>
                      <a:pPr algn="ctr"/>
                      <a:r>
                        <a:rPr lang="ar-IQ" sz="3200" dirty="0" smtClean="0"/>
                        <a:t>المستوى العلمي</a:t>
                      </a:r>
                      <a:endParaRPr lang="en-US" sz="3200" dirty="0"/>
                    </a:p>
                  </a:txBody>
                  <a:tcPr/>
                </a:tc>
              </a:tr>
              <a:tr h="370840">
                <a:tc>
                  <a:txBody>
                    <a:bodyPr/>
                    <a:lstStyle/>
                    <a:p>
                      <a:pPr algn="ctr"/>
                      <a:r>
                        <a:rPr lang="ar-IQ" sz="3200" dirty="0" smtClean="0"/>
                        <a:t>6</a:t>
                      </a:r>
                      <a:endParaRPr lang="en-US" sz="3200" dirty="0"/>
                    </a:p>
                  </a:txBody>
                  <a:tcPr/>
                </a:tc>
                <a:tc>
                  <a:txBody>
                    <a:bodyPr/>
                    <a:lstStyle/>
                    <a:p>
                      <a:pPr algn="ctr"/>
                      <a:r>
                        <a:rPr lang="ar-IQ" sz="3200" dirty="0" smtClean="0"/>
                        <a:t>20</a:t>
                      </a:r>
                      <a:endParaRPr lang="en-US" sz="3200" dirty="0"/>
                    </a:p>
                  </a:txBody>
                  <a:tcPr/>
                </a:tc>
                <a:tc>
                  <a:txBody>
                    <a:bodyPr/>
                    <a:lstStyle/>
                    <a:p>
                      <a:pPr algn="ctr"/>
                      <a:r>
                        <a:rPr lang="ar-IQ" sz="3200" dirty="0" smtClean="0"/>
                        <a:t>10</a:t>
                      </a:r>
                      <a:endParaRPr lang="en-US" sz="3200" dirty="0"/>
                    </a:p>
                  </a:txBody>
                  <a:tcPr/>
                </a:tc>
                <a:tc>
                  <a:txBody>
                    <a:bodyPr/>
                    <a:lstStyle/>
                    <a:p>
                      <a:pPr algn="ctr"/>
                      <a:r>
                        <a:rPr lang="ar-IQ" sz="3200" dirty="0" smtClean="0"/>
                        <a:t>24</a:t>
                      </a:r>
                      <a:endParaRPr lang="en-US" sz="3200" dirty="0"/>
                    </a:p>
                  </a:txBody>
                  <a:tcPr/>
                </a:tc>
                <a:tc>
                  <a:txBody>
                    <a:bodyPr/>
                    <a:lstStyle/>
                    <a:p>
                      <a:pPr algn="ctr"/>
                      <a:r>
                        <a:rPr lang="ar-IQ" sz="3200" dirty="0" smtClean="0"/>
                        <a:t>عدد المنتسبين</a:t>
                      </a:r>
                      <a:endParaRPr lang="en-US" sz="3200" dirty="0"/>
                    </a:p>
                  </a:txBody>
                  <a:tcPr/>
                </a:tc>
              </a:tr>
            </a:tbl>
          </a:graphicData>
        </a:graphic>
      </p:graphicFrame>
    </p:spTree>
    <p:extLst>
      <p:ext uri="{BB962C8B-B14F-4D97-AF65-F5344CB8AC3E}">
        <p14:creationId xmlns:p14="http://schemas.microsoft.com/office/powerpoint/2010/main" val="5666959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553200"/>
          </a:xfrm>
        </p:spPr>
        <p:txBody>
          <a:bodyPr>
            <a:normAutofit/>
          </a:bodyPr>
          <a:lstStyle/>
          <a:p>
            <a:pPr algn="just" rtl="1"/>
            <a:r>
              <a:rPr lang="ar-IQ" sz="3000" b="1" dirty="0" smtClean="0">
                <a:solidFill>
                  <a:srgbClr val="FF0000"/>
                </a:solidFill>
              </a:rPr>
              <a:t>اختبر جودة التوافق لنتائج البرنامج لهذه السنة والسنة السابقة عند مستوى معنوية </a:t>
            </a:r>
            <a:r>
              <a:rPr lang="en-US" sz="3000" b="1" dirty="0" smtClean="0">
                <a:solidFill>
                  <a:srgbClr val="FF0000"/>
                </a:solidFill>
              </a:rPr>
              <a:t>0.05</a:t>
            </a:r>
            <a:endParaRPr lang="ar-IQ" sz="3000" b="1" dirty="0" smtClean="0">
              <a:solidFill>
                <a:srgbClr val="FF0000"/>
              </a:solidFill>
            </a:endParaRPr>
          </a:p>
          <a:p>
            <a:pPr algn="just" rtl="1"/>
            <a:r>
              <a:rPr lang="ar-IQ" sz="3000" b="1" dirty="0" smtClean="0">
                <a:solidFill>
                  <a:srgbClr val="FF0000"/>
                </a:solidFill>
              </a:rPr>
              <a:t>الحل:</a:t>
            </a:r>
          </a:p>
          <a:p>
            <a:pPr marL="0" indent="0" algn="just" rtl="1">
              <a:buNone/>
            </a:pPr>
            <a:r>
              <a:rPr lang="ar-IQ" sz="3000" b="1" dirty="0" smtClean="0">
                <a:solidFill>
                  <a:srgbClr val="FF0000"/>
                </a:solidFill>
              </a:rPr>
              <a:t>1- فرضية العدم:لا يوجد اختلاف بين النتائج السابقة والحالية.</a:t>
            </a:r>
          </a:p>
          <a:p>
            <a:pPr marL="0" indent="0" algn="just" rtl="1">
              <a:buNone/>
            </a:pPr>
            <a:r>
              <a:rPr lang="ar-IQ" sz="3000" b="1" dirty="0" smtClean="0">
                <a:solidFill>
                  <a:srgbClr val="FF0000"/>
                </a:solidFill>
              </a:rPr>
              <a:t>2- الفرضية البديلة: يوجد اختلاف بين التائج السابقة والحالية.</a:t>
            </a:r>
          </a:p>
          <a:p>
            <a:pPr marL="0" indent="0" algn="just" rtl="1">
              <a:buNone/>
            </a:pPr>
            <a:r>
              <a:rPr lang="ar-IQ" sz="3000" b="1" dirty="0" smtClean="0">
                <a:solidFill>
                  <a:srgbClr val="FF0000"/>
                </a:solidFill>
              </a:rPr>
              <a:t>3- إحصاءة الإختبار: نحصل عليها من الجدول التالي:</a:t>
            </a:r>
          </a:p>
          <a:p>
            <a:pPr marL="0" indent="0" algn="just" rtl="1">
              <a:buNone/>
            </a:pPr>
            <a:endParaRPr lang="en-US" sz="3000" b="1" dirty="0">
              <a:solidFill>
                <a:srgbClr val="FF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468116"/>
            <a:ext cx="8610600" cy="336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91499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6200" y="152400"/>
                <a:ext cx="8915400" cy="6553200"/>
              </a:xfrm>
            </p:spPr>
            <p:txBody>
              <a:bodyPr>
                <a:normAutofit/>
              </a:bodyPr>
              <a:lstStyle/>
              <a:p>
                <a:pPr marL="0" indent="0" algn="just" rtl="1">
                  <a:buNone/>
                </a:pPr>
                <a:r>
                  <a:rPr lang="ar-IQ" dirty="0" smtClean="0"/>
                  <a:t>  اي ان قيمة إحصاءة الإختبار تساوي (</a:t>
                </a:r>
                <a:r>
                  <a:rPr lang="en-US" dirty="0" smtClean="0"/>
                  <a:t>21.19</a:t>
                </a:r>
                <a:r>
                  <a:rPr lang="ar-IQ" dirty="0" smtClean="0"/>
                  <a:t>) لاحظ اننا حصلنا على التكرارات المتوقعة من ضرب عدد المنتسبين </a:t>
                </a:r>
                <a:r>
                  <a:rPr lang="en-US" dirty="0" smtClean="0"/>
                  <a:t>60</a:t>
                </a:r>
                <a:r>
                  <a:rPr lang="ar-IQ" dirty="0" smtClean="0"/>
                  <a:t> في إحصائية المنتسبين.</a:t>
                </a:r>
              </a:p>
              <a:p>
                <a:pPr marL="0" indent="0" algn="just" rtl="1">
                  <a:buNone/>
                </a:pPr>
                <a:r>
                  <a:rPr lang="ar-IQ" dirty="0" smtClean="0"/>
                  <a:t>4- حدود منطقتي القبول والرفض: اختبار الطرف الأيمن لتوزيع </a:t>
                </a:r>
                <a14:m>
                  <m:oMath xmlns:m="http://schemas.openxmlformats.org/officeDocument/2006/math">
                    <m:sSup>
                      <m:sSupPr>
                        <m:ctrlPr>
                          <a:rPr lang="en-US" b="1" i="1">
                            <a:solidFill>
                              <a:srgbClr val="0070C0"/>
                            </a:solidFill>
                            <a:latin typeface="Cambria Math"/>
                          </a:rPr>
                        </m:ctrlPr>
                      </m:sSupPr>
                      <m:e>
                        <m:r>
                          <a:rPr lang="en-US" b="1" i="1">
                            <a:solidFill>
                              <a:srgbClr val="0070C0"/>
                            </a:solidFill>
                            <a:latin typeface="Cambria Math"/>
                          </a:rPr>
                          <m:t>𝒙</m:t>
                        </m:r>
                      </m:e>
                      <m:sup>
                        <m:r>
                          <a:rPr lang="en-US" b="1" i="1">
                            <a:solidFill>
                              <a:srgbClr val="0070C0"/>
                            </a:solidFill>
                            <a:latin typeface="Cambria Math"/>
                          </a:rPr>
                          <m:t>𝟐</m:t>
                        </m:r>
                      </m:sup>
                    </m:sSup>
                  </m:oMath>
                </a14:m>
                <a:r>
                  <a:rPr lang="ar-IQ" dirty="0" smtClean="0"/>
                  <a:t> عند مستوى معنوية </a:t>
                </a:r>
                <a:r>
                  <a:rPr lang="en-US" dirty="0" smtClean="0"/>
                  <a:t>0.05</a:t>
                </a:r>
                <a:r>
                  <a:rPr lang="ar-IQ" dirty="0" smtClean="0"/>
                  <a:t> ودرجات حرية =3 ومن جدول </a:t>
                </a:r>
                <a14:m>
                  <m:oMath xmlns:m="http://schemas.openxmlformats.org/officeDocument/2006/math">
                    <m:sSup>
                      <m:sSupPr>
                        <m:ctrlPr>
                          <a:rPr lang="en-US" b="1" i="1">
                            <a:solidFill>
                              <a:srgbClr val="0070C0"/>
                            </a:solidFill>
                            <a:latin typeface="Cambria Math"/>
                          </a:rPr>
                        </m:ctrlPr>
                      </m:sSupPr>
                      <m:e>
                        <m:r>
                          <a:rPr lang="en-US" b="1" i="1">
                            <a:solidFill>
                              <a:srgbClr val="0070C0"/>
                            </a:solidFill>
                            <a:latin typeface="Cambria Math"/>
                          </a:rPr>
                          <m:t>𝒙</m:t>
                        </m:r>
                      </m:e>
                      <m:sup>
                        <m:r>
                          <a:rPr lang="en-US" b="1" i="1">
                            <a:solidFill>
                              <a:srgbClr val="0070C0"/>
                            </a:solidFill>
                            <a:latin typeface="Cambria Math"/>
                          </a:rPr>
                          <m:t>𝟐</m:t>
                        </m:r>
                      </m:sup>
                    </m:sSup>
                  </m:oMath>
                </a14:m>
                <a:r>
                  <a:rPr lang="ar-IQ" dirty="0" smtClean="0"/>
                  <a:t> نجد ان (</a:t>
                </a:r>
                <a14:m>
                  <m:oMath xmlns:m="http://schemas.openxmlformats.org/officeDocument/2006/math">
                    <m:sSub>
                      <m:sSubPr>
                        <m:ctrlPr>
                          <a:rPr lang="en-US" b="1" i="1">
                            <a:solidFill>
                              <a:srgbClr val="0070C0"/>
                            </a:solidFill>
                            <a:latin typeface="Cambria Math"/>
                          </a:rPr>
                        </m:ctrlPr>
                      </m:sSubPr>
                      <m:e>
                        <m:sSup>
                          <m:sSupPr>
                            <m:ctrlPr>
                              <a:rPr lang="en-US" b="1" i="1">
                                <a:solidFill>
                                  <a:srgbClr val="0070C0"/>
                                </a:solidFill>
                                <a:latin typeface="Cambria Math"/>
                              </a:rPr>
                            </m:ctrlPr>
                          </m:sSupPr>
                          <m:e>
                            <m:r>
                              <a:rPr lang="en-US" b="1" i="1">
                                <a:solidFill>
                                  <a:srgbClr val="0070C0"/>
                                </a:solidFill>
                                <a:latin typeface="Cambria Math"/>
                              </a:rPr>
                              <m:t>𝒙</m:t>
                            </m:r>
                          </m:e>
                          <m:sup>
                            <m:r>
                              <a:rPr lang="en-US" b="1" i="1">
                                <a:solidFill>
                                  <a:srgbClr val="0070C0"/>
                                </a:solidFill>
                                <a:latin typeface="Cambria Math"/>
                              </a:rPr>
                              <m:t>𝟐</m:t>
                            </m:r>
                          </m:sup>
                        </m:sSup>
                      </m:e>
                      <m:sub>
                        <m:r>
                          <a:rPr lang="en-US" b="1" i="1">
                            <a:solidFill>
                              <a:srgbClr val="0070C0"/>
                            </a:solidFill>
                            <a:latin typeface="Cambria Math"/>
                          </a:rPr>
                          <m:t>𝟎</m:t>
                        </m:r>
                        <m:r>
                          <a:rPr lang="en-US" b="1" i="1">
                            <a:solidFill>
                              <a:srgbClr val="0070C0"/>
                            </a:solidFill>
                            <a:latin typeface="Cambria Math"/>
                          </a:rPr>
                          <m:t>.</m:t>
                        </m:r>
                        <m:r>
                          <a:rPr lang="en-US" b="1" i="1">
                            <a:solidFill>
                              <a:srgbClr val="0070C0"/>
                            </a:solidFill>
                            <a:latin typeface="Cambria Math"/>
                          </a:rPr>
                          <m:t>𝟎𝟓</m:t>
                        </m:r>
                        <m:r>
                          <a:rPr lang="en-US" b="1" i="1">
                            <a:solidFill>
                              <a:srgbClr val="0070C0"/>
                            </a:solidFill>
                            <a:latin typeface="Cambria Math"/>
                          </a:rPr>
                          <m:t>,</m:t>
                        </m:r>
                        <m:r>
                          <a:rPr lang="en-US" b="1" i="1">
                            <a:solidFill>
                              <a:srgbClr val="0070C0"/>
                            </a:solidFill>
                            <a:latin typeface="Cambria Math"/>
                          </a:rPr>
                          <m:t>𝟑</m:t>
                        </m:r>
                      </m:sub>
                    </m:sSub>
                  </m:oMath>
                </a14:m>
                <a:r>
                  <a:rPr lang="ar-IQ" dirty="0" smtClean="0"/>
                  <a:t>).</a:t>
                </a:r>
              </a:p>
              <a:p>
                <a:pPr marL="0" indent="0" algn="just" rtl="1">
                  <a:buNone/>
                </a:pPr>
                <a:endParaRPr lang="ar-IQ" dirty="0" smtClean="0"/>
              </a:p>
              <a:p>
                <a:pPr marL="0" indent="0" algn="just" rtl="1">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6200" y="152400"/>
                <a:ext cx="8915400" cy="6553200"/>
              </a:xfrm>
              <a:blipFill rotWithShape="1">
                <a:blip r:embed="rId2"/>
                <a:stretch>
                  <a:fillRect l="-3078" t="-1395" r="-1778"/>
                </a:stretch>
              </a:blipFill>
            </p:spPr>
            <p:txBody>
              <a:bodyPr/>
              <a:lstStyle/>
              <a:p>
                <a:r>
                  <a:rPr lang="en-US">
                    <a:noFill/>
                  </a:rPr>
                  <a:t> </a:t>
                </a:r>
              </a:p>
            </p:txBody>
          </p:sp>
        </mc:Fallback>
      </mc:AlternateContent>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3352800"/>
            <a:ext cx="81280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55810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915400" cy="6553200"/>
          </a:xfrm>
        </p:spPr>
        <p:txBody>
          <a:bodyPr>
            <a:normAutofit/>
          </a:bodyPr>
          <a:lstStyle/>
          <a:p>
            <a:pPr marL="0" indent="0" algn="just" rtl="1">
              <a:buNone/>
            </a:pPr>
            <a:r>
              <a:rPr lang="ar-IQ" sz="3600" b="1" dirty="0" smtClean="0"/>
              <a:t>اي ان منطقة القبول تبدأ من الصفر وحتى </a:t>
            </a:r>
            <a:r>
              <a:rPr lang="en-US" sz="3600" b="1" dirty="0" smtClean="0"/>
              <a:t>7.815</a:t>
            </a:r>
            <a:r>
              <a:rPr lang="ar-IQ" sz="3600" b="1" dirty="0" smtClean="0"/>
              <a:t> وتكون منطقة الرفض للقيم التي هي اكبر من </a:t>
            </a:r>
            <a:r>
              <a:rPr lang="en-US" sz="3600" b="1" dirty="0" smtClean="0"/>
              <a:t>7.815</a:t>
            </a:r>
            <a:endParaRPr lang="ar-IQ" sz="3600" b="1" dirty="0" smtClean="0"/>
          </a:p>
          <a:p>
            <a:pPr marL="0" indent="0" algn="just" rtl="1">
              <a:buNone/>
            </a:pPr>
            <a:endParaRPr lang="ar-IQ" sz="3600" b="1" dirty="0" smtClean="0"/>
          </a:p>
          <a:p>
            <a:pPr marL="0" indent="0" algn="just" rtl="1">
              <a:buNone/>
            </a:pPr>
            <a:r>
              <a:rPr lang="ar-IQ" sz="3600" b="1" dirty="0" smtClean="0"/>
              <a:t>5</a:t>
            </a:r>
            <a:r>
              <a:rPr lang="ar-IQ" sz="3600" b="1" dirty="0" smtClean="0">
                <a:solidFill>
                  <a:srgbClr val="7030A0"/>
                </a:solidFill>
              </a:rPr>
              <a:t>- المقارنة والقرار: بما ان قيمة الإحصاءة المحسوبة =</a:t>
            </a:r>
            <a:r>
              <a:rPr lang="en-US" sz="3600" b="1" dirty="0" smtClean="0">
                <a:solidFill>
                  <a:srgbClr val="7030A0"/>
                </a:solidFill>
              </a:rPr>
              <a:t>21.19</a:t>
            </a:r>
            <a:r>
              <a:rPr lang="ar-IQ" sz="3600" b="1" dirty="0" smtClean="0">
                <a:solidFill>
                  <a:srgbClr val="7030A0"/>
                </a:solidFill>
              </a:rPr>
              <a:t> اكبر بكثير من الجدولية (</a:t>
            </a:r>
            <a:r>
              <a:rPr lang="en-US" sz="3600" b="1" dirty="0" smtClean="0">
                <a:solidFill>
                  <a:srgbClr val="7030A0"/>
                </a:solidFill>
              </a:rPr>
              <a:t>7.815</a:t>
            </a:r>
            <a:r>
              <a:rPr lang="ar-IQ" sz="3600" b="1" dirty="0" smtClean="0">
                <a:solidFill>
                  <a:srgbClr val="7030A0"/>
                </a:solidFill>
              </a:rPr>
              <a:t>) اي تقع في منطقة الرفض فان القرار:</a:t>
            </a:r>
          </a:p>
          <a:p>
            <a:pPr marL="0" indent="0" algn="just" rtl="1">
              <a:buNone/>
            </a:pPr>
            <a:r>
              <a:rPr lang="ar-IQ" sz="3600" b="1" dirty="0" smtClean="0">
                <a:solidFill>
                  <a:srgbClr val="FF0000"/>
                </a:solidFill>
              </a:rPr>
              <a:t>رفض فرضية العدم وقبول الفرضية البديلة(اي يوجد اختلاف بين النتائج السابقة والحالية لمنتسبي الكلية من خلال المستوى العلمي او التحصيل الدراسي).</a:t>
            </a:r>
            <a:endParaRPr lang="en-US" sz="3600" b="1" dirty="0">
              <a:solidFill>
                <a:srgbClr val="FF0000"/>
              </a:solidFill>
            </a:endParaRPr>
          </a:p>
        </p:txBody>
      </p:sp>
    </p:spTree>
    <p:extLst>
      <p:ext uri="{BB962C8B-B14F-4D97-AF65-F5344CB8AC3E}">
        <p14:creationId xmlns:p14="http://schemas.microsoft.com/office/powerpoint/2010/main" val="13598672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788</TotalTime>
  <Words>1696</Words>
  <Application>Microsoft Office PowerPoint</Application>
  <PresentationFormat>On-screen Show (4:3)</PresentationFormat>
  <Paragraphs>319</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اختبار الإستقلال Independent Test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Best</dc:creator>
  <cp:lastModifiedBy>dalia</cp:lastModifiedBy>
  <cp:revision>37</cp:revision>
  <dcterms:created xsi:type="dcterms:W3CDTF">2006-08-16T00:00:00Z</dcterms:created>
  <dcterms:modified xsi:type="dcterms:W3CDTF">2025-09-21T07:12:44Z</dcterms:modified>
</cp:coreProperties>
</file>