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03"/>
  </p:normalViewPr>
  <p:slideViewPr>
    <p:cSldViewPr snapToGrid="0">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9/22/2025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9/22/2025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9/22/2025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7B0F-69BE-1CC8-61F5-D45C8B60391B}"/>
              </a:ext>
            </a:extLst>
          </p:cNvPr>
          <p:cNvSpPr>
            <a:spLocks noGrp="1"/>
          </p:cNvSpPr>
          <p:nvPr>
            <p:ph type="ctrTitle"/>
          </p:nvPr>
        </p:nvSpPr>
        <p:spPr/>
        <p:txBody>
          <a:bodyPr/>
          <a:lstStyle/>
          <a:p>
            <a:pPr algn="ctr"/>
            <a:r>
              <a:rPr lang="ar-SA" sz="8800" dirty="0"/>
              <a:t>خصوصية البنك المركزي</a:t>
            </a:r>
            <a:br>
              <a:rPr lang="ar-SA" sz="8800" dirty="0"/>
            </a:br>
            <a:r>
              <a:rPr lang="ar-SA" sz="4400" dirty="0"/>
              <a:t>ادارة المصارف / الكورس الأول </a:t>
            </a:r>
            <a:br>
              <a:rPr lang="ar-SA" sz="4400" dirty="0"/>
            </a:br>
            <a:r>
              <a:rPr lang="ar-SA" sz="4400" dirty="0"/>
              <a:t>قسم ادارة الأعمال/ المرحلة الرابعة </a:t>
            </a:r>
            <a:endParaRPr lang="en-US" sz="8800" dirty="0"/>
          </a:p>
        </p:txBody>
      </p:sp>
      <p:sp>
        <p:nvSpPr>
          <p:cNvPr id="3" name="Subtitle 2">
            <a:extLst>
              <a:ext uri="{FF2B5EF4-FFF2-40B4-BE49-F238E27FC236}">
                <a16:creationId xmlns:a16="http://schemas.microsoft.com/office/drawing/2014/main" id="{B2D96E3E-A6B9-22D2-F1CE-C6046EAF15F9}"/>
              </a:ext>
            </a:extLst>
          </p:cNvPr>
          <p:cNvSpPr>
            <a:spLocks noGrp="1"/>
          </p:cNvSpPr>
          <p:nvPr>
            <p:ph type="subTitle" idx="1"/>
          </p:nvPr>
        </p:nvSpPr>
        <p:spPr>
          <a:xfrm>
            <a:off x="1051560" y="4711148"/>
            <a:ext cx="7909560" cy="1172816"/>
          </a:xfrm>
        </p:spPr>
        <p:txBody>
          <a:bodyPr>
            <a:normAutofit/>
          </a:bodyPr>
          <a:lstStyle/>
          <a:p>
            <a:pPr marL="0" indent="0" algn="ctr" defTabSz="914400" rtl="1" eaLnBrk="1" latinLnBrk="0" hangingPunct="1">
              <a:lnSpc>
                <a:spcPct val="90000"/>
              </a:lnSpc>
              <a:spcBef>
                <a:spcPts val="1200"/>
              </a:spcBef>
              <a:buClr>
                <a:schemeClr val="accent1">
                  <a:lumMod val="75000"/>
                </a:schemeClr>
              </a:buClr>
              <a:buSzPct val="85000"/>
              <a:buFont typeface="Wingdings" pitchFamily="2" charset="2"/>
              <a:buNone/>
            </a:pPr>
            <a:r>
              <a:rPr lang="ar-SA" sz="2400" dirty="0">
                <a:solidFill>
                  <a:schemeClr val="accent2"/>
                </a:solidFill>
                <a:latin typeface="Dubai" panose="020B0503030403030204" pitchFamily="34" charset="-78"/>
                <a:cs typeface="Dubai" panose="020B0503030403030204" pitchFamily="34" charset="-78"/>
              </a:rPr>
              <a:t>م.م. فاطمة فيصل </a:t>
            </a:r>
            <a:r>
              <a:rPr lang="ar-SA" sz="2400">
                <a:solidFill>
                  <a:schemeClr val="accent2"/>
                </a:solidFill>
                <a:latin typeface="Dubai" panose="020B0503030403030204" pitchFamily="34" charset="-78"/>
                <a:cs typeface="Dubai" panose="020B0503030403030204" pitchFamily="34" charset="-78"/>
              </a:rPr>
              <a:t>كاظم الخالدي</a:t>
            </a:r>
            <a:endParaRPr lang="ar-SA" sz="2400" dirty="0">
              <a:solidFill>
                <a:schemeClr val="accent2"/>
              </a:solidFill>
              <a:latin typeface="Dubai" panose="020B0503030403030204" pitchFamily="34" charset="-78"/>
              <a:cs typeface="Dubai" panose="020B0503030403030204" pitchFamily="34" charset="-78"/>
            </a:endParaRPr>
          </a:p>
          <a:p>
            <a:pPr marL="0" indent="0" algn="ctr" defTabSz="914400" rtl="1" eaLnBrk="1" latinLnBrk="0" hangingPunct="1">
              <a:lnSpc>
                <a:spcPct val="90000"/>
              </a:lnSpc>
              <a:spcBef>
                <a:spcPts val="1200"/>
              </a:spcBef>
              <a:buClr>
                <a:schemeClr val="accent1">
                  <a:lumMod val="75000"/>
                </a:schemeClr>
              </a:buClr>
              <a:buSzPct val="85000"/>
              <a:buFont typeface="Wingdings" pitchFamily="2" charset="2"/>
              <a:buNone/>
            </a:pPr>
            <a:r>
              <a:rPr lang="ar-SA" sz="2400" dirty="0">
                <a:solidFill>
                  <a:schemeClr val="accent2"/>
                </a:solidFill>
                <a:latin typeface="Dubai" panose="020B0503030403030204" pitchFamily="34" charset="-78"/>
                <a:cs typeface="Dubai" panose="020B0503030403030204" pitchFamily="34" charset="-78"/>
              </a:rPr>
              <a:t>جامعة بغداد/ كلية الإدارة والاقتصاد</a:t>
            </a:r>
            <a:endParaRPr lang="en-US" sz="2400" dirty="0">
              <a:solidFill>
                <a:schemeClr val="accent2"/>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47565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F6C51-51E2-2F5D-F973-0679FD4B3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6F122-25F3-E1FE-E3CE-2DA022B3CAC7}"/>
              </a:ext>
            </a:extLst>
          </p:cNvPr>
          <p:cNvSpPr>
            <a:spLocks noGrp="1"/>
          </p:cNvSpPr>
          <p:nvPr>
            <p:ph type="title"/>
          </p:nvPr>
        </p:nvSpPr>
        <p:spPr/>
        <p:txBody>
          <a:bodyPr>
            <a:normAutofit/>
          </a:bodyPr>
          <a:lstStyle/>
          <a:p>
            <a:pPr algn="r" rtl="1"/>
            <a:r>
              <a:rPr lang="ar-SA" sz="4400" dirty="0">
                <a:solidFill>
                  <a:schemeClr val="accent1">
                    <a:lumMod val="60000"/>
                    <a:lumOff val="40000"/>
                  </a:schemeClr>
                </a:solidFill>
              </a:rPr>
              <a:t>الأدوات الكمية التي تستهدف التأثير في حجم الائتمان</a:t>
            </a:r>
            <a:br>
              <a:rPr lang="ar-SA" sz="4400" dirty="0">
                <a:solidFill>
                  <a:schemeClr val="accent1">
                    <a:lumMod val="60000"/>
                    <a:lumOff val="40000"/>
                  </a:schemeClr>
                </a:solidFill>
              </a:rPr>
            </a:br>
            <a:r>
              <a:rPr lang="ar-SA" sz="4400" dirty="0">
                <a:solidFill>
                  <a:schemeClr val="accent4">
                    <a:lumMod val="75000"/>
                  </a:schemeClr>
                </a:solidFill>
              </a:rPr>
              <a:t>ثالثاً: الاحتياطي القانوني</a:t>
            </a:r>
            <a:r>
              <a:rPr lang="en-US" sz="4400" dirty="0">
                <a:solidFill>
                  <a:schemeClr val="accent4">
                    <a:lumMod val="75000"/>
                  </a:schemeClr>
                </a:solidFill>
              </a:rPr>
              <a:t>legal reserve</a:t>
            </a:r>
          </a:p>
        </p:txBody>
      </p:sp>
      <p:pic>
        <p:nvPicPr>
          <p:cNvPr id="7" name="Content Placeholder 6">
            <a:extLst>
              <a:ext uri="{FF2B5EF4-FFF2-40B4-BE49-F238E27FC236}">
                <a16:creationId xmlns:a16="http://schemas.microsoft.com/office/drawing/2014/main" id="{E779756B-02CD-F21A-77EE-FD12A8FBC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339" y="2120900"/>
            <a:ext cx="10296939" cy="4051300"/>
          </a:xfrm>
        </p:spPr>
      </p:pic>
    </p:spTree>
    <p:extLst>
      <p:ext uri="{BB962C8B-B14F-4D97-AF65-F5344CB8AC3E}">
        <p14:creationId xmlns:p14="http://schemas.microsoft.com/office/powerpoint/2010/main" val="225141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F6B5-A044-9D4A-7200-F45FA53C8063}"/>
              </a:ext>
            </a:extLst>
          </p:cNvPr>
          <p:cNvSpPr>
            <a:spLocks noGrp="1"/>
          </p:cNvSpPr>
          <p:nvPr>
            <p:ph type="title"/>
          </p:nvPr>
        </p:nvSpPr>
        <p:spPr>
          <a:xfrm>
            <a:off x="805071" y="944217"/>
            <a:ext cx="10320130" cy="4581939"/>
          </a:xfrm>
        </p:spPr>
        <p:txBody>
          <a:bodyPr>
            <a:normAutofit/>
          </a:bodyPr>
          <a:lstStyle/>
          <a:p>
            <a:pPr algn="ctr" rtl="1"/>
            <a:r>
              <a:rPr lang="ar-SA" sz="9600" dirty="0">
                <a:solidFill>
                  <a:schemeClr val="accent4">
                    <a:lumMod val="75000"/>
                  </a:schemeClr>
                </a:solidFill>
                <a:latin typeface="Noto Nastaliq Urdu" panose="020B0502040504020204" pitchFamily="34" charset="-78"/>
                <a:cs typeface="Noto Nastaliq Urdu" panose="020B0502040504020204" pitchFamily="34" charset="-78"/>
              </a:rPr>
              <a:t>شكراً لحسن الاصغاء</a:t>
            </a:r>
            <a:endParaRPr lang="en-US" sz="9600" dirty="0">
              <a:solidFill>
                <a:schemeClr val="accent4">
                  <a:lumMod val="75000"/>
                </a:schemeClr>
              </a:solidFill>
              <a:latin typeface="Noto Nastaliq Urdu" panose="020B0502040504020204" pitchFamily="34" charset="-78"/>
              <a:cs typeface="Noto Nastaliq Urdu" panose="020B0502040504020204" pitchFamily="34" charset="-78"/>
            </a:endParaRPr>
          </a:p>
        </p:txBody>
      </p:sp>
    </p:spTree>
    <p:extLst>
      <p:ext uri="{BB962C8B-B14F-4D97-AF65-F5344CB8AC3E}">
        <p14:creationId xmlns:p14="http://schemas.microsoft.com/office/powerpoint/2010/main" val="51327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57E2-7B4F-B4B3-DE51-09F4B80A1D0C}"/>
              </a:ext>
            </a:extLst>
          </p:cNvPr>
          <p:cNvSpPr>
            <a:spLocks noGrp="1"/>
          </p:cNvSpPr>
          <p:nvPr>
            <p:ph type="title"/>
          </p:nvPr>
        </p:nvSpPr>
        <p:spPr/>
        <p:txBody>
          <a:bodyPr/>
          <a:lstStyle/>
          <a:p>
            <a:pPr algn="r" defTabSz="914400" rtl="1" eaLnBrk="1" latinLnBrk="0" hangingPunct="1">
              <a:lnSpc>
                <a:spcPct val="90000"/>
              </a:lnSpc>
              <a:spcBef>
                <a:spcPct val="0"/>
              </a:spcBef>
              <a:buNone/>
            </a:pPr>
            <a:r>
              <a:rPr lang="ar-SA" dirty="0">
                <a:solidFill>
                  <a:schemeClr val="accent1">
                    <a:lumMod val="60000"/>
                    <a:lumOff val="40000"/>
                  </a:schemeClr>
                </a:solidFill>
              </a:rPr>
              <a:t>أولاً: تعريف البنك المركزي</a:t>
            </a:r>
            <a:endParaRPr lang="en-US"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1B884FE7-510B-640E-1D09-7355CBF255E3}"/>
              </a:ext>
            </a:extLst>
          </p:cNvPr>
          <p:cNvSpPr>
            <a:spLocks noGrp="1"/>
          </p:cNvSpPr>
          <p:nvPr>
            <p:ph idx="1"/>
          </p:nvPr>
        </p:nvSpPr>
        <p:spPr/>
        <p:txBody>
          <a:bodyPr>
            <a:normAutofit/>
          </a:bodyPr>
          <a:lstStyle/>
          <a:p>
            <a:pPr algn="just" rtl="1"/>
            <a:r>
              <a:rPr lang="ar" sz="3200" dirty="0"/>
              <a:t>يتكون الجهاز المصرفي في أي بلد من البنك المركزي والمصارف الأخرى إضافة إلى القوانين والأنظمة المصرفية النافذة , ولذلك يقف البنك المركزي على قمة الجهاز المصرفي والذي يدير ذلك الجهاز محققا إدارة للسياستين النقدية والائتمانية لذلك البلد ومساهما في تنفيذ السياسة الاقتصادية له. فهو المؤسسة الحكومية التي تمثل السلطة المالية العليا المشرفة على القطاع المصرفي وجميع المؤسسات المالية الأخرى .</a:t>
            </a:r>
            <a:endParaRPr lang="en-US" sz="3200" dirty="0"/>
          </a:p>
        </p:txBody>
      </p:sp>
    </p:spTree>
    <p:extLst>
      <p:ext uri="{BB962C8B-B14F-4D97-AF65-F5344CB8AC3E}">
        <p14:creationId xmlns:p14="http://schemas.microsoft.com/office/powerpoint/2010/main" val="339765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AE3C-A16C-2AC9-4E04-5619040C2FF5}"/>
              </a:ext>
            </a:extLst>
          </p:cNvPr>
          <p:cNvSpPr>
            <a:spLocks noGrp="1"/>
          </p:cNvSpPr>
          <p:nvPr>
            <p:ph type="title"/>
          </p:nvPr>
        </p:nvSpPr>
        <p:spPr/>
        <p:txBody>
          <a:bodyPr/>
          <a:lstStyle/>
          <a:p>
            <a:pPr algn="r" defTabSz="914400" rtl="1" eaLnBrk="1" latinLnBrk="0" hangingPunct="1">
              <a:lnSpc>
                <a:spcPct val="90000"/>
              </a:lnSpc>
              <a:spcBef>
                <a:spcPct val="0"/>
              </a:spcBef>
              <a:buNone/>
            </a:pPr>
            <a:r>
              <a:rPr lang="ar-SA" dirty="0">
                <a:solidFill>
                  <a:schemeClr val="accent1">
                    <a:lumMod val="60000"/>
                    <a:lumOff val="40000"/>
                  </a:schemeClr>
                </a:solidFill>
              </a:rPr>
              <a:t>ثانياً: خصائص البنك المركزي</a:t>
            </a:r>
            <a:endParaRPr lang="en-US"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BB135E82-346B-5D6A-B2EF-0F492706C66B}"/>
              </a:ext>
            </a:extLst>
          </p:cNvPr>
          <p:cNvSpPr>
            <a:spLocks noGrp="1"/>
          </p:cNvSpPr>
          <p:nvPr>
            <p:ph idx="1"/>
          </p:nvPr>
        </p:nvSpPr>
        <p:spPr/>
        <p:txBody>
          <a:bodyPr>
            <a:normAutofit/>
          </a:bodyPr>
          <a:lstStyle/>
          <a:p>
            <a:pPr marL="182880" indent="-182880" algn="just" defTabSz="914400" rtl="1" eaLnBrk="1" latinLnBrk="0" hangingPunct="1">
              <a:lnSpc>
                <a:spcPct val="90000"/>
              </a:lnSpc>
              <a:spcBef>
                <a:spcPts val="1200"/>
              </a:spcBef>
              <a:buClr>
                <a:schemeClr val="accent1">
                  <a:lumMod val="75000"/>
                </a:schemeClr>
              </a:buClr>
              <a:buSzPct val="85000"/>
              <a:buFont typeface="Wingdings" pitchFamily="2" charset="2"/>
              <a:buChar char="§"/>
            </a:pPr>
            <a:r>
              <a:rPr lang="en-US" sz="2800" dirty="0"/>
              <a:t>1</a:t>
            </a:r>
            <a:r>
              <a:rPr lang="ar-SA" sz="2800" dirty="0"/>
              <a:t>- </a:t>
            </a:r>
            <a:r>
              <a:rPr lang="ar-SA" sz="2800" dirty="0">
                <a:solidFill>
                  <a:schemeClr val="accent2"/>
                </a:solidFill>
              </a:rPr>
              <a:t>اشرافي</a:t>
            </a:r>
            <a:r>
              <a:rPr lang="en-US" sz="2800" dirty="0">
                <a:solidFill>
                  <a:schemeClr val="accent2"/>
                </a:solidFill>
              </a:rPr>
              <a:t>Supervisory</a:t>
            </a:r>
            <a:r>
              <a:rPr lang="ar-SA" sz="2800" dirty="0"/>
              <a:t>. يتربع على قمة الهيكل المصرفي ليشرف عليها ويتحكم بعرض النقد وإصدار القوانين والنظم المصرفية.</a:t>
            </a:r>
          </a:p>
          <a:p>
            <a:pPr algn="just" rtl="1"/>
            <a:r>
              <a:rPr lang="en-US" sz="2800" dirty="0"/>
              <a:t>2</a:t>
            </a:r>
            <a:r>
              <a:rPr lang="ar" sz="2800" dirty="0">
                <a:solidFill>
                  <a:schemeClr val="accent2"/>
                </a:solidFill>
              </a:rPr>
              <a:t>-حكومي</a:t>
            </a:r>
            <a:r>
              <a:rPr lang="ar" sz="2800" dirty="0"/>
              <a:t> </a:t>
            </a:r>
            <a:r>
              <a:rPr lang="en-US" sz="2800" dirty="0">
                <a:solidFill>
                  <a:schemeClr val="accent2"/>
                </a:solidFill>
              </a:rPr>
              <a:t>Government</a:t>
            </a:r>
            <a:r>
              <a:rPr lang="ar-SA" sz="2800" dirty="0"/>
              <a:t>. </a:t>
            </a:r>
            <a:r>
              <a:rPr lang="en-US" sz="2800" dirty="0"/>
              <a:t> </a:t>
            </a:r>
            <a:r>
              <a:rPr lang="ar-SA" sz="2800" dirty="0"/>
              <a:t>لا</a:t>
            </a:r>
            <a:r>
              <a:rPr lang="ar" sz="2800" dirty="0"/>
              <a:t>يمكن ان ينشئ القطاع الخاص بنوكا مركزية وذلك لخطورة وظائفها </a:t>
            </a:r>
          </a:p>
          <a:p>
            <a:pPr algn="just" rtl="1"/>
            <a:r>
              <a:rPr lang="en-US" sz="2800" dirty="0"/>
              <a:t>3</a:t>
            </a:r>
            <a:r>
              <a:rPr lang="ar" sz="2800" dirty="0"/>
              <a:t>- </a:t>
            </a:r>
            <a:r>
              <a:rPr lang="ar-SA" sz="2800" dirty="0">
                <a:solidFill>
                  <a:schemeClr val="accent2"/>
                </a:solidFill>
              </a:rPr>
              <a:t>لا ربحي</a:t>
            </a:r>
            <a:r>
              <a:rPr lang="en-US" sz="2800" dirty="0">
                <a:solidFill>
                  <a:schemeClr val="accent2"/>
                </a:solidFill>
              </a:rPr>
              <a:t>Nonprofit</a:t>
            </a:r>
            <a:r>
              <a:rPr lang="ar-SA" sz="2800" dirty="0"/>
              <a:t>. </a:t>
            </a:r>
            <a:r>
              <a:rPr lang="ar" sz="2800" dirty="0"/>
              <a:t>هي تنشد الصالح العام ولا يكون الربح هو الهدف الأول لها .</a:t>
            </a:r>
          </a:p>
          <a:p>
            <a:pPr algn="just" rtl="1"/>
            <a:r>
              <a:rPr lang="en-US" sz="2800" dirty="0"/>
              <a:t>4</a:t>
            </a:r>
            <a:r>
              <a:rPr lang="ar" sz="2800" dirty="0">
                <a:solidFill>
                  <a:schemeClr val="accent2"/>
                </a:solidFill>
              </a:rPr>
              <a:t>-احتكاري</a:t>
            </a:r>
            <a:r>
              <a:rPr lang="en-US" sz="2800" dirty="0">
                <a:solidFill>
                  <a:schemeClr val="accent2"/>
                </a:solidFill>
              </a:rPr>
              <a:t>Monopoly</a:t>
            </a:r>
            <a:r>
              <a:rPr lang="ar-SA" sz="2800" dirty="0"/>
              <a:t>. </a:t>
            </a:r>
            <a:r>
              <a:rPr lang="ar" sz="2800" dirty="0"/>
              <a:t>تحتكر الاصدار النقدي وبعض الاعمال المصرفية الاخرى</a:t>
            </a:r>
          </a:p>
          <a:p>
            <a:pPr algn="just" rtl="1"/>
            <a:r>
              <a:rPr lang="en-US" sz="2800" dirty="0"/>
              <a:t>4</a:t>
            </a:r>
            <a:r>
              <a:rPr lang="ar" sz="2800" dirty="0"/>
              <a:t>- </a:t>
            </a:r>
            <a:r>
              <a:rPr lang="ar" sz="2800" dirty="0">
                <a:solidFill>
                  <a:schemeClr val="accent2"/>
                </a:solidFill>
              </a:rPr>
              <a:t>منفرد</a:t>
            </a:r>
            <a:r>
              <a:rPr lang="ar" sz="2800" dirty="0"/>
              <a:t> </a:t>
            </a:r>
            <a:r>
              <a:rPr lang="en-US" sz="2800" dirty="0">
                <a:solidFill>
                  <a:schemeClr val="accent2"/>
                </a:solidFill>
              </a:rPr>
              <a:t>Single</a:t>
            </a:r>
            <a:r>
              <a:rPr lang="ar-SA" sz="2800" dirty="0"/>
              <a:t>. </a:t>
            </a:r>
            <a:r>
              <a:rPr lang="en-US" sz="2800" dirty="0"/>
              <a:t> </a:t>
            </a:r>
            <a:r>
              <a:rPr lang="ar" sz="2800" dirty="0"/>
              <a:t>اذ لايكون هناك اكثر من بنك مركزي واحد في أي بلد</a:t>
            </a:r>
            <a:endParaRPr lang="en-US" sz="2800" dirty="0"/>
          </a:p>
        </p:txBody>
      </p:sp>
    </p:spTree>
    <p:extLst>
      <p:ext uri="{BB962C8B-B14F-4D97-AF65-F5344CB8AC3E}">
        <p14:creationId xmlns:p14="http://schemas.microsoft.com/office/powerpoint/2010/main" val="160322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3CF5-07A3-0C39-07FE-3C5C2C60492C}"/>
              </a:ext>
            </a:extLst>
          </p:cNvPr>
          <p:cNvSpPr>
            <a:spLocks noGrp="1"/>
          </p:cNvSpPr>
          <p:nvPr>
            <p:ph type="title"/>
          </p:nvPr>
        </p:nvSpPr>
        <p:spPr/>
        <p:txBody>
          <a:bodyPr/>
          <a:lstStyle/>
          <a:p>
            <a:pPr algn="r" rtl="1"/>
            <a:r>
              <a:rPr lang="ar-SA" dirty="0">
                <a:solidFill>
                  <a:schemeClr val="accent1">
                    <a:lumMod val="60000"/>
                    <a:lumOff val="40000"/>
                  </a:schemeClr>
                </a:solidFill>
              </a:rPr>
              <a:t>ثالثاً: وظائف البنك المركزي</a:t>
            </a:r>
            <a:endParaRPr lang="en-US" dirty="0"/>
          </a:p>
        </p:txBody>
      </p:sp>
      <p:sp>
        <p:nvSpPr>
          <p:cNvPr id="3" name="Content Placeholder 2">
            <a:extLst>
              <a:ext uri="{FF2B5EF4-FFF2-40B4-BE49-F238E27FC236}">
                <a16:creationId xmlns:a16="http://schemas.microsoft.com/office/drawing/2014/main" id="{4AD4B00C-9FE7-E2ED-FFC5-AD2AFD74D6F9}"/>
              </a:ext>
            </a:extLst>
          </p:cNvPr>
          <p:cNvSpPr>
            <a:spLocks noGrp="1"/>
          </p:cNvSpPr>
          <p:nvPr>
            <p:ph idx="1"/>
          </p:nvPr>
        </p:nvSpPr>
        <p:spPr/>
        <p:txBody>
          <a:bodyPr>
            <a:normAutofit/>
          </a:bodyPr>
          <a:lstStyle/>
          <a:p>
            <a:pPr marL="182880" indent="-182880" algn="just" defTabSz="914400" rtl="1" eaLnBrk="1" latinLnBrk="0" hangingPunct="1">
              <a:lnSpc>
                <a:spcPct val="90000"/>
              </a:lnSpc>
              <a:spcBef>
                <a:spcPts val="1200"/>
              </a:spcBef>
              <a:buClr>
                <a:schemeClr val="accent1">
                  <a:lumMod val="75000"/>
                </a:schemeClr>
              </a:buClr>
              <a:buSzPct val="85000"/>
              <a:buFont typeface="Wingdings" pitchFamily="2" charset="2"/>
              <a:buChar char="§"/>
            </a:pPr>
            <a:r>
              <a:rPr lang="ar-SA" sz="3200" dirty="0">
                <a:solidFill>
                  <a:schemeClr val="accent2"/>
                </a:solidFill>
              </a:rPr>
              <a:t>أولاً: الإصدار النقدي </a:t>
            </a:r>
          </a:p>
          <a:p>
            <a:pPr algn="just" rtl="1"/>
            <a:r>
              <a:rPr lang="ar" sz="2800" dirty="0"/>
              <a:t>فهو الجهة الوحيدة المخولة من قبل الحكومة باصدار العملة الوطنية المتداولة (اصدار العملة وليس طبع العملة ) وتغطيتها بالموجودات الاجنبية وتحديد فئاتها مراعيا عند ذلك الاهداف الاقتصادية العامة وخاصة الاستقرار النقدي والنمو الاقتصادي وتوفير قدر مناسب من الرواج الاقتصادي وتجنب الضغوط التضخمية ومعالجتها . اذ ان اصدار كميات كبيرة من العملة يؤدي الى التضخم وارتفاع الاسعار وانخفاض قيمة العملة ، وعلى العكس من ذلك يؤدي اصدار كميات قليلة من العملة الى كساد</a:t>
            </a:r>
            <a:endParaRPr lang="en-US" sz="2800" dirty="0"/>
          </a:p>
        </p:txBody>
      </p:sp>
    </p:spTree>
    <p:extLst>
      <p:ext uri="{BB962C8B-B14F-4D97-AF65-F5344CB8AC3E}">
        <p14:creationId xmlns:p14="http://schemas.microsoft.com/office/powerpoint/2010/main" val="207996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46F6-3181-67B2-AF4F-732D0DC54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2E122-56BB-A070-133C-E6BCE21FED17}"/>
              </a:ext>
            </a:extLst>
          </p:cNvPr>
          <p:cNvSpPr>
            <a:spLocks noGrp="1"/>
          </p:cNvSpPr>
          <p:nvPr>
            <p:ph type="title"/>
          </p:nvPr>
        </p:nvSpPr>
        <p:spPr/>
        <p:txBody>
          <a:bodyPr/>
          <a:lstStyle/>
          <a:p>
            <a:pPr algn="r" rtl="1"/>
            <a:r>
              <a:rPr lang="ar-SA" dirty="0">
                <a:solidFill>
                  <a:schemeClr val="accent1">
                    <a:lumMod val="60000"/>
                    <a:lumOff val="40000"/>
                  </a:schemeClr>
                </a:solidFill>
              </a:rPr>
              <a:t>ثالثاً: وظائف البنك المركزي</a:t>
            </a:r>
            <a:endParaRPr lang="en-US" dirty="0"/>
          </a:p>
        </p:txBody>
      </p:sp>
      <p:sp>
        <p:nvSpPr>
          <p:cNvPr id="3" name="Content Placeholder 2">
            <a:extLst>
              <a:ext uri="{FF2B5EF4-FFF2-40B4-BE49-F238E27FC236}">
                <a16:creationId xmlns:a16="http://schemas.microsoft.com/office/drawing/2014/main" id="{0F4F2E1F-2FD1-D70D-4623-8F0C3AB17330}"/>
              </a:ext>
            </a:extLst>
          </p:cNvPr>
          <p:cNvSpPr>
            <a:spLocks noGrp="1"/>
          </p:cNvSpPr>
          <p:nvPr>
            <p:ph idx="1"/>
          </p:nvPr>
        </p:nvSpPr>
        <p:spPr/>
        <p:txBody>
          <a:bodyPr>
            <a:normAutofit/>
          </a:bodyPr>
          <a:lstStyle/>
          <a:p>
            <a:pPr marL="182880" indent="-182880" algn="just" defTabSz="914400" rtl="1" eaLnBrk="1" latinLnBrk="0" hangingPunct="1">
              <a:lnSpc>
                <a:spcPct val="90000"/>
              </a:lnSpc>
              <a:spcBef>
                <a:spcPts val="1200"/>
              </a:spcBef>
              <a:buClr>
                <a:schemeClr val="accent1">
                  <a:lumMod val="75000"/>
                </a:schemeClr>
              </a:buClr>
              <a:buSzPct val="85000"/>
              <a:buFont typeface="Wingdings" pitchFamily="2" charset="2"/>
              <a:buChar char="§"/>
            </a:pPr>
            <a:r>
              <a:rPr lang="ar-SA" sz="3200" dirty="0">
                <a:solidFill>
                  <a:schemeClr val="accent2"/>
                </a:solidFill>
              </a:rPr>
              <a:t>ثانياً: مصرف الحكومة</a:t>
            </a:r>
          </a:p>
          <a:p>
            <a:pPr algn="just" rtl="1"/>
            <a:r>
              <a:rPr lang="ar" sz="2800" dirty="0"/>
              <a:t>يتولى القيام بالاعمال المصرفية التي تحتاجها الحكومة ، فهو يقوم بقبول ودائعها وتنظيم حساباتها ، اذ تعد الخزينة العامة للدولة المودع الرئيس لدى البنك المركزي . كما يقوم بتجهيزها بالاموال من حسابها الجاري لدفع الاجور والرواتب والمصروفات الاخرى ، وتسديد التزاماتها ، ودفع الشيكات المسحوبة على الخزينة واجراء التحويلات النقدية من حساب الى اخر ، ونقل المبالغ من مكان الى اخر داخل البلاد لمصلحة الحكومة، واداء المدفوعات الخارجي</a:t>
            </a:r>
            <a:endParaRPr lang="en-US" sz="2800" dirty="0"/>
          </a:p>
        </p:txBody>
      </p:sp>
    </p:spTree>
    <p:extLst>
      <p:ext uri="{BB962C8B-B14F-4D97-AF65-F5344CB8AC3E}">
        <p14:creationId xmlns:p14="http://schemas.microsoft.com/office/powerpoint/2010/main" val="198574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AAC9B-658D-36AE-B2D6-F2010DABD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113ED-1C62-4404-02E9-92A1B5CCD5CE}"/>
              </a:ext>
            </a:extLst>
          </p:cNvPr>
          <p:cNvSpPr>
            <a:spLocks noGrp="1"/>
          </p:cNvSpPr>
          <p:nvPr>
            <p:ph type="title"/>
          </p:nvPr>
        </p:nvSpPr>
        <p:spPr/>
        <p:txBody>
          <a:bodyPr/>
          <a:lstStyle/>
          <a:p>
            <a:pPr algn="r" rtl="1"/>
            <a:r>
              <a:rPr lang="ar-SA" dirty="0">
                <a:solidFill>
                  <a:schemeClr val="accent1">
                    <a:lumMod val="60000"/>
                    <a:lumOff val="40000"/>
                  </a:schemeClr>
                </a:solidFill>
              </a:rPr>
              <a:t>ثالثاً: وظائف البنك المركزي</a:t>
            </a:r>
            <a:endParaRPr lang="en-US" dirty="0"/>
          </a:p>
        </p:txBody>
      </p:sp>
      <p:sp>
        <p:nvSpPr>
          <p:cNvPr id="3" name="Content Placeholder 2">
            <a:extLst>
              <a:ext uri="{FF2B5EF4-FFF2-40B4-BE49-F238E27FC236}">
                <a16:creationId xmlns:a16="http://schemas.microsoft.com/office/drawing/2014/main" id="{12557AE8-34B9-0E30-FD00-7562E274F4DC}"/>
              </a:ext>
            </a:extLst>
          </p:cNvPr>
          <p:cNvSpPr>
            <a:spLocks noGrp="1"/>
          </p:cNvSpPr>
          <p:nvPr>
            <p:ph idx="1"/>
          </p:nvPr>
        </p:nvSpPr>
        <p:spPr/>
        <p:txBody>
          <a:bodyPr>
            <a:normAutofit/>
          </a:bodyPr>
          <a:lstStyle/>
          <a:p>
            <a:pPr marL="182880" indent="-182880" algn="just" defTabSz="914400" rtl="1" eaLnBrk="1" latinLnBrk="0" hangingPunct="1">
              <a:lnSpc>
                <a:spcPct val="90000"/>
              </a:lnSpc>
              <a:spcBef>
                <a:spcPts val="1200"/>
              </a:spcBef>
              <a:buClr>
                <a:schemeClr val="accent1">
                  <a:lumMod val="75000"/>
                </a:schemeClr>
              </a:buClr>
              <a:buSzPct val="85000"/>
              <a:buFont typeface="Wingdings" pitchFamily="2" charset="2"/>
              <a:buChar char="§"/>
            </a:pPr>
            <a:r>
              <a:rPr lang="ar-SA" sz="3200" dirty="0">
                <a:solidFill>
                  <a:schemeClr val="accent2"/>
                </a:solidFill>
              </a:rPr>
              <a:t>ثالثاً: مصرف المصارف</a:t>
            </a:r>
          </a:p>
          <a:p>
            <a:pPr algn="just" rtl="1"/>
            <a:r>
              <a:rPr lang="ar" sz="2800" dirty="0"/>
              <a:t>يقوم البنك المركزي بالعمليات المصرفية التي تحتاجها المصارف ، فهو يتولى قبول ودائعها وادارة احتياطياتها النقدية ، فهو القيم على تلك الاحتياطيات ، والتي اصبحت الزامية تحت اسم الاحتاطي القانوني الذي يلزمه البنك المركزي على المصارف الاخرى كنسبة من ودائعها</a:t>
            </a:r>
            <a:endParaRPr lang="en-US" sz="2800" dirty="0"/>
          </a:p>
        </p:txBody>
      </p:sp>
    </p:spTree>
    <p:extLst>
      <p:ext uri="{BB962C8B-B14F-4D97-AF65-F5344CB8AC3E}">
        <p14:creationId xmlns:p14="http://schemas.microsoft.com/office/powerpoint/2010/main" val="304222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073F7-172B-1760-85A8-462C81D6F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B093D-B770-6E7B-F5CC-FFA472C824C6}"/>
              </a:ext>
            </a:extLst>
          </p:cNvPr>
          <p:cNvSpPr>
            <a:spLocks noGrp="1"/>
          </p:cNvSpPr>
          <p:nvPr>
            <p:ph type="title"/>
          </p:nvPr>
        </p:nvSpPr>
        <p:spPr/>
        <p:txBody>
          <a:bodyPr/>
          <a:lstStyle/>
          <a:p>
            <a:pPr algn="r" rtl="1"/>
            <a:r>
              <a:rPr lang="ar-SA" dirty="0">
                <a:solidFill>
                  <a:schemeClr val="accent1">
                    <a:lumMod val="60000"/>
                    <a:lumOff val="40000"/>
                  </a:schemeClr>
                </a:solidFill>
              </a:rPr>
              <a:t>ثالثاً: وظائف البنك المركزي</a:t>
            </a:r>
            <a:endParaRPr lang="en-US" dirty="0"/>
          </a:p>
        </p:txBody>
      </p:sp>
      <p:sp>
        <p:nvSpPr>
          <p:cNvPr id="3" name="Content Placeholder 2">
            <a:extLst>
              <a:ext uri="{FF2B5EF4-FFF2-40B4-BE49-F238E27FC236}">
                <a16:creationId xmlns:a16="http://schemas.microsoft.com/office/drawing/2014/main" id="{D4DC4157-7F5B-B8E3-F053-7129072818B3}"/>
              </a:ext>
            </a:extLst>
          </p:cNvPr>
          <p:cNvSpPr>
            <a:spLocks noGrp="1"/>
          </p:cNvSpPr>
          <p:nvPr>
            <p:ph idx="1"/>
          </p:nvPr>
        </p:nvSpPr>
        <p:spPr/>
        <p:txBody>
          <a:bodyPr>
            <a:normAutofit/>
          </a:bodyPr>
          <a:lstStyle/>
          <a:p>
            <a:pPr marL="182880" indent="-182880" algn="just" defTabSz="914400" rtl="1" eaLnBrk="1" latinLnBrk="0" hangingPunct="1">
              <a:lnSpc>
                <a:spcPct val="90000"/>
              </a:lnSpc>
              <a:spcBef>
                <a:spcPts val="1200"/>
              </a:spcBef>
              <a:buClr>
                <a:schemeClr val="accent1">
                  <a:lumMod val="75000"/>
                </a:schemeClr>
              </a:buClr>
              <a:buSzPct val="85000"/>
              <a:buFont typeface="Wingdings" pitchFamily="2" charset="2"/>
              <a:buChar char="§"/>
            </a:pPr>
            <a:r>
              <a:rPr lang="ar-SA" sz="3200" dirty="0">
                <a:solidFill>
                  <a:schemeClr val="accent2"/>
                </a:solidFill>
              </a:rPr>
              <a:t>رابعاً: الرقابة على أنشطة المصارف</a:t>
            </a:r>
          </a:p>
          <a:p>
            <a:pPr algn="just" rtl="1"/>
            <a:r>
              <a:rPr lang="ar" sz="2800" dirty="0"/>
              <a:t>ان من مهام البنك المركزي هو اعداد وتنفيذ السياسة النقدية المتعلقة بجميع الاجراءات الخاصة بعرض النقد في البلاد والسياسة الائتمانية المتعلقة بامكانيات المصارف في منح الائتمان وهو في ذلك لا يستطيع القيام بذلك دون الرقابة والاشراف المباشرين على المصارف الاخرى ، لذلك تمنحه الدولة الصلاحيات الكاملة لتحقيق ذلك الاشراف والرقابة ، بما يؤمن الاستقرار الاقتصادي في البلاد وتحقيق التنمية اضافة الى حماية اموال المودعين. ويعتمد على عدة اساليب او ادوات لتحقيق ذلك منها الاساليب النوعية ومنها الاساليب الكمية , ومن الاساليب النوعية.</a:t>
            </a:r>
            <a:endParaRPr lang="en-US" sz="2800" dirty="0"/>
          </a:p>
        </p:txBody>
      </p:sp>
    </p:spTree>
    <p:extLst>
      <p:ext uri="{BB962C8B-B14F-4D97-AF65-F5344CB8AC3E}">
        <p14:creationId xmlns:p14="http://schemas.microsoft.com/office/powerpoint/2010/main" val="342284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3756-46E3-D211-FF6C-9631751D2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64183-6FC5-B80C-A6CE-5F14D84E3E0D}"/>
              </a:ext>
            </a:extLst>
          </p:cNvPr>
          <p:cNvSpPr>
            <a:spLocks noGrp="1"/>
          </p:cNvSpPr>
          <p:nvPr>
            <p:ph type="title"/>
          </p:nvPr>
        </p:nvSpPr>
        <p:spPr/>
        <p:txBody>
          <a:bodyPr>
            <a:normAutofit/>
          </a:bodyPr>
          <a:lstStyle/>
          <a:p>
            <a:pPr algn="r" rtl="1"/>
            <a:r>
              <a:rPr lang="ar-SA" sz="4400" dirty="0">
                <a:solidFill>
                  <a:schemeClr val="accent1">
                    <a:lumMod val="60000"/>
                    <a:lumOff val="40000"/>
                  </a:schemeClr>
                </a:solidFill>
              </a:rPr>
              <a:t>الأدوات الكمية التي تستهدف التأثير في حجم الائتمان</a:t>
            </a:r>
            <a:br>
              <a:rPr lang="ar-SA" sz="4400" dirty="0">
                <a:solidFill>
                  <a:schemeClr val="accent1">
                    <a:lumMod val="60000"/>
                    <a:lumOff val="40000"/>
                  </a:schemeClr>
                </a:solidFill>
              </a:rPr>
            </a:br>
            <a:r>
              <a:rPr lang="ar-SA" sz="4400" dirty="0">
                <a:solidFill>
                  <a:schemeClr val="accent4">
                    <a:lumMod val="75000"/>
                  </a:schemeClr>
                </a:solidFill>
              </a:rPr>
              <a:t>أولاً: السوق المفتوح </a:t>
            </a:r>
            <a:r>
              <a:rPr lang="en-US" sz="4400" dirty="0">
                <a:solidFill>
                  <a:schemeClr val="accent4">
                    <a:lumMod val="75000"/>
                  </a:schemeClr>
                </a:solidFill>
              </a:rPr>
              <a:t>Open Market</a:t>
            </a:r>
          </a:p>
        </p:txBody>
      </p:sp>
      <p:pic>
        <p:nvPicPr>
          <p:cNvPr id="5" name="Content Placeholder 4">
            <a:extLst>
              <a:ext uri="{FF2B5EF4-FFF2-40B4-BE49-F238E27FC236}">
                <a16:creationId xmlns:a16="http://schemas.microsoft.com/office/drawing/2014/main" id="{91F503B4-E215-4084-CA32-B2B7BC05DB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143" y="2120900"/>
            <a:ext cx="8665027" cy="4051300"/>
          </a:xfrm>
        </p:spPr>
      </p:pic>
    </p:spTree>
    <p:extLst>
      <p:ext uri="{BB962C8B-B14F-4D97-AF65-F5344CB8AC3E}">
        <p14:creationId xmlns:p14="http://schemas.microsoft.com/office/powerpoint/2010/main" val="175651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C273-7FC6-A2EB-C831-7761E18BD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9510C-BEC3-D8DE-1841-F316F6E93C01}"/>
              </a:ext>
            </a:extLst>
          </p:cNvPr>
          <p:cNvSpPr>
            <a:spLocks noGrp="1"/>
          </p:cNvSpPr>
          <p:nvPr>
            <p:ph type="title"/>
          </p:nvPr>
        </p:nvSpPr>
        <p:spPr/>
        <p:txBody>
          <a:bodyPr>
            <a:normAutofit/>
          </a:bodyPr>
          <a:lstStyle/>
          <a:p>
            <a:pPr algn="r" rtl="1"/>
            <a:r>
              <a:rPr lang="ar-SA" sz="4400" dirty="0">
                <a:solidFill>
                  <a:schemeClr val="accent1">
                    <a:lumMod val="60000"/>
                    <a:lumOff val="40000"/>
                  </a:schemeClr>
                </a:solidFill>
              </a:rPr>
              <a:t>الأدوات الكمية التي تستهدف التأثير في حجم الائتمان</a:t>
            </a:r>
            <a:br>
              <a:rPr lang="ar-SA" sz="4400" dirty="0">
                <a:solidFill>
                  <a:schemeClr val="accent1">
                    <a:lumMod val="60000"/>
                    <a:lumOff val="40000"/>
                  </a:schemeClr>
                </a:solidFill>
              </a:rPr>
            </a:br>
            <a:r>
              <a:rPr lang="ar-SA" sz="4400" dirty="0">
                <a:solidFill>
                  <a:schemeClr val="accent4">
                    <a:lumMod val="75000"/>
                  </a:schemeClr>
                </a:solidFill>
              </a:rPr>
              <a:t>ثانياً: اعادة الخصم</a:t>
            </a:r>
            <a:r>
              <a:rPr lang="en-US" sz="4400" dirty="0">
                <a:solidFill>
                  <a:schemeClr val="accent4">
                    <a:lumMod val="75000"/>
                  </a:schemeClr>
                </a:solidFill>
              </a:rPr>
              <a:t>Re-Discount</a:t>
            </a:r>
          </a:p>
        </p:txBody>
      </p:sp>
      <p:pic>
        <p:nvPicPr>
          <p:cNvPr id="7" name="Content Placeholder 6">
            <a:extLst>
              <a:ext uri="{FF2B5EF4-FFF2-40B4-BE49-F238E27FC236}">
                <a16:creationId xmlns:a16="http://schemas.microsoft.com/office/drawing/2014/main" id="{245B9FB5-32FE-030D-8DA2-DAC67807DB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7" y="2120900"/>
            <a:ext cx="9870295" cy="4051300"/>
          </a:xfrm>
        </p:spPr>
      </p:pic>
    </p:spTree>
    <p:extLst>
      <p:ext uri="{BB962C8B-B14F-4D97-AF65-F5344CB8AC3E}">
        <p14:creationId xmlns:p14="http://schemas.microsoft.com/office/powerpoint/2010/main" val="245787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79</TotalTime>
  <Words>532</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Dubai</vt:lpstr>
      <vt:lpstr>Noto Nastaliq Urdu</vt:lpstr>
      <vt:lpstr>Rockwell</vt:lpstr>
      <vt:lpstr>Rockwell Condensed</vt:lpstr>
      <vt:lpstr>Rockwell Extra Bold</vt:lpstr>
      <vt:lpstr>Wingdings</vt:lpstr>
      <vt:lpstr>Wood Type</vt:lpstr>
      <vt:lpstr>خصوصية البنك المركزي ادارة المصارف / الكورس الأول  قسم ادارة الأعمال/ المرحلة الرابعة </vt:lpstr>
      <vt:lpstr>أولاً: تعريف البنك المركزي</vt:lpstr>
      <vt:lpstr>ثانياً: خصائص البنك المركزي</vt:lpstr>
      <vt:lpstr>ثالثاً: وظائف البنك المركزي</vt:lpstr>
      <vt:lpstr>ثالثاً: وظائف البنك المركزي</vt:lpstr>
      <vt:lpstr>ثالثاً: وظائف البنك المركزي</vt:lpstr>
      <vt:lpstr>ثالثاً: وظائف البنك المركزي</vt:lpstr>
      <vt:lpstr>الأدوات الكمية التي تستهدف التأثير في حجم الائتمان أولاً: السوق المفتوح Open Market</vt:lpstr>
      <vt:lpstr>الأدوات الكمية التي تستهدف التأثير في حجم الائتمان ثانياً: اعادة الخصمRe-Discount</vt:lpstr>
      <vt:lpstr>الأدوات الكمية التي تستهدف التأثير في حجم الائتمان ثالثاً: الاحتياطي القانونيlegal reserve</vt:lpstr>
      <vt:lpstr>شكراً لحسن الاصغاء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fatima .</dc:creator>
  <cp:lastModifiedBy>lenovo-a</cp:lastModifiedBy>
  <cp:revision>2</cp:revision>
  <dcterms:created xsi:type="dcterms:W3CDTF">2025-09-22T06:07:44Z</dcterms:created>
  <dcterms:modified xsi:type="dcterms:W3CDTF">2025-09-22T14:56:56Z</dcterms:modified>
</cp:coreProperties>
</file>