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 id="262" r:id="rId8"/>
    <p:sldId id="263"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38"/>
  </p:normalViewPr>
  <p:slideViewPr>
    <p:cSldViewPr snapToGrid="0">
      <p:cViewPr varScale="1">
        <p:scale>
          <a:sx n="128" d="100"/>
          <a:sy n="128" d="100"/>
        </p:scale>
        <p:origin x="176" y="1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9/22/25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smtClean="0"/>
              <a:t>9/22/25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9/22/25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9/22/25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9/22/25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9/22/25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9/22/25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9/22/25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9/22/25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9/22/25</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9/22/25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9/22/25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4B832-912D-E3CC-FF36-2CFE27705352}"/>
              </a:ext>
            </a:extLst>
          </p:cNvPr>
          <p:cNvSpPr>
            <a:spLocks noGrp="1"/>
          </p:cNvSpPr>
          <p:nvPr>
            <p:ph type="ctrTitle"/>
          </p:nvPr>
        </p:nvSpPr>
        <p:spPr/>
        <p:txBody>
          <a:bodyPr/>
          <a:lstStyle/>
          <a:p>
            <a:pPr algn="ctr"/>
            <a:r>
              <a:rPr lang="ar-SA" sz="7200" dirty="0"/>
              <a:t>رأسمال المصرف التجاري</a:t>
            </a:r>
            <a:br>
              <a:rPr lang="ar-SA" sz="5400" dirty="0"/>
            </a:br>
            <a:r>
              <a:rPr lang="ar-SA" sz="3600" dirty="0"/>
              <a:t>ادارة المصارف / الكورس الأول </a:t>
            </a:r>
            <a:br>
              <a:rPr lang="ar-SA" sz="3600" dirty="0"/>
            </a:br>
            <a:r>
              <a:rPr lang="ar-SA" sz="3600" dirty="0"/>
              <a:t>قسم ادارة الأعمال/ المرحلة الرابعة </a:t>
            </a:r>
            <a:endParaRPr lang="en-US" sz="5400" dirty="0"/>
          </a:p>
        </p:txBody>
      </p:sp>
      <p:sp>
        <p:nvSpPr>
          <p:cNvPr id="3" name="Subtitle 2">
            <a:extLst>
              <a:ext uri="{FF2B5EF4-FFF2-40B4-BE49-F238E27FC236}">
                <a16:creationId xmlns:a16="http://schemas.microsoft.com/office/drawing/2014/main" id="{8B8D9116-CA12-794C-BD53-FE6F08BF1DC4}"/>
              </a:ext>
            </a:extLst>
          </p:cNvPr>
          <p:cNvSpPr>
            <a:spLocks noGrp="1"/>
          </p:cNvSpPr>
          <p:nvPr>
            <p:ph type="subTitle" idx="1"/>
          </p:nvPr>
        </p:nvSpPr>
        <p:spPr/>
        <p:txBody>
          <a:bodyPr/>
          <a:lstStyle/>
          <a:p>
            <a:pPr marL="0" indent="0" algn="ctr" rtl="1" eaLnBrk="1" latinLnBrk="0" hangingPunct="1">
              <a:lnSpc>
                <a:spcPct val="90000"/>
              </a:lnSpc>
              <a:spcBef>
                <a:spcPts val="1200"/>
              </a:spcBef>
              <a:buNone/>
            </a:pPr>
            <a:r>
              <a:rPr lang="ar-SA" sz="2000" kern="1200" dirty="0">
                <a:solidFill>
                  <a:srgbClr val="9B2D1F"/>
                </a:solidFill>
                <a:effectLst/>
                <a:latin typeface="Dubai" panose="020B0503030403030204" pitchFamily="34" charset="-78"/>
                <a:ea typeface="+mn-ea"/>
                <a:cs typeface="Dubai" panose="020B0503030403030204" pitchFamily="34" charset="-78"/>
              </a:rPr>
              <a:t>م.م. فاطمة فيصل </a:t>
            </a:r>
            <a:r>
              <a:rPr lang="ar-SA" sz="2000" kern="1200">
                <a:solidFill>
                  <a:srgbClr val="9B2D1F"/>
                </a:solidFill>
                <a:effectLst/>
                <a:latin typeface="Dubai" panose="020B0503030403030204" pitchFamily="34" charset="-78"/>
                <a:ea typeface="+mn-ea"/>
                <a:cs typeface="Dubai" panose="020B0503030403030204" pitchFamily="34" charset="-78"/>
              </a:rPr>
              <a:t>كاظم الخالدي</a:t>
            </a:r>
            <a:endParaRPr lang="en-US" dirty="0">
              <a:effectLst/>
            </a:endParaRPr>
          </a:p>
          <a:p>
            <a:pPr marL="0" indent="0" algn="ctr" rtl="1" eaLnBrk="1" latinLnBrk="0" hangingPunct="1">
              <a:lnSpc>
                <a:spcPct val="90000"/>
              </a:lnSpc>
              <a:spcBef>
                <a:spcPts val="1200"/>
              </a:spcBef>
            </a:pPr>
            <a:r>
              <a:rPr lang="ar-SA" sz="2000" kern="1200" dirty="0">
                <a:solidFill>
                  <a:srgbClr val="9B2D1F"/>
                </a:solidFill>
                <a:effectLst/>
                <a:latin typeface="Dubai" panose="020B0503030403030204" pitchFamily="34" charset="-78"/>
                <a:ea typeface="+mn-ea"/>
                <a:cs typeface="Dubai" panose="020B0503030403030204" pitchFamily="34" charset="-78"/>
              </a:rPr>
              <a:t>جامعة بغداد/ كلية الإدارة والاقتصاد</a:t>
            </a:r>
            <a:endParaRPr lang="en-US" dirty="0">
              <a:effectLst/>
            </a:endParaRPr>
          </a:p>
          <a:p>
            <a:pPr marL="0" indent="0" algn="l" defTabSz="914400" rtl="1" eaLnBrk="1" latinLnBrk="0" hangingPunct="1">
              <a:lnSpc>
                <a:spcPct val="90000"/>
              </a:lnSpc>
              <a:spcBef>
                <a:spcPts val="1200"/>
              </a:spcBef>
              <a:buClr>
                <a:schemeClr val="accent1">
                  <a:lumMod val="75000"/>
                </a:schemeClr>
              </a:buClr>
              <a:buSzPct val="85000"/>
              <a:buFont typeface="Wingdings" pitchFamily="2" charset="2"/>
              <a:buNone/>
            </a:pPr>
            <a:endParaRPr lang="en-US" dirty="0"/>
          </a:p>
        </p:txBody>
      </p:sp>
    </p:spTree>
    <p:extLst>
      <p:ext uri="{BB962C8B-B14F-4D97-AF65-F5344CB8AC3E}">
        <p14:creationId xmlns:p14="http://schemas.microsoft.com/office/powerpoint/2010/main" val="3990444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60BB6-0068-44EC-9334-517AF057A24B}"/>
              </a:ext>
            </a:extLst>
          </p:cNvPr>
          <p:cNvSpPr>
            <a:spLocks noGrp="1"/>
          </p:cNvSpPr>
          <p:nvPr>
            <p:ph type="title"/>
          </p:nvPr>
        </p:nvSpPr>
        <p:spPr/>
        <p:txBody>
          <a:bodyPr/>
          <a:lstStyle/>
          <a:p>
            <a:pPr algn="r" rtl="1"/>
            <a:r>
              <a:rPr lang="ar-SA" dirty="0">
                <a:solidFill>
                  <a:schemeClr val="accent1">
                    <a:lumMod val="60000"/>
                    <a:lumOff val="40000"/>
                  </a:schemeClr>
                </a:solidFill>
              </a:rPr>
              <a:t>أولاً: رأسمال المصرف ووظائفه</a:t>
            </a:r>
            <a:endParaRPr lang="en-US" dirty="0"/>
          </a:p>
        </p:txBody>
      </p:sp>
      <p:sp>
        <p:nvSpPr>
          <p:cNvPr id="3" name="Content Placeholder 2">
            <a:extLst>
              <a:ext uri="{FF2B5EF4-FFF2-40B4-BE49-F238E27FC236}">
                <a16:creationId xmlns:a16="http://schemas.microsoft.com/office/drawing/2014/main" id="{A36BECC5-8AE1-35A3-C170-E47260F4ACE2}"/>
              </a:ext>
            </a:extLst>
          </p:cNvPr>
          <p:cNvSpPr>
            <a:spLocks noGrp="1"/>
          </p:cNvSpPr>
          <p:nvPr>
            <p:ph idx="1"/>
          </p:nvPr>
        </p:nvSpPr>
        <p:spPr/>
        <p:txBody>
          <a:bodyPr>
            <a:normAutofit/>
          </a:bodyPr>
          <a:lstStyle/>
          <a:p>
            <a:pPr algn="just" rtl="1"/>
            <a:r>
              <a:rPr lang="ar" sz="2800" dirty="0"/>
              <a:t>ان طبيعة المصرف وخصوصية العمل المصرفى تعطي لموضوع راسماله اهمية أكبر مما هو في منشأت الاعمال الاخرى . فادارة المصرف تهتم براس المال بهدف جذب المودعين والمقترضين والمستثمرين ، في حين يهتم المودعون براسمال المصرف ليعبر عن قوة المصرف ومتانته وبالتالي حماية ودائعهجر من خلال نظرتهم الى راسمال المصرف واحتياطياته مقارنة بحجم الودائع ، اما البنك المركزي فيهتم براسمال المصرف لكي لا يصل المصرف الى حالة لايكفي راسماله لمتطلبات مودعيه ومساهميه </a:t>
            </a:r>
            <a:endParaRPr lang="en-US" sz="2800" dirty="0"/>
          </a:p>
        </p:txBody>
      </p:sp>
    </p:spTree>
    <p:extLst>
      <p:ext uri="{BB962C8B-B14F-4D97-AF65-F5344CB8AC3E}">
        <p14:creationId xmlns:p14="http://schemas.microsoft.com/office/powerpoint/2010/main" val="2987092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379ED-5302-F7C0-7B44-AB0F27184D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FD080E-9997-3A42-FF35-0E26A362B1C3}"/>
              </a:ext>
            </a:extLst>
          </p:cNvPr>
          <p:cNvSpPr>
            <a:spLocks noGrp="1"/>
          </p:cNvSpPr>
          <p:nvPr>
            <p:ph type="title"/>
          </p:nvPr>
        </p:nvSpPr>
        <p:spPr/>
        <p:txBody>
          <a:bodyPr/>
          <a:lstStyle/>
          <a:p>
            <a:pPr algn="r" rtl="1"/>
            <a:r>
              <a:rPr lang="ar-SA" dirty="0">
                <a:solidFill>
                  <a:schemeClr val="accent1">
                    <a:lumMod val="60000"/>
                    <a:lumOff val="40000"/>
                  </a:schemeClr>
                </a:solidFill>
              </a:rPr>
              <a:t>ثانياً: أنواع رأسمال المصرف</a:t>
            </a:r>
            <a:endParaRPr lang="en-US" dirty="0"/>
          </a:p>
        </p:txBody>
      </p:sp>
      <p:sp>
        <p:nvSpPr>
          <p:cNvPr id="3" name="Content Placeholder 2">
            <a:extLst>
              <a:ext uri="{FF2B5EF4-FFF2-40B4-BE49-F238E27FC236}">
                <a16:creationId xmlns:a16="http://schemas.microsoft.com/office/drawing/2014/main" id="{8F0B0F82-A516-B484-E90C-49D387CE825F}"/>
              </a:ext>
            </a:extLst>
          </p:cNvPr>
          <p:cNvSpPr>
            <a:spLocks noGrp="1"/>
          </p:cNvSpPr>
          <p:nvPr>
            <p:ph idx="1"/>
          </p:nvPr>
        </p:nvSpPr>
        <p:spPr/>
        <p:txBody>
          <a:bodyPr>
            <a:normAutofit fontScale="92500" lnSpcReduction="20000"/>
          </a:bodyPr>
          <a:lstStyle/>
          <a:p>
            <a:pPr algn="just" rtl="1"/>
            <a:r>
              <a:rPr lang="ar" sz="2800" dirty="0"/>
              <a:t> </a:t>
            </a:r>
            <a:r>
              <a:rPr lang="ar" sz="2800" dirty="0">
                <a:solidFill>
                  <a:schemeClr val="accent2"/>
                </a:solidFill>
              </a:rPr>
              <a:t>رأس المال الاسمي </a:t>
            </a:r>
            <a:r>
              <a:rPr lang="en-US" sz="2800" dirty="0">
                <a:solidFill>
                  <a:schemeClr val="accent2"/>
                </a:solidFill>
              </a:rPr>
              <a:t>Nominal Capital</a:t>
            </a:r>
            <a:r>
              <a:rPr lang="ar-SA" sz="2800" dirty="0">
                <a:solidFill>
                  <a:schemeClr val="accent2"/>
                </a:solidFill>
              </a:rPr>
              <a:t> </a:t>
            </a:r>
            <a:r>
              <a:rPr lang="en-US" sz="2800" dirty="0">
                <a:solidFill>
                  <a:schemeClr val="accent2"/>
                </a:solidFill>
              </a:rPr>
              <a:t> </a:t>
            </a:r>
            <a:r>
              <a:rPr lang="en-US" sz="2800" dirty="0"/>
              <a:t>: </a:t>
            </a:r>
            <a:r>
              <a:rPr lang="ar" sz="2800" dirty="0"/>
              <a:t>هو مايؤسس في ضوئه المصرف ويثبت في قانونه ونظامه الداخلي والذي قد يزداد خلال عمر المصرف وعند تطوره وزيادة ارباحه . وهو يتمثل بعدد الاسهم العادية مضروبا بقيمتها الاسمية اذا كان المصرف شركة مساهمة </a:t>
            </a:r>
          </a:p>
          <a:p>
            <a:pPr algn="just" rtl="1"/>
            <a:r>
              <a:rPr lang="ar" sz="2800" dirty="0"/>
              <a:t>﻿</a:t>
            </a:r>
            <a:r>
              <a:rPr lang="ar" sz="2800" dirty="0">
                <a:solidFill>
                  <a:schemeClr val="accent2"/>
                </a:solidFill>
              </a:rPr>
              <a:t>راس المال المدفوع </a:t>
            </a:r>
            <a:r>
              <a:rPr lang="en-US" sz="2800" dirty="0">
                <a:solidFill>
                  <a:schemeClr val="accent2"/>
                </a:solidFill>
              </a:rPr>
              <a:t>Paid up Capital</a:t>
            </a:r>
            <a:r>
              <a:rPr lang="ar-SA" sz="2800" dirty="0"/>
              <a:t> </a:t>
            </a:r>
            <a:r>
              <a:rPr lang="en-US" sz="2800" dirty="0"/>
              <a:t> : </a:t>
            </a:r>
            <a:r>
              <a:rPr lang="ar" sz="2800" dirty="0"/>
              <a:t>يتمثل بما دفعه المؤسسون او المساهمون عند التأسيس ويكون عادة نسبة من راس المال الاسمي وقد يضاف عليه بالزيادة من الارباح السنوية للمصرف حتى يتساوى مع راس المال الاسمي</a:t>
            </a:r>
          </a:p>
          <a:p>
            <a:pPr algn="just" rtl="1"/>
            <a:r>
              <a:rPr lang="ar" sz="2800" dirty="0">
                <a:solidFill>
                  <a:schemeClr val="accent2"/>
                </a:solidFill>
              </a:rPr>
              <a:t>﻿رأس المال الممتلك </a:t>
            </a:r>
            <a:r>
              <a:rPr lang="en-US" sz="2800" dirty="0">
                <a:solidFill>
                  <a:schemeClr val="accent2"/>
                </a:solidFill>
              </a:rPr>
              <a:t>Property Capital</a:t>
            </a:r>
            <a:r>
              <a:rPr lang="ar-SA" sz="2800" dirty="0"/>
              <a:t> </a:t>
            </a:r>
            <a:r>
              <a:rPr lang="en-US" sz="2800" dirty="0"/>
              <a:t>: </a:t>
            </a:r>
            <a:r>
              <a:rPr lang="ar" sz="2800" dirty="0"/>
              <a:t>فهو يتمثل بما يمتلكه أصحاب المصرف في تاريخ معين والمتكون عادة من راس المال المدفوع إضافة الى جميع الاحتياطيات المقتطعة والأرباح المحتجزة:-</a:t>
            </a:r>
          </a:p>
          <a:p>
            <a:pPr algn="just" rtl="1"/>
            <a:r>
              <a:rPr lang="ar" sz="2800" dirty="0">
                <a:solidFill>
                  <a:schemeClr val="accent2"/>
                </a:solidFill>
              </a:rPr>
              <a:t>راس المال الحر </a:t>
            </a:r>
            <a:r>
              <a:rPr lang="en-US" sz="2800" dirty="0">
                <a:solidFill>
                  <a:schemeClr val="accent2"/>
                </a:solidFill>
              </a:rPr>
              <a:t>Free Capital</a:t>
            </a:r>
            <a:r>
              <a:rPr lang="ar-SA" sz="2800" dirty="0">
                <a:solidFill>
                  <a:schemeClr val="accent2"/>
                </a:solidFill>
              </a:rPr>
              <a:t> </a:t>
            </a:r>
            <a:r>
              <a:rPr lang="en-US" sz="2800" dirty="0">
                <a:solidFill>
                  <a:schemeClr val="accent2"/>
                </a:solidFill>
              </a:rPr>
              <a:t> </a:t>
            </a:r>
            <a:r>
              <a:rPr lang="en-US" sz="2800" dirty="0"/>
              <a:t>: </a:t>
            </a:r>
            <a:r>
              <a:rPr lang="ar" sz="2800" dirty="0"/>
              <a:t>الذي يعني راسمال المصرف الذي يمكن استخدامه في عملياته الرئيسة من استثمار او ائتمان او تعويضات عن خسائر ويتكون من راس المال الممتلك مطروحا منه صافي الموجودات الثابتة:</a:t>
            </a:r>
          </a:p>
        </p:txBody>
      </p:sp>
    </p:spTree>
    <p:extLst>
      <p:ext uri="{BB962C8B-B14F-4D97-AF65-F5344CB8AC3E}">
        <p14:creationId xmlns:p14="http://schemas.microsoft.com/office/powerpoint/2010/main" val="1528728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A9F65-9138-BA23-969C-1B42EB0126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8BCF33-D56F-1070-73F8-1B7D5BA8BFDB}"/>
              </a:ext>
            </a:extLst>
          </p:cNvPr>
          <p:cNvSpPr>
            <a:spLocks noGrp="1"/>
          </p:cNvSpPr>
          <p:nvPr>
            <p:ph type="title"/>
          </p:nvPr>
        </p:nvSpPr>
        <p:spPr/>
        <p:txBody>
          <a:bodyPr/>
          <a:lstStyle/>
          <a:p>
            <a:pPr algn="r" rtl="1"/>
            <a:r>
              <a:rPr lang="ar-SA" dirty="0">
                <a:solidFill>
                  <a:schemeClr val="accent1">
                    <a:lumMod val="60000"/>
                    <a:lumOff val="40000"/>
                  </a:schemeClr>
                </a:solidFill>
              </a:rPr>
              <a:t>ثالثاً: زيادة رأسمال المصرف</a:t>
            </a:r>
            <a:endParaRPr lang="en-US" dirty="0"/>
          </a:p>
        </p:txBody>
      </p:sp>
      <p:sp>
        <p:nvSpPr>
          <p:cNvPr id="3" name="Content Placeholder 2">
            <a:extLst>
              <a:ext uri="{FF2B5EF4-FFF2-40B4-BE49-F238E27FC236}">
                <a16:creationId xmlns:a16="http://schemas.microsoft.com/office/drawing/2014/main" id="{44AECE36-712C-21A4-A07A-5F494B9BA2B0}"/>
              </a:ext>
            </a:extLst>
          </p:cNvPr>
          <p:cNvSpPr>
            <a:spLocks noGrp="1"/>
          </p:cNvSpPr>
          <p:nvPr>
            <p:ph idx="1"/>
          </p:nvPr>
        </p:nvSpPr>
        <p:spPr/>
        <p:txBody>
          <a:bodyPr>
            <a:normAutofit/>
          </a:bodyPr>
          <a:lstStyle/>
          <a:p>
            <a:pPr algn="just" rtl="1"/>
            <a:r>
              <a:rPr lang="ar" sz="3600" b="1" dirty="0">
                <a:solidFill>
                  <a:schemeClr val="accent2">
                    <a:lumMod val="60000"/>
                    <a:lumOff val="40000"/>
                  </a:schemeClr>
                </a:solidFill>
              </a:rPr>
              <a:t>١- احتجاز الارباح :</a:t>
            </a:r>
          </a:p>
          <a:p>
            <a:pPr algn="just" rtl="1"/>
            <a:r>
              <a:rPr lang="ar" sz="2800" dirty="0"/>
              <a:t>وفيها يقرر المصرف احتجاز جزءا من ارباحه السنوية نظرا لتحقيقه ارباحا سنوية جيدة يمكن استثمارها من قبله. وهناك قوانين تفرض على المصارف إضافة نسبة من أرباحها السنوية الى رأسمالها المدفوع , ويعاب على هذه الطريقة من الزيادة على انها قد تؤدي الى تخفيض اسعار اسهم المصرف لعدم تفضيل بعض المساهمين لها, إضافة الى قلة حجم الاموال التي تحققها الأرباح المحتجزة كمصدر للتمويل. على ان هذه الطريقة تؤثر على كل من راس المال الممتلك وراس المال الحر ، وهي لا تؤثر على كل من راس المال الاسمي وراس المال المدفوع</a:t>
            </a:r>
            <a:endParaRPr lang="en-US" sz="2800" dirty="0"/>
          </a:p>
        </p:txBody>
      </p:sp>
    </p:spTree>
    <p:extLst>
      <p:ext uri="{BB962C8B-B14F-4D97-AF65-F5344CB8AC3E}">
        <p14:creationId xmlns:p14="http://schemas.microsoft.com/office/powerpoint/2010/main" val="2921772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CDED3-F936-CAA3-C6A8-15274AACBA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DAD5FF-8FE3-F31F-E7D7-6755AA0C1C57}"/>
              </a:ext>
            </a:extLst>
          </p:cNvPr>
          <p:cNvSpPr>
            <a:spLocks noGrp="1"/>
          </p:cNvSpPr>
          <p:nvPr>
            <p:ph type="title"/>
          </p:nvPr>
        </p:nvSpPr>
        <p:spPr/>
        <p:txBody>
          <a:bodyPr/>
          <a:lstStyle/>
          <a:p>
            <a:pPr algn="r" rtl="1"/>
            <a:r>
              <a:rPr lang="ar-SA" dirty="0">
                <a:solidFill>
                  <a:schemeClr val="accent1">
                    <a:lumMod val="60000"/>
                    <a:lumOff val="40000"/>
                  </a:schemeClr>
                </a:solidFill>
              </a:rPr>
              <a:t>ثالثاً: زيادة رأسمال المصرف</a:t>
            </a:r>
            <a:endParaRPr lang="en-US" dirty="0"/>
          </a:p>
        </p:txBody>
      </p:sp>
      <p:sp>
        <p:nvSpPr>
          <p:cNvPr id="3" name="Content Placeholder 2">
            <a:extLst>
              <a:ext uri="{FF2B5EF4-FFF2-40B4-BE49-F238E27FC236}">
                <a16:creationId xmlns:a16="http://schemas.microsoft.com/office/drawing/2014/main" id="{401198AE-352D-5C9C-15F1-92A4C66A62FD}"/>
              </a:ext>
            </a:extLst>
          </p:cNvPr>
          <p:cNvSpPr>
            <a:spLocks noGrp="1"/>
          </p:cNvSpPr>
          <p:nvPr>
            <p:ph idx="1"/>
          </p:nvPr>
        </p:nvSpPr>
        <p:spPr/>
        <p:txBody>
          <a:bodyPr>
            <a:normAutofit/>
          </a:bodyPr>
          <a:lstStyle/>
          <a:p>
            <a:pPr algn="just" rtl="1"/>
            <a:r>
              <a:rPr lang="ar" sz="3600" b="1" dirty="0">
                <a:solidFill>
                  <a:schemeClr val="accent2">
                    <a:lumMod val="60000"/>
                    <a:lumOff val="40000"/>
                  </a:schemeClr>
                </a:solidFill>
              </a:rPr>
              <a:t>٢- التحويل من الأرباج المحتجز:</a:t>
            </a:r>
          </a:p>
          <a:p>
            <a:pPr algn="just" rtl="1"/>
            <a:r>
              <a:rPr lang="ar" sz="2800" dirty="0"/>
              <a:t>عند تراكم كمية من الارباح المحتجزة سنويا يمكن للمصرف اضافة جزء منها الى رأس المال المدفوع عندما يكون ادنى من رأس المال الاسمي على اساس ان الفرق بين الاثنين هو دين على المساهمين منذ اصدار الاسهم عندما تباع للمرة الاولى بادنى من قيمتها الاسمية. على ان هذه الطريقة تؤثر على راس المال المدفوع فقط ولا تؤثر على كل من راس المال الاسمي وراس المال الممتلك وراس المال الحر.</a:t>
            </a:r>
            <a:endParaRPr lang="en-US" sz="2800" dirty="0"/>
          </a:p>
        </p:txBody>
      </p:sp>
    </p:spTree>
    <p:extLst>
      <p:ext uri="{BB962C8B-B14F-4D97-AF65-F5344CB8AC3E}">
        <p14:creationId xmlns:p14="http://schemas.microsoft.com/office/powerpoint/2010/main" val="4250206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95B83C-B215-F022-78B3-4A6F16056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D2155C-5A40-A38B-B738-CB66511127B2}"/>
              </a:ext>
            </a:extLst>
          </p:cNvPr>
          <p:cNvSpPr>
            <a:spLocks noGrp="1"/>
          </p:cNvSpPr>
          <p:nvPr>
            <p:ph type="title"/>
          </p:nvPr>
        </p:nvSpPr>
        <p:spPr/>
        <p:txBody>
          <a:bodyPr/>
          <a:lstStyle/>
          <a:p>
            <a:pPr algn="r" rtl="1"/>
            <a:r>
              <a:rPr lang="ar-SA" dirty="0">
                <a:solidFill>
                  <a:schemeClr val="accent1">
                    <a:lumMod val="60000"/>
                    <a:lumOff val="40000"/>
                  </a:schemeClr>
                </a:solidFill>
              </a:rPr>
              <a:t>ثالثاً: زيادة رأسمال المصرف</a:t>
            </a:r>
            <a:endParaRPr lang="en-US" dirty="0"/>
          </a:p>
        </p:txBody>
      </p:sp>
      <p:sp>
        <p:nvSpPr>
          <p:cNvPr id="3" name="Content Placeholder 2">
            <a:extLst>
              <a:ext uri="{FF2B5EF4-FFF2-40B4-BE49-F238E27FC236}">
                <a16:creationId xmlns:a16="http://schemas.microsoft.com/office/drawing/2014/main" id="{57035891-D03C-01E9-150F-1B6A58387783}"/>
              </a:ext>
            </a:extLst>
          </p:cNvPr>
          <p:cNvSpPr>
            <a:spLocks noGrp="1"/>
          </p:cNvSpPr>
          <p:nvPr>
            <p:ph idx="1"/>
          </p:nvPr>
        </p:nvSpPr>
        <p:spPr/>
        <p:txBody>
          <a:bodyPr>
            <a:normAutofit/>
          </a:bodyPr>
          <a:lstStyle/>
          <a:p>
            <a:pPr algn="just" rtl="1"/>
            <a:r>
              <a:rPr lang="ar" sz="3600" b="1" dirty="0">
                <a:solidFill>
                  <a:schemeClr val="accent2">
                    <a:lumMod val="60000"/>
                    <a:lumOff val="40000"/>
                  </a:schemeClr>
                </a:solidFill>
              </a:rPr>
              <a:t>٣- اصدار اسهم جديدة :</a:t>
            </a:r>
          </a:p>
          <a:p>
            <a:pPr algn="just" rtl="1"/>
            <a:r>
              <a:rPr lang="ar" sz="2800" dirty="0"/>
              <a:t>نظرا للعيوب التي ذكرت ضمن الطريقتين الاولى والثانية يلجأ المصرف الى الطريقة الثالثة في زيادة راس المال الاسمي والمدفوع والممتلك والحر وهي إصدار أسهم جديدة تطرح على المساهمين اولا وبعد ذلك تعرض على الجمهور . وبالتالي فان هذه الطريقة تؤثر على جميع انواع راس المال وهي ايضا لا تخلو من عيوب فهي تحمل المصرف تكاليف إضافية كمصاريف الإصدار كما تؤدي الى دخول مساهمين جدد وقد تؤدي الى تخفيض ربحية السهم الواحد.</a:t>
            </a:r>
            <a:endParaRPr lang="en-US" sz="2800" dirty="0"/>
          </a:p>
        </p:txBody>
      </p:sp>
    </p:spTree>
    <p:extLst>
      <p:ext uri="{BB962C8B-B14F-4D97-AF65-F5344CB8AC3E}">
        <p14:creationId xmlns:p14="http://schemas.microsoft.com/office/powerpoint/2010/main" val="566800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8FA17-13BF-9F06-719A-6E12F8529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17E65C-67B8-BCEB-5128-F94DD774262E}"/>
              </a:ext>
            </a:extLst>
          </p:cNvPr>
          <p:cNvSpPr>
            <a:spLocks noGrp="1"/>
          </p:cNvSpPr>
          <p:nvPr>
            <p:ph type="title"/>
          </p:nvPr>
        </p:nvSpPr>
        <p:spPr/>
        <p:txBody>
          <a:bodyPr/>
          <a:lstStyle/>
          <a:p>
            <a:pPr algn="r" rtl="1"/>
            <a:r>
              <a:rPr lang="ar-SA" dirty="0">
                <a:solidFill>
                  <a:schemeClr val="accent1">
                    <a:lumMod val="60000"/>
                    <a:lumOff val="40000"/>
                  </a:schemeClr>
                </a:solidFill>
              </a:rPr>
              <a:t>رابعاً: كفاية رأسمال المصرف</a:t>
            </a:r>
            <a:endParaRPr lang="en-US" dirty="0"/>
          </a:p>
        </p:txBody>
      </p:sp>
      <p:sp>
        <p:nvSpPr>
          <p:cNvPr id="3" name="Content Placeholder 2">
            <a:extLst>
              <a:ext uri="{FF2B5EF4-FFF2-40B4-BE49-F238E27FC236}">
                <a16:creationId xmlns:a16="http://schemas.microsoft.com/office/drawing/2014/main" id="{B9FED0BB-409A-F6E8-F1B5-56936B0B165A}"/>
              </a:ext>
            </a:extLst>
          </p:cNvPr>
          <p:cNvSpPr>
            <a:spLocks noGrp="1"/>
          </p:cNvSpPr>
          <p:nvPr>
            <p:ph idx="1"/>
          </p:nvPr>
        </p:nvSpPr>
        <p:spPr/>
        <p:txBody>
          <a:bodyPr>
            <a:normAutofit/>
          </a:bodyPr>
          <a:lstStyle/>
          <a:p>
            <a:pPr algn="just" rtl="1"/>
            <a:r>
              <a:rPr lang="ar" sz="2800" dirty="0"/>
              <a:t>تتمثل  بتدعيم متانة ( كفاية ) راسمال المصرف والمتمثلة بقدرته على مواجهة الظروف الصعبة وغير الاعتيادية في العمل المصرفي وذلك من خلال فرض نسب معينة يكون راس المال طرفا فيها.</a:t>
            </a:r>
            <a:endParaRPr lang="en-US" sz="2800" dirty="0"/>
          </a:p>
        </p:txBody>
      </p:sp>
    </p:spTree>
    <p:extLst>
      <p:ext uri="{BB962C8B-B14F-4D97-AF65-F5344CB8AC3E}">
        <p14:creationId xmlns:p14="http://schemas.microsoft.com/office/powerpoint/2010/main" val="2346716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51547-93E0-591B-121B-63BE7A9533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2DB2FF-D431-2988-F17E-E2D3E123D262}"/>
              </a:ext>
            </a:extLst>
          </p:cNvPr>
          <p:cNvSpPr>
            <a:spLocks noGrp="1"/>
          </p:cNvSpPr>
          <p:nvPr>
            <p:ph type="title"/>
          </p:nvPr>
        </p:nvSpPr>
        <p:spPr/>
        <p:txBody>
          <a:bodyPr/>
          <a:lstStyle/>
          <a:p>
            <a:pPr algn="r" rtl="1"/>
            <a:r>
              <a:rPr lang="ar-SA" dirty="0">
                <a:solidFill>
                  <a:schemeClr val="accent1">
                    <a:lumMod val="60000"/>
                    <a:lumOff val="40000"/>
                  </a:schemeClr>
                </a:solidFill>
              </a:rPr>
              <a:t>خامساً: معايير المقارنة</a:t>
            </a:r>
            <a:endParaRPr lang="en-US" dirty="0"/>
          </a:p>
        </p:txBody>
      </p:sp>
      <p:sp>
        <p:nvSpPr>
          <p:cNvPr id="3" name="Content Placeholder 2">
            <a:extLst>
              <a:ext uri="{FF2B5EF4-FFF2-40B4-BE49-F238E27FC236}">
                <a16:creationId xmlns:a16="http://schemas.microsoft.com/office/drawing/2014/main" id="{9CA68131-1CCB-4C90-E7F8-6CE7AFB8E0C2}"/>
              </a:ext>
            </a:extLst>
          </p:cNvPr>
          <p:cNvSpPr>
            <a:spLocks noGrp="1"/>
          </p:cNvSpPr>
          <p:nvPr>
            <p:ph idx="1"/>
          </p:nvPr>
        </p:nvSpPr>
        <p:spPr/>
        <p:txBody>
          <a:bodyPr>
            <a:normAutofit fontScale="55000" lnSpcReduction="20000"/>
          </a:bodyPr>
          <a:lstStyle/>
          <a:p>
            <a:pPr algn="just" rtl="1"/>
            <a:r>
              <a:rPr lang="ar" sz="3600" b="1" dirty="0">
                <a:solidFill>
                  <a:schemeClr val="accent2">
                    <a:lumMod val="60000"/>
                    <a:lumOff val="40000"/>
                  </a:schemeClr>
                </a:solidFill>
              </a:rPr>
              <a:t>1- المعايير النمطية او المطلقة</a:t>
            </a:r>
          </a:p>
          <a:p>
            <a:pPr algn="just" rtl="1"/>
            <a:r>
              <a:rPr lang="ar" sz="3600" dirty="0"/>
              <a:t>وهي نسب أو معدلات متعارف عليها في التحليل المالي وهو مؤشر قليل الاستخدام لأنه يعتمد توجيه كل القطاعات في معيار واحد ومن الأمثلة على .المعيار النمطي المطلق أن نسبة التداول يجب أن لا تقل عن 1:1.</a:t>
            </a:r>
          </a:p>
          <a:p>
            <a:pPr algn="just" rtl="1"/>
            <a:r>
              <a:rPr lang="ar" sz="3600" b="1" dirty="0">
                <a:solidFill>
                  <a:schemeClr val="accent2">
                    <a:lumMod val="60000"/>
                    <a:lumOff val="40000"/>
                  </a:schemeClr>
                </a:solidFill>
              </a:rPr>
              <a:t>2- معايير الصناعة او القطاع</a:t>
            </a:r>
          </a:p>
          <a:p>
            <a:pPr algn="just" rtl="1"/>
            <a:r>
              <a:rPr lang="ar" sz="3600" dirty="0"/>
              <a:t>إذا كانت النسبة في المصرف مساوية لمعيار الصناعة نقول إنها ضمن المعدل السائد في الصناعة، أما إذا كانت النسبة أقل فنقول أن المصرف دون المعدل، وإذا كانت النسبة أكبر فنقول أن المصرف فوق المعدل .</a:t>
            </a:r>
          </a:p>
          <a:p>
            <a:pPr algn="just" rtl="1"/>
            <a:r>
              <a:rPr lang="ar" sz="3600" b="1" dirty="0">
                <a:solidFill>
                  <a:schemeClr val="accent2">
                    <a:lumMod val="60000"/>
                    <a:lumOff val="40000"/>
                  </a:schemeClr>
                </a:solidFill>
              </a:rPr>
              <a:t>3- المعايير التاريخ</a:t>
            </a:r>
          </a:p>
          <a:p>
            <a:pPr algn="just" rtl="1"/>
            <a:r>
              <a:rPr lang="ar" sz="3600" dirty="0"/>
              <a:t>وهي معايير تعتمد على استخراج نسبة سابقة لبند معين ومقارنته مع سنوات سابقة ومعرفة مدى الزيادة النسبية أو النقص النسبي في البند أو في الوضع العام للمصرف.</a:t>
            </a:r>
          </a:p>
          <a:p>
            <a:pPr algn="just" rtl="1"/>
            <a:r>
              <a:rPr lang="ar" sz="3600" b="1" dirty="0">
                <a:solidFill>
                  <a:schemeClr val="accent2">
                    <a:lumMod val="60000"/>
                    <a:lumOff val="40000"/>
                  </a:schemeClr>
                </a:solidFill>
              </a:rPr>
              <a:t>4-المعايير المخططة أو المستهدفة</a:t>
            </a:r>
          </a:p>
          <a:p>
            <a:pPr algn="just" rtl="1"/>
            <a:r>
              <a:rPr lang="ar" sz="3600" dirty="0"/>
              <a:t>تستوحي هذه المعايير من البيانات التي توضع في الخطة ويمكن للمحلل أن يقارن ما هو متحقق فعلي وما هو مخطط له أن يحصل أو يتحقق</a:t>
            </a:r>
            <a:endParaRPr lang="en-US" sz="2800" dirty="0"/>
          </a:p>
        </p:txBody>
      </p:sp>
    </p:spTree>
    <p:extLst>
      <p:ext uri="{BB962C8B-B14F-4D97-AF65-F5344CB8AC3E}">
        <p14:creationId xmlns:p14="http://schemas.microsoft.com/office/powerpoint/2010/main" val="3250867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BF6B5-A044-9D4A-7200-F45FA53C8063}"/>
              </a:ext>
            </a:extLst>
          </p:cNvPr>
          <p:cNvSpPr>
            <a:spLocks noGrp="1"/>
          </p:cNvSpPr>
          <p:nvPr>
            <p:ph type="title"/>
          </p:nvPr>
        </p:nvSpPr>
        <p:spPr>
          <a:xfrm>
            <a:off x="805071" y="944217"/>
            <a:ext cx="10320130" cy="4581939"/>
          </a:xfrm>
        </p:spPr>
        <p:txBody>
          <a:bodyPr>
            <a:normAutofit/>
          </a:bodyPr>
          <a:lstStyle/>
          <a:p>
            <a:pPr algn="ctr" rtl="1"/>
            <a:r>
              <a:rPr lang="ar-SA" sz="9600" dirty="0">
                <a:solidFill>
                  <a:schemeClr val="accent4">
                    <a:lumMod val="75000"/>
                  </a:schemeClr>
                </a:solidFill>
                <a:latin typeface="Noto Nastaliq Urdu" panose="020B0502040504020204" pitchFamily="34" charset="-78"/>
                <a:cs typeface="Noto Nastaliq Urdu" panose="020B0502040504020204" pitchFamily="34" charset="-78"/>
              </a:rPr>
              <a:t>شكراً لحسن الاصغاء</a:t>
            </a:r>
            <a:endParaRPr lang="en-US" sz="9600" dirty="0">
              <a:solidFill>
                <a:schemeClr val="accent4">
                  <a:lumMod val="75000"/>
                </a:schemeClr>
              </a:solidFill>
              <a:latin typeface="Noto Nastaliq Urdu" panose="020B0502040504020204" pitchFamily="34" charset="-78"/>
              <a:cs typeface="Noto Nastaliq Urdu" panose="020B0502040504020204" pitchFamily="34" charset="-78"/>
            </a:endParaRPr>
          </a:p>
        </p:txBody>
      </p:sp>
    </p:spTree>
    <p:extLst>
      <p:ext uri="{BB962C8B-B14F-4D97-AF65-F5344CB8AC3E}">
        <p14:creationId xmlns:p14="http://schemas.microsoft.com/office/powerpoint/2010/main" val="5132753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39</TotalTime>
  <Words>706</Words>
  <Application>Microsoft Macintosh PowerPoint</Application>
  <PresentationFormat>Widescreen</PresentationFormat>
  <Paragraphs>31</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Calibri</vt:lpstr>
      <vt:lpstr>Dubai</vt:lpstr>
      <vt:lpstr>Noto Nastaliq Urdu</vt:lpstr>
      <vt:lpstr>Rockwell</vt:lpstr>
      <vt:lpstr>Rockwell Condensed</vt:lpstr>
      <vt:lpstr>Rockwell Extra Bold</vt:lpstr>
      <vt:lpstr>Wingdings</vt:lpstr>
      <vt:lpstr>Wood Type</vt:lpstr>
      <vt:lpstr>رأسمال المصرف التجاري ادارة المصارف / الكورس الأول  قسم ادارة الأعمال/ المرحلة الرابعة </vt:lpstr>
      <vt:lpstr>أولاً: رأسمال المصرف ووظائفه</vt:lpstr>
      <vt:lpstr>ثانياً: أنواع رأسمال المصرف</vt:lpstr>
      <vt:lpstr>ثالثاً: زيادة رأسمال المصرف</vt:lpstr>
      <vt:lpstr>ثالثاً: زيادة رأسمال المصرف</vt:lpstr>
      <vt:lpstr>ثالثاً: زيادة رأسمال المصرف</vt:lpstr>
      <vt:lpstr>رابعاً: كفاية رأسمال المصرف</vt:lpstr>
      <vt:lpstr>خامساً: معايير المقارنة</vt:lpstr>
      <vt:lpstr>شكراً لحسن الاصغاء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fatima .</dc:creator>
  <cp:lastModifiedBy>fatima .</cp:lastModifiedBy>
  <cp:revision>2</cp:revision>
  <dcterms:created xsi:type="dcterms:W3CDTF">2025-09-22T06:47:35Z</dcterms:created>
  <dcterms:modified xsi:type="dcterms:W3CDTF">2025-09-22T07:27:01Z</dcterms:modified>
</cp:coreProperties>
</file>