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38"/>
  </p:normalViewPr>
  <p:slideViewPr>
    <p:cSldViewPr snapToGrid="0">
      <p:cViewPr varScale="1">
        <p:scale>
          <a:sx n="128" d="100"/>
          <a:sy n="128" d="100"/>
        </p:scale>
        <p:origin x="176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9/22/25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9/22/25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9/22/25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9/22/25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9/22/25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9/22/25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5B7FB-36B3-BE8F-D644-42B73F90C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SA" sz="6600" dirty="0"/>
              <a:t>كشف الدخل للمصرف التجاري</a:t>
            </a:r>
            <a:br>
              <a:rPr lang="ar-SA" sz="6600" dirty="0"/>
            </a:br>
            <a:r>
              <a:rPr lang="ar-SA" sz="4000" dirty="0"/>
              <a:t>ادارة المصارف / الكورس الأول </a:t>
            </a:r>
            <a:br>
              <a:rPr lang="ar-SA" sz="4000" dirty="0"/>
            </a:br>
            <a:r>
              <a:rPr lang="ar-SA" sz="4000" dirty="0"/>
              <a:t>قسم ادارة الأعمال/ المرحلة الرابعة </a:t>
            </a:r>
            <a:endParaRPr lang="en-US" sz="6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6579E6-8A08-D4B0-6BCA-EA65026C22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9361" y="4667416"/>
            <a:ext cx="7891272" cy="1069848"/>
          </a:xfrm>
        </p:spPr>
        <p:txBody>
          <a:bodyPr/>
          <a:lstStyle/>
          <a:p>
            <a:pPr algn="ctr" rtl="1"/>
            <a:r>
              <a:rPr lang="ar-SA" sz="2000" dirty="0">
                <a:solidFill>
                  <a:schemeClr val="accent2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م.م. فاطمة فيصل كاظم الخالدي </a:t>
            </a:r>
          </a:p>
          <a:p>
            <a:pPr algn="ctr" rtl="1"/>
            <a:r>
              <a:rPr lang="ar-SA" sz="2000" dirty="0">
                <a:solidFill>
                  <a:schemeClr val="accent2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جامعة بغداد/ كلية الإدارة والاقتصاد</a:t>
            </a:r>
            <a:endParaRPr lang="en-US" sz="2000" dirty="0">
              <a:solidFill>
                <a:schemeClr val="accent2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0039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F984AE1-4675-752F-A21E-F943A3C0E5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852" y="426041"/>
            <a:ext cx="9452113" cy="5746159"/>
          </a:xfrm>
        </p:spPr>
      </p:pic>
    </p:spTree>
    <p:extLst>
      <p:ext uri="{BB962C8B-B14F-4D97-AF65-F5344CB8AC3E}">
        <p14:creationId xmlns:p14="http://schemas.microsoft.com/office/powerpoint/2010/main" val="1139783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BF6B5-A044-9D4A-7200-F45FA53C8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071" y="944217"/>
            <a:ext cx="10320130" cy="4581939"/>
          </a:xfrm>
        </p:spPr>
        <p:txBody>
          <a:bodyPr>
            <a:normAutofit/>
          </a:bodyPr>
          <a:lstStyle/>
          <a:p>
            <a:pPr algn="ctr" rtl="1"/>
            <a:r>
              <a:rPr lang="ar-SA" sz="9600" dirty="0">
                <a:solidFill>
                  <a:schemeClr val="accent4">
                    <a:lumMod val="75000"/>
                  </a:schemeClr>
                </a:solidFill>
                <a:latin typeface="Noto Nastaliq Urdu" panose="020B0502040504020204" pitchFamily="34" charset="-78"/>
                <a:cs typeface="Noto Nastaliq Urdu" panose="020B0502040504020204" pitchFamily="34" charset="-78"/>
              </a:rPr>
              <a:t>شكراً لحسن الاصغاء</a:t>
            </a:r>
            <a:endParaRPr lang="en-US" sz="9600" dirty="0">
              <a:solidFill>
                <a:schemeClr val="accent4">
                  <a:lumMod val="75000"/>
                </a:schemeClr>
              </a:solidFill>
              <a:latin typeface="Noto Nastaliq Urdu" panose="020B0502040504020204" pitchFamily="34" charset="-78"/>
              <a:cs typeface="Noto Nastaliq Urdu" panose="020B050204050402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13275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357E2-7B4F-B4B3-DE51-09F4B80A1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ar-SA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كشف الدخل 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84FE7-510B-640E-1D09-7355CBF25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" sz="3200" dirty="0"/>
              <a:t>تهدف قائمة كشف الدخل الى قياس نتيجة عمليات المصرف لفترة زمنية معينة، لذا فهي عبارة عن ملخص لايرادات المتحققة والمصروفات التي تكبدها المصرف لتحقيق هذه الايرادات ، ويمثل الفرق ما بين هذين البندين الربح اذا كانت الايرادات اكبر من المصروفات أو الخسارة اذا كان العكس وكانت المصروفات اكبر من الايرادات التي حققها المصرف خلال الفترة الزمنية المعنية.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97653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23E9D-D653-421C-C03A-FA9A2CB67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EC6C9-933B-8E9C-C9AF-213555E3F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ar-SA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أولاً: إيرادات المصرف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82FB8-7039-42D7-661E-6C4ED5F64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rtl="1"/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-1 </a:t>
            </a:r>
            <a:r>
              <a:rPr lang="a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ايرادات العمليات المصرفية </a:t>
            </a: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Banking Operations Revenues</a:t>
            </a:r>
            <a:endParaRPr lang="ar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just" rtl="1"/>
            <a:r>
              <a:rPr lang="ar" sz="3200" dirty="0"/>
              <a:t>تشمل ايرادات بيع وشراء العملات الجنبية وايرادات القروض والسلف الممنوحة وعمولات الحوالات الداخلية والخارجية وايرادات الاعتمادات المستندية وخطابات الضمان ، وايرادات جميع العمليات المصرفية الاخرى من فوائد او عمولات او غيرها .</a:t>
            </a:r>
          </a:p>
          <a:p>
            <a:pPr algn="just" rtl="1"/>
            <a:r>
              <a:rPr lang="a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2- ايرادات الاستثمار</a:t>
            </a: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Investment Income</a:t>
            </a:r>
            <a:endParaRPr lang="ar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just" rtl="1"/>
            <a:r>
              <a:rPr lang="ar" sz="3200" dirty="0"/>
              <a:t>وفيها ايرادات الاستثمارات العقارية والاستثمارات المالية الداخلية منها والخارجية الناتجة عن فوائد السندات او ارباح الاسهم او الارباح الناتجة عن بيع تلك الاستثمارات.</a:t>
            </a:r>
          </a:p>
        </p:txBody>
      </p:sp>
    </p:spTree>
    <p:extLst>
      <p:ext uri="{BB962C8B-B14F-4D97-AF65-F5344CB8AC3E}">
        <p14:creationId xmlns:p14="http://schemas.microsoft.com/office/powerpoint/2010/main" val="3117590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0EBA1-6CAE-6632-0BC8-4193855D6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D2302-48C5-C9E1-6CA1-5221514E3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أولاً: إيرادات المصرف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FB672-FD9C-C737-D4DA-B04364FDE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rtl="1"/>
            <a:r>
              <a:rPr lang="a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3- ايرادات النشاط الخدمي</a:t>
            </a: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Revenue Service Activity</a:t>
            </a:r>
          </a:p>
          <a:p>
            <a:pPr marL="0" indent="0" algn="just" rtl="1">
              <a:buNone/>
            </a:pPr>
            <a:r>
              <a:rPr lang="ar" sz="3200" dirty="0"/>
              <a:t>وهي الايرادات الخدمية التي تشمل ايجارات الموجودات الثابتة والخدمات غير</a:t>
            </a:r>
          </a:p>
          <a:p>
            <a:pPr algn="just" rtl="1"/>
            <a:r>
              <a:rPr lang="ar" sz="3200" dirty="0"/>
              <a:t>المصرفية التي يقدمها المصرف.</a:t>
            </a:r>
          </a:p>
          <a:p>
            <a:pPr algn="just" rtl="1"/>
            <a:r>
              <a:rPr lang="a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4- الايرادات الت</a:t>
            </a:r>
            <a:r>
              <a:rPr lang="ar-SA" sz="3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ح</a:t>
            </a:r>
            <a:r>
              <a:rPr lang="a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ويلية</a:t>
            </a: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Manufacturing Revenue</a:t>
            </a:r>
            <a:endParaRPr lang="ar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just" rtl="1"/>
            <a:r>
              <a:rPr lang="ar" sz="3200" dirty="0"/>
              <a:t>وتشمل المنح والتبرعات المستلمة والغرامات والتعويضات والديون السابقة التي تم شطبها وعادت .</a:t>
            </a:r>
          </a:p>
          <a:p>
            <a:pPr algn="just" rtl="1"/>
            <a:r>
              <a:rPr lang="a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5- الايرادات الاخرى</a:t>
            </a: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Revenues - Other income</a:t>
            </a:r>
          </a:p>
          <a:p>
            <a:pPr algn="just" rtl="1"/>
            <a:r>
              <a:rPr lang="ar" sz="3200" dirty="0"/>
              <a:t>وفيها ايرادات السنوات السابقة والايرادات العرضية والايرادات الراسمالية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37838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81DB0-576A-06D9-AED7-51157DD76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75966-8710-9E04-60E9-4191C3E58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ثانياً: مصروفات الصرف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CE6FE-4863-77D1-694D-E725FFD3E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rtl="1"/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</a:t>
            </a:r>
            <a:r>
              <a:rPr lang="ar-SA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</a:t>
            </a:r>
            <a:r>
              <a:rPr lang="a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مصروفات العمليات المصرفية</a:t>
            </a: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Expenses of banking operations</a:t>
            </a:r>
          </a:p>
          <a:p>
            <a:pPr algn="just" rtl="1"/>
            <a:r>
              <a:rPr lang="ar" sz="3200" dirty="0"/>
              <a:t>وهي تشمل مصروفات الاصدار والفوائد المدفوعة عن الودائع المختلفة وعن الاقتراض والعمولات ، كما تضم الخسائر المتحققة عن العمليات المصرفية كالخسائر الناتجة عن القروض وتقلبات الاسعار وهبوط قيمة الاستثمارات .</a:t>
            </a:r>
          </a:p>
          <a:p>
            <a:pPr algn="just" rtl="1"/>
            <a:r>
              <a:rPr lang="a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2- الاندثار</a:t>
            </a: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Depreciation</a:t>
            </a:r>
            <a:endParaRPr lang="ar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just" rtl="1"/>
            <a:r>
              <a:rPr lang="ar" sz="3200" dirty="0"/>
              <a:t>ويشمل جميع انواع الاندثارات للمباني او للاجهزة والمعدات وللسيارات</a:t>
            </a:r>
          </a:p>
          <a:p>
            <a:pPr algn="just" rtl="1"/>
            <a:r>
              <a:rPr lang="ar" sz="3200" dirty="0"/>
              <a:t>والاثاث و الاجهزة المكتبية.</a:t>
            </a:r>
          </a:p>
          <a:p>
            <a:pPr algn="just" rtl="1"/>
            <a:r>
              <a:rPr lang="a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3- المصروفات الادارية</a:t>
            </a: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Managerial Expenses </a:t>
            </a:r>
          </a:p>
        </p:txBody>
      </p:sp>
    </p:spTree>
    <p:extLst>
      <p:ext uri="{BB962C8B-B14F-4D97-AF65-F5344CB8AC3E}">
        <p14:creationId xmlns:p14="http://schemas.microsoft.com/office/powerpoint/2010/main" val="543428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B54ED-A9EC-D837-A75A-8AE996A3E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D3540-14CC-B189-238C-CD8656CAE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ثانياً: مصروفات الصرف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730AA-A677-1880-E628-B2056237C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rtl="1"/>
            <a:r>
              <a:rPr lang="a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4- المصروفات السلعية </a:t>
            </a:r>
          </a:p>
          <a:p>
            <a:pPr algn="just" rtl="1"/>
            <a:r>
              <a:rPr lang="ar" sz="3200" dirty="0"/>
              <a:t>وتضم الوقود والزيوت واللوازم والقرطاسية وتجهيزات العاملين والماء والكهرباء وغيرها.</a:t>
            </a:r>
          </a:p>
          <a:p>
            <a:pPr algn="just" rtl="1"/>
            <a:r>
              <a:rPr lang="a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5- المستلزمات الخدمية</a:t>
            </a: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Required service</a:t>
            </a:r>
          </a:p>
          <a:p>
            <a:pPr algn="just" rtl="1"/>
            <a:r>
              <a:rPr lang="a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و</a:t>
            </a:r>
            <a:r>
              <a:rPr lang="ar" sz="3200" dirty="0"/>
              <a:t>تشمل خدمات الصيانة للمباني والمعدات والسيارات والاثاث ، كما تضم الدعاية</a:t>
            </a:r>
          </a:p>
          <a:p>
            <a:pPr algn="just" rtl="1"/>
            <a:r>
              <a:rPr lang="ar" sz="3200" dirty="0"/>
              <a:t>والاعلان والضيافة والبحوث والنشر والمؤتمرات واستئجار الموجودات الثابتة .</a:t>
            </a:r>
          </a:p>
          <a:p>
            <a:pPr algn="just" rtl="1"/>
            <a:r>
              <a:rPr lang="a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6- المصروفات التحويلية</a:t>
            </a: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Manufacturing Expenses</a:t>
            </a:r>
          </a:p>
          <a:p>
            <a:pPr algn="just" rtl="1"/>
            <a:r>
              <a:rPr lang="a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ت</a:t>
            </a:r>
            <a:r>
              <a:rPr lang="ar" sz="3200" dirty="0"/>
              <a:t>ضم التبرعات للغير والتعويضات والغرامات ، كما تضم الضرائب والرسوم</a:t>
            </a:r>
          </a:p>
          <a:p>
            <a:pPr algn="just" rtl="1"/>
            <a:r>
              <a:rPr lang="ar" sz="3200" dirty="0"/>
              <a:t>والاعانات (عدا ضريبة الدخل طبعا) 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82241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98D84-62F3-CDA1-9101-5ED2F566B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8DC36-20CF-C53E-26D1-720F0C7E0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ar-SA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ثالثاً: التحليل العامودي لكشف الدخل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58775-3EC8-F925-E868-0BF5779CE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endParaRPr lang="ar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just" rtl="1"/>
            <a:r>
              <a:rPr lang="a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التوزيع النسبى لعناصر القوائم المالية ويهتم بقياس نسبة كل عنصر إلى اجمالى العناصر فى القائمة المالية ، بمعنى انه يهتم بقياس النسب المئوية لتوزيع عناصر القوائم المالية مما يساعد الإدارة فى فهم مكونات القوائم المالية بطريقة أكثر سهولة</a:t>
            </a:r>
            <a:endParaRPr lang="ar" sz="3200" dirty="0"/>
          </a:p>
        </p:txBody>
      </p:sp>
    </p:spTree>
    <p:extLst>
      <p:ext uri="{BB962C8B-B14F-4D97-AF65-F5344CB8AC3E}">
        <p14:creationId xmlns:p14="http://schemas.microsoft.com/office/powerpoint/2010/main" val="3116528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858319E-C9EB-6427-A26B-34E8FA1344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148" y="685800"/>
            <a:ext cx="9412355" cy="5486400"/>
          </a:xfrm>
        </p:spPr>
      </p:pic>
    </p:spTree>
    <p:extLst>
      <p:ext uri="{BB962C8B-B14F-4D97-AF65-F5344CB8AC3E}">
        <p14:creationId xmlns:p14="http://schemas.microsoft.com/office/powerpoint/2010/main" val="3717912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B8AD6-FAB1-7D89-3CA8-B6A671C01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166C1-CDD5-698C-3B0F-86E7891E1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ar-SA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ثالثاً: التحليل الأفقي لكشف الدخل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9622B-E505-01FA-FEFB-73A68B7E5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endParaRPr lang="ar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just" rtl="1"/>
            <a:r>
              <a:rPr lang="a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يهتم بدراسة التغيرات التي تحدث لعناصر وحدة واحدة من القوائم المالية الى أخرى.</a:t>
            </a:r>
            <a:endParaRPr lang="ar" sz="3200" dirty="0"/>
          </a:p>
        </p:txBody>
      </p:sp>
    </p:spTree>
    <p:extLst>
      <p:ext uri="{BB962C8B-B14F-4D97-AF65-F5344CB8AC3E}">
        <p14:creationId xmlns:p14="http://schemas.microsoft.com/office/powerpoint/2010/main" val="24318311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21</TotalTime>
  <Words>424</Words>
  <Application>Microsoft Macintosh PowerPoint</Application>
  <PresentationFormat>Widescreen</PresentationFormat>
  <Paragraphs>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Calibri</vt:lpstr>
      <vt:lpstr>Dubai</vt:lpstr>
      <vt:lpstr>Noto Nastaliq Urdu</vt:lpstr>
      <vt:lpstr>Rockwell</vt:lpstr>
      <vt:lpstr>Rockwell Condensed</vt:lpstr>
      <vt:lpstr>Rockwell Extra Bold</vt:lpstr>
      <vt:lpstr>Wingdings</vt:lpstr>
      <vt:lpstr>Wood Type</vt:lpstr>
      <vt:lpstr>كشف الدخل للمصرف التجاري ادارة المصارف / الكورس الأول  قسم ادارة الأعمال/ المرحلة الرابعة </vt:lpstr>
      <vt:lpstr>كشف الدخل </vt:lpstr>
      <vt:lpstr>أولاً: إيرادات المصرف</vt:lpstr>
      <vt:lpstr>أولاً: إيرادات المصرف</vt:lpstr>
      <vt:lpstr>ثانياً: مصروفات الصرف</vt:lpstr>
      <vt:lpstr>ثانياً: مصروفات الصرف</vt:lpstr>
      <vt:lpstr>ثالثاً: التحليل العامودي لكشف الدخل</vt:lpstr>
      <vt:lpstr>PowerPoint Presentation</vt:lpstr>
      <vt:lpstr>ثالثاً: التحليل الأفقي لكشف الدخل</vt:lpstr>
      <vt:lpstr>PowerPoint Presentation</vt:lpstr>
      <vt:lpstr>شكراً لحسن الاصغاء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fatima .</dc:creator>
  <cp:lastModifiedBy>fatima .</cp:lastModifiedBy>
  <cp:revision>1</cp:revision>
  <dcterms:created xsi:type="dcterms:W3CDTF">2025-09-22T07:05:36Z</dcterms:created>
  <dcterms:modified xsi:type="dcterms:W3CDTF">2025-09-22T07:26:47Z</dcterms:modified>
</cp:coreProperties>
</file>