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6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67" r:id="rId16"/>
    <p:sldId id="268" r:id="rId17"/>
    <p:sldId id="270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-54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5284" y="639097"/>
            <a:ext cx="6747787" cy="3686015"/>
          </a:xfrm>
        </p:spPr>
        <p:txBody>
          <a:bodyPr>
            <a:normAutofit/>
          </a:bodyPr>
          <a:lstStyle/>
          <a:p>
            <a:pPr algn="just" rtl="1"/>
            <a:r>
              <a:rPr lang="ar-SA" dirty="0"/>
              <a:t>مراحل إدارة المعرفة </a:t>
            </a:r>
            <a:endParaRPr lang="en-US" dirty="0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14456E7-3040-5E87-F281-1369C328CBB3}"/>
              </a:ext>
            </a:extLst>
          </p:cNvPr>
          <p:cNvSpPr txBox="1">
            <a:spLocks/>
          </p:cNvSpPr>
          <p:nvPr/>
        </p:nvSpPr>
        <p:spPr>
          <a:xfrm>
            <a:off x="6257020" y="4775183"/>
            <a:ext cx="431327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dirty="0"/>
              <a:t>الأستاذ المساعد الدكتور</a:t>
            </a:r>
          </a:p>
          <a:p>
            <a:pPr algn="ctr"/>
            <a:r>
              <a:rPr lang="ar-IQ" dirty="0"/>
              <a:t>سعدون محسن سلمان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174B956-5AF7-079C-6DB4-97D5DABC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513F39E-CE91-D510-ECE9-F37DE80A8F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E6E34-0777-DB71-0D1F-EC4EE6B69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34" y="1125775"/>
            <a:ext cx="10804804" cy="3361165"/>
          </a:xfrm>
        </p:spPr>
        <p:txBody>
          <a:bodyPr anchor="ctr">
            <a:noAutofit/>
          </a:bodyPr>
          <a:lstStyle/>
          <a:p>
            <a:pPr algn="r" rtl="1"/>
            <a:r>
              <a:rPr lang="ar-SA" sz="3600" b="1" dirty="0"/>
              <a:t>المرحلة الرابعة: تطبيق المعرفة</a:t>
            </a:r>
            <a:br>
              <a:rPr lang="ar-SA" sz="3600" b="1" dirty="0"/>
            </a:br>
            <a:r>
              <a:rPr lang="ar-SA" sz="3600" b="1" dirty="0"/>
              <a:t>العنوان:</a:t>
            </a:r>
            <a:r>
              <a:rPr lang="ar-SA" sz="3600" dirty="0"/>
              <a:t> تطبيق المعرفة وتحويلها إلى عمل.</a:t>
            </a:r>
            <a:br>
              <a:rPr lang="ar-SA" sz="3600" dirty="0"/>
            </a:br>
            <a:r>
              <a:rPr lang="ar-SA" sz="3600" b="1" dirty="0"/>
              <a:t>التعريف:</a:t>
            </a:r>
            <a:r>
              <a:rPr lang="ar-SA" sz="3600" dirty="0"/>
              <a:t> هي استخدام المعرفة المتاحة لتحقيق الأهداف وحل المشكلات.</a:t>
            </a:r>
            <a:br>
              <a:rPr lang="ar-SA" sz="3600" dirty="0"/>
            </a:br>
            <a:r>
              <a:rPr lang="ar-SA" sz="3600" b="1" dirty="0"/>
              <a:t>النتائج:</a:t>
            </a:r>
            <a:r>
              <a:rPr lang="ar-SA" sz="3600" dirty="0"/>
              <a:t/>
            </a:r>
            <a:br>
              <a:rPr lang="ar-SA" sz="3600" dirty="0"/>
            </a:br>
            <a:r>
              <a:rPr lang="ar-SA" sz="3600" dirty="0"/>
              <a:t>تحسين جودة المنتجات والخدمات.</a:t>
            </a:r>
            <a:br>
              <a:rPr lang="ar-SA" sz="3600" dirty="0"/>
            </a:br>
            <a:r>
              <a:rPr lang="ar-SA" sz="3600" dirty="0"/>
              <a:t>زيادة كفاءة العمليات.</a:t>
            </a:r>
            <a:br>
              <a:rPr lang="ar-SA" sz="3600" dirty="0"/>
            </a:br>
            <a:r>
              <a:rPr lang="ar-SA" sz="3600" dirty="0"/>
              <a:t>اتخاذ قرارات أفضل وأسرع.</a:t>
            </a:r>
            <a:br>
              <a:rPr lang="ar-SA" sz="3600" dirty="0"/>
            </a:br>
            <a:r>
              <a:rPr lang="ar-SA" sz="3600" dirty="0"/>
              <a:t>الابتكار المستمر.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4772E8F-979C-1045-3C80-A2601FAA4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471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D6BDF54-F1AA-0FB0-9673-252041C3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9083976-9289-DD9F-147F-325AAE9C3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162885D-D4FD-CA67-D687-5127931CE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8B8999-4D9A-4AB7-C56E-F1556FB5C32D}"/>
              </a:ext>
            </a:extLst>
          </p:cNvPr>
          <p:cNvSpPr txBox="1"/>
          <p:nvPr/>
        </p:nvSpPr>
        <p:spPr>
          <a:xfrm>
            <a:off x="935666" y="1031359"/>
            <a:ext cx="100690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buNone/>
            </a:pPr>
            <a:r>
              <a:rPr lang="ar-SA" sz="3600" b="1" dirty="0"/>
              <a:t>أهمية كل مرحلة (مقارنة)</a:t>
            </a:r>
          </a:p>
          <a:p>
            <a:pPr algn="just" rtl="1"/>
            <a:r>
              <a:rPr lang="ar-SA" sz="3600" dirty="0"/>
              <a:t>أهمية المراحل: من الفكرة إلى القيمة.</a:t>
            </a:r>
          </a:p>
          <a:p>
            <a:pPr algn="just" rtl="1"/>
            <a:r>
              <a:rPr lang="ar-SA" sz="3600" dirty="0"/>
              <a:t>كل مرحلة لها دور حاسم في إنجاح دورة إدارة المعرفة.</a:t>
            </a:r>
          </a:p>
        </p:txBody>
      </p:sp>
    </p:spTree>
    <p:extLst>
      <p:ext uri="{BB962C8B-B14F-4D97-AF65-F5344CB8AC3E}">
        <p14:creationId xmlns:p14="http://schemas.microsoft.com/office/powerpoint/2010/main" val="190274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CEF3E-4BBC-B511-FE73-F064E4F0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43" y="891008"/>
            <a:ext cx="10058400" cy="5075983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b="1" dirty="0"/>
              <a:t>ت</a:t>
            </a:r>
            <a:r>
              <a:rPr lang="ar-SA" b="1" dirty="0" err="1"/>
              <a:t>حديات</a:t>
            </a:r>
            <a:r>
              <a:rPr lang="ar-SA" b="1" dirty="0"/>
              <a:t> كل مرحلة</a:t>
            </a:r>
            <a:br>
              <a:rPr lang="ar-SA" b="1" dirty="0"/>
            </a:br>
            <a:r>
              <a:rPr lang="ar-SA" dirty="0"/>
              <a:t>التحديات الشائعة في كل مرحلة.</a:t>
            </a:r>
            <a:br>
              <a:rPr lang="ar-SA" dirty="0"/>
            </a:br>
            <a:r>
              <a:rPr lang="ar-SA" dirty="0"/>
              <a:t>لكل مرحلة عقباتها التي يجب التغلب عليها.</a:t>
            </a:r>
            <a:br>
              <a:rPr lang="ar-SA" dirty="0"/>
            </a:br>
            <a:r>
              <a:rPr lang="ar-SA" b="1" dirty="0"/>
              <a:t>الإنشاء:</a:t>
            </a:r>
            <a:r>
              <a:rPr lang="ar-SA" dirty="0"/>
              <a:t> صعوبة تحفيز الأفراد.</a:t>
            </a:r>
            <a:br>
              <a:rPr lang="ar-SA" dirty="0"/>
            </a:br>
            <a:r>
              <a:rPr lang="ar-SA" b="1" dirty="0"/>
              <a:t>التخزين:</a:t>
            </a:r>
            <a:r>
              <a:rPr lang="ar-SA" dirty="0"/>
              <a:t> اختيار الأداة الخاطئة أو عدم تحديث المحتوى.</a:t>
            </a:r>
            <a:br>
              <a:rPr lang="ar-SA" dirty="0"/>
            </a:br>
            <a:r>
              <a:rPr lang="ar-SA" b="1" dirty="0"/>
              <a:t>المشاركة:</a:t>
            </a:r>
            <a:r>
              <a:rPr lang="ar-SA" dirty="0"/>
              <a:t> مقاومة الأفراد لمشاركة معرفتهم.</a:t>
            </a:r>
            <a:br>
              <a:rPr lang="ar-SA" dirty="0"/>
            </a:br>
            <a:r>
              <a:rPr lang="ar-SA" b="1" dirty="0"/>
              <a:t>التطبيق:</a:t>
            </a:r>
            <a:r>
              <a:rPr lang="ar-SA" dirty="0"/>
              <a:t> عدم وجود آليات واضحة لتطبيق المعرفة.</a:t>
            </a:r>
            <a:br>
              <a:rPr lang="ar-S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2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2B9CC-8478-4F03-C290-5BE9CA07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02" y="2137145"/>
            <a:ext cx="10058400" cy="232557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/>
              <a:t>عوامل نجاح المراحل</a:t>
            </a:r>
            <a:br>
              <a:rPr lang="ar-SA" b="1" dirty="0"/>
            </a:br>
            <a:r>
              <a:rPr lang="ar-SA" dirty="0"/>
              <a:t>مفاتيح النجاح: كيف نتجاوز التحديات؟</a:t>
            </a:r>
            <a:br>
              <a:rPr lang="ar-SA" dirty="0"/>
            </a:br>
            <a:r>
              <a:rPr lang="ar-SA" dirty="0"/>
              <a:t>التغلب على التحديات يتطلب خطة واضحة ومناسبة.</a:t>
            </a:r>
            <a:br>
              <a:rPr lang="ar-S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3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C43693B-7DDD-89B5-B89E-BBE67C384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531E614-0E8F-D6E9-AD82-A45A2F73A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EB78C97-8C79-3790-09B2-CD2F38777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159DFC-EF0C-C616-DC17-8116AE77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12" y="0"/>
            <a:ext cx="8790822" cy="55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35B403-113F-CE51-A6AF-0D422FD15C35}"/>
              </a:ext>
            </a:extLst>
          </p:cNvPr>
          <p:cNvSpPr txBox="1"/>
          <p:nvPr/>
        </p:nvSpPr>
        <p:spPr>
          <a:xfrm>
            <a:off x="1158949" y="1317370"/>
            <a:ext cx="101434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buNone/>
            </a:pPr>
            <a:r>
              <a:rPr lang="ar-SA" sz="3600" b="1" dirty="0"/>
              <a:t>مثال عملي (دورة متكاملة)</a:t>
            </a:r>
          </a:p>
          <a:p>
            <a:pPr algn="just" rtl="1"/>
            <a:r>
              <a:rPr lang="ar-SA" sz="3600" dirty="0"/>
              <a:t>مثال: تطبيق دورة إدارة المعرفة في مشروع جديد.</a:t>
            </a:r>
          </a:p>
          <a:p>
            <a:pPr marL="742950" lvl="1" indent="-285750" algn="just" rtl="1">
              <a:buFont typeface="Arial" panose="020B0604020202020204" pitchFamily="34" charset="0"/>
              <a:buChar char="•"/>
            </a:pPr>
            <a:r>
              <a:rPr lang="ar-SA" sz="3600" b="1" dirty="0"/>
              <a:t>الإنشاء:</a:t>
            </a:r>
            <a:r>
              <a:rPr lang="ar-SA" sz="3600" dirty="0"/>
              <a:t> فريق المشروع يجري أبحاثًا ويطور حلًا جديدًا.</a:t>
            </a:r>
          </a:p>
          <a:p>
            <a:pPr marL="742950" lvl="1" indent="-285750" algn="just" rtl="1">
              <a:buFont typeface="Arial" panose="020B0604020202020204" pitchFamily="34" charset="0"/>
              <a:buChar char="•"/>
            </a:pPr>
            <a:r>
              <a:rPr lang="ar-SA" sz="3600" b="1" dirty="0"/>
              <a:t>التخزين:</a:t>
            </a:r>
            <a:r>
              <a:rPr lang="ar-SA" sz="3600" dirty="0"/>
              <a:t> يتم توثيق كل الخطوات في مستودع رقمي.</a:t>
            </a:r>
          </a:p>
          <a:p>
            <a:pPr marL="742950" lvl="1" indent="-285750" algn="just" rtl="1">
              <a:buFont typeface="Arial" panose="020B0604020202020204" pitchFamily="34" charset="0"/>
              <a:buChar char="•"/>
            </a:pPr>
            <a:r>
              <a:rPr lang="ar-SA" sz="3600" b="1" dirty="0"/>
              <a:t>المشاركة:</a:t>
            </a:r>
            <a:r>
              <a:rPr lang="ar-SA" sz="3600" dirty="0"/>
              <a:t> يتم عقد ورش عمل لشرح الحل الجديد للفرق الأخرى.</a:t>
            </a:r>
          </a:p>
          <a:p>
            <a:pPr marL="742950" lvl="1" indent="-285750" algn="just" rtl="1">
              <a:buFont typeface="Arial" panose="020B0604020202020204" pitchFamily="34" charset="0"/>
              <a:buChar char="•"/>
            </a:pPr>
            <a:r>
              <a:rPr lang="ar-SA" sz="3600" b="1" dirty="0"/>
              <a:t>التطبيق:</a:t>
            </a:r>
            <a:r>
              <a:rPr lang="ar-SA" sz="3600" dirty="0"/>
              <a:t> تستخدم الفرق الأخرى الحل الموثق</a:t>
            </a:r>
            <a:r>
              <a:rPr lang="ar-IQ" sz="3600" dirty="0"/>
              <a:t> </a:t>
            </a:r>
            <a:r>
              <a:rPr lang="ar-SA" sz="3600" dirty="0"/>
              <a:t>لتطبيقه في مشاريعها المستقبلية.</a:t>
            </a:r>
          </a:p>
        </p:txBody>
      </p:sp>
    </p:spTree>
    <p:extLst>
      <p:ext uri="{BB962C8B-B14F-4D97-AF65-F5344CB8AC3E}">
        <p14:creationId xmlns:p14="http://schemas.microsoft.com/office/powerpoint/2010/main" val="4653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E919646-E18C-4183-ED79-A8F59935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D14232D-E731-E6D6-DCDB-E2AFB4F67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9C2DE77-C495-9101-4869-C025F107D0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B794EC-37EE-4A5B-883F-0CC722CEA187}"/>
              </a:ext>
            </a:extLst>
          </p:cNvPr>
          <p:cNvSpPr txBox="1"/>
          <p:nvPr/>
        </p:nvSpPr>
        <p:spPr>
          <a:xfrm>
            <a:off x="637953" y="850604"/>
            <a:ext cx="10536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buNone/>
            </a:pPr>
            <a:r>
              <a:rPr lang="ar-SA" sz="3600" b="1" dirty="0"/>
              <a:t>الخاتمة والأسئلة</a:t>
            </a:r>
          </a:p>
          <a:p>
            <a:pPr algn="just" rtl="1"/>
            <a:r>
              <a:rPr lang="ar-SA" sz="3600" dirty="0"/>
              <a:t> الخلاصة: المعرفة هي رحلة مستمرة.</a:t>
            </a:r>
          </a:p>
          <a:p>
            <a:pPr algn="just" rtl="1"/>
            <a:r>
              <a:rPr lang="ar-SA" sz="3600" dirty="0"/>
              <a:t>إدارة المعرفة ليست حدثًا لمرة واحدة، بل هي </a:t>
            </a:r>
            <a:r>
              <a:rPr lang="ar-SA" sz="3600" b="1" dirty="0"/>
              <a:t>دورة مستمرة</a:t>
            </a:r>
            <a:r>
              <a:rPr lang="ar-SA" sz="3600" dirty="0"/>
              <a:t> من التعلم والتطور.</a:t>
            </a:r>
          </a:p>
        </p:txBody>
      </p:sp>
    </p:spTree>
    <p:extLst>
      <p:ext uri="{BB962C8B-B14F-4D97-AF65-F5344CB8AC3E}">
        <p14:creationId xmlns:p14="http://schemas.microsoft.com/office/powerpoint/2010/main" val="107040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45192F-0EDD-02B1-741E-4DF993051E5D}"/>
              </a:ext>
            </a:extLst>
          </p:cNvPr>
          <p:cNvSpPr txBox="1"/>
          <p:nvPr/>
        </p:nvSpPr>
        <p:spPr>
          <a:xfrm>
            <a:off x="765544" y="427672"/>
            <a:ext cx="106458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SA" sz="4000" dirty="0"/>
              <a:t>رحلة المعرفة: المراحل الأساسية.</a:t>
            </a:r>
          </a:p>
          <a:p>
            <a:pPr algn="just" rtl="1"/>
            <a:r>
              <a:rPr lang="ar-SA" sz="4000" b="1" dirty="0"/>
              <a:t>نص:</a:t>
            </a:r>
            <a:r>
              <a:rPr lang="ar-SA" sz="4000" dirty="0"/>
              <a:t> تتكون عملية إدارة المعرفة من دورة متكاملة تضمن تحويل المعلومات إلى قيمة حقيقية للمؤسسة.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66481" y="1662811"/>
            <a:ext cx="649869" cy="649869"/>
          </a:xfrm>
          <a:custGeom>
            <a:avLst/>
            <a:gdLst/>
            <a:ahLst/>
            <a:cxnLst/>
            <a:rect l="0" t="0" r="0" b="0"/>
            <a:pathLst>
              <a:path w="649869" h="649869">
                <a:moveTo>
                  <a:pt x="324934" y="649869"/>
                </a:moveTo>
                <a:cubicBezTo>
                  <a:pt x="504393" y="649869"/>
                  <a:pt x="649869" y="504393"/>
                  <a:pt x="649869" y="324934"/>
                </a:cubicBezTo>
                <a:cubicBezTo>
                  <a:pt x="649869" y="145476"/>
                  <a:pt x="504393" y="0"/>
                  <a:pt x="324934" y="0"/>
                </a:cubicBezTo>
                <a:cubicBezTo>
                  <a:pt x="145476" y="0"/>
                  <a:pt x="0" y="145476"/>
                  <a:pt x="0" y="324934"/>
                </a:cubicBezTo>
                <a:cubicBezTo>
                  <a:pt x="0" y="504393"/>
                  <a:pt x="145476" y="649869"/>
                  <a:pt x="324934" y="649869"/>
                </a:cubicBezTo>
              </a:path>
            </a:pathLst>
          </a:custGeom>
          <a:solidFill>
            <a:srgbClr val="FFD7E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385248" y="1581577"/>
            <a:ext cx="812337" cy="812337"/>
          </a:xfrm>
          <a:custGeom>
            <a:avLst/>
            <a:gdLst/>
            <a:ahLst/>
            <a:cxnLst/>
            <a:rect l="0" t="0" r="0" b="0"/>
            <a:pathLst>
              <a:path w="812337" h="812337">
                <a:moveTo>
                  <a:pt x="812337" y="406168"/>
                </a:moveTo>
                <a:cubicBezTo>
                  <a:pt x="812337" y="630509"/>
                  <a:pt x="630509" y="812337"/>
                  <a:pt x="406168" y="812337"/>
                </a:cubicBezTo>
                <a:cubicBezTo>
                  <a:pt x="181828" y="812337"/>
                  <a:pt x="0" y="630509"/>
                  <a:pt x="0" y="406168"/>
                </a:cubicBezTo>
                <a:cubicBezTo>
                  <a:pt x="0" y="181828"/>
                  <a:pt x="181828" y="0"/>
                  <a:pt x="406168" y="0"/>
                </a:cubicBezTo>
                <a:cubicBezTo>
                  <a:pt x="630509" y="0"/>
                  <a:pt x="812337" y="181828"/>
                  <a:pt x="812337" y="406168"/>
                </a:cubicBezTo>
                <a:close/>
              </a:path>
            </a:pathLst>
          </a:custGeom>
          <a:noFill/>
          <a:ln w="10153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6572911" y="1419041"/>
            <a:ext cx="1787141" cy="1177956"/>
          </a:xfrm>
          <a:custGeom>
            <a:avLst/>
            <a:gdLst/>
            <a:ahLst/>
            <a:cxnLst/>
            <a:rect l="0" t="0" r="0" b="0"/>
            <a:pathLst>
              <a:path w="1787141" h="1177956">
                <a:moveTo>
                  <a:pt x="1787141" y="555164"/>
                </a:moveTo>
                <a:cubicBezTo>
                  <a:pt x="1787141" y="557398"/>
                  <a:pt x="1787141" y="573239"/>
                  <a:pt x="1787141" y="575473"/>
                </a:cubicBezTo>
                <a:cubicBezTo>
                  <a:pt x="1783486" y="886395"/>
                  <a:pt x="1530307" y="1137339"/>
                  <a:pt x="1218573" y="1137339"/>
                </a:cubicBezTo>
                <a:cubicBezTo>
                  <a:pt x="1061521" y="1137339"/>
                  <a:pt x="919362" y="1073706"/>
                  <a:pt x="816466" y="970810"/>
                </a:cubicBezTo>
                <a:lnTo>
                  <a:pt x="609252" y="1177956"/>
                </a:lnTo>
                <a:moveTo>
                  <a:pt x="0" y="568703"/>
                </a:moveTo>
                <a:lnTo>
                  <a:pt x="649869" y="568703"/>
                </a:lnTo>
                <a:cubicBezTo>
                  <a:pt x="649869" y="566469"/>
                  <a:pt x="649869" y="557398"/>
                  <a:pt x="649869" y="555164"/>
                </a:cubicBezTo>
                <a:moveTo>
                  <a:pt x="1787073" y="555097"/>
                </a:moveTo>
                <a:cubicBezTo>
                  <a:pt x="1787073" y="244784"/>
                  <a:pt x="1532473" y="0"/>
                  <a:pt x="1218438" y="0"/>
                </a:cubicBezTo>
                <a:cubicBezTo>
                  <a:pt x="904402" y="0"/>
                  <a:pt x="653457" y="247965"/>
                  <a:pt x="649869" y="555164"/>
                </a:cubicBezTo>
                <a:moveTo>
                  <a:pt x="1218505" y="893638"/>
                </a:moveTo>
                <a:cubicBezTo>
                  <a:pt x="1397964" y="893638"/>
                  <a:pt x="1543440" y="748162"/>
                  <a:pt x="1543440" y="568703"/>
                </a:cubicBezTo>
                <a:cubicBezTo>
                  <a:pt x="1543440" y="389244"/>
                  <a:pt x="1397964" y="243768"/>
                  <a:pt x="1218505" y="243768"/>
                </a:cubicBezTo>
                <a:cubicBezTo>
                  <a:pt x="1039046" y="243768"/>
                  <a:pt x="893570" y="389244"/>
                  <a:pt x="893570" y="568703"/>
                </a:cubicBezTo>
                <a:cubicBezTo>
                  <a:pt x="893570" y="748162"/>
                  <a:pt x="1039046" y="893638"/>
                  <a:pt x="1218505" y="893638"/>
                </a:cubicBezTo>
                <a:close/>
              </a:path>
            </a:pathLst>
          </a:custGeom>
          <a:noFill/>
          <a:ln w="10153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3912506" y="1622126"/>
            <a:ext cx="2661081" cy="731103"/>
          </a:xfrm>
          <a:custGeom>
            <a:avLst/>
            <a:gdLst/>
            <a:ahLst/>
            <a:cxnLst/>
            <a:rect l="0" t="0" r="0" b="0"/>
            <a:pathLst>
              <a:path w="2661081" h="731103">
                <a:moveTo>
                  <a:pt x="2661013" y="365551"/>
                </a:moveTo>
                <a:lnTo>
                  <a:pt x="2661013" y="356074"/>
                </a:lnTo>
                <a:cubicBezTo>
                  <a:pt x="2661081" y="159421"/>
                  <a:pt x="2501659" y="0"/>
                  <a:pt x="2305006" y="0"/>
                </a:cubicBezTo>
                <a:lnTo>
                  <a:pt x="355397" y="0"/>
                </a:lnTo>
                <a:cubicBezTo>
                  <a:pt x="158744" y="0"/>
                  <a:pt x="0" y="159421"/>
                  <a:pt x="0" y="356074"/>
                </a:cubicBezTo>
                <a:lnTo>
                  <a:pt x="0" y="381642"/>
                </a:lnTo>
                <a:cubicBezTo>
                  <a:pt x="0" y="575012"/>
                  <a:pt x="162135" y="731103"/>
                  <a:pt x="358782" y="731103"/>
                </a:cubicBezTo>
                <a:lnTo>
                  <a:pt x="2305006" y="731103"/>
                </a:lnTo>
                <a:cubicBezTo>
                  <a:pt x="2501653" y="731103"/>
                  <a:pt x="2661074" y="575012"/>
                  <a:pt x="2661074" y="381642"/>
                </a:cubicBezTo>
                <a:lnTo>
                  <a:pt x="2661074" y="365551"/>
                </a:lnTo>
              </a:path>
            </a:pathLst>
          </a:custGeom>
          <a:solidFill>
            <a:srgbClr val="FFD7E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3912506" y="1622126"/>
            <a:ext cx="2661081" cy="731103"/>
          </a:xfrm>
          <a:custGeom>
            <a:avLst/>
            <a:gdLst/>
            <a:ahLst/>
            <a:cxnLst/>
            <a:rect l="0" t="0" r="0" b="0"/>
            <a:pathLst>
              <a:path w="2661081" h="731103">
                <a:moveTo>
                  <a:pt x="2321930" y="0"/>
                </a:moveTo>
                <a:lnTo>
                  <a:pt x="358782" y="0"/>
                </a:lnTo>
                <a:moveTo>
                  <a:pt x="2661013" y="365551"/>
                </a:moveTo>
                <a:lnTo>
                  <a:pt x="2661013" y="356074"/>
                </a:lnTo>
                <a:lnTo>
                  <a:pt x="2661081" y="356074"/>
                </a:lnTo>
                <a:cubicBezTo>
                  <a:pt x="2661081" y="159421"/>
                  <a:pt x="2501659" y="0"/>
                  <a:pt x="2305006" y="0"/>
                </a:cubicBezTo>
                <a:lnTo>
                  <a:pt x="2301621" y="0"/>
                </a:lnTo>
                <a:moveTo>
                  <a:pt x="2661013" y="365551"/>
                </a:moveTo>
                <a:lnTo>
                  <a:pt x="2661013" y="375028"/>
                </a:lnTo>
                <a:lnTo>
                  <a:pt x="2661081" y="375028"/>
                </a:lnTo>
                <a:cubicBezTo>
                  <a:pt x="2661081" y="571682"/>
                  <a:pt x="2501659" y="731103"/>
                  <a:pt x="2305006" y="731103"/>
                </a:cubicBezTo>
                <a:lnTo>
                  <a:pt x="2301621" y="731103"/>
                </a:lnTo>
                <a:moveTo>
                  <a:pt x="358782" y="731103"/>
                </a:moveTo>
                <a:lnTo>
                  <a:pt x="2321930" y="731103"/>
                </a:lnTo>
                <a:moveTo>
                  <a:pt x="0" y="365551"/>
                </a:moveTo>
                <a:lnTo>
                  <a:pt x="0" y="356074"/>
                </a:lnTo>
                <a:cubicBezTo>
                  <a:pt x="0" y="159421"/>
                  <a:pt x="159421" y="0"/>
                  <a:pt x="356074" y="0"/>
                </a:cubicBezTo>
                <a:lnTo>
                  <a:pt x="358782" y="0"/>
                </a:lnTo>
                <a:moveTo>
                  <a:pt x="0" y="365551"/>
                </a:moveTo>
                <a:lnTo>
                  <a:pt x="0" y="375028"/>
                </a:lnTo>
                <a:cubicBezTo>
                  <a:pt x="0" y="571682"/>
                  <a:pt x="159421" y="731103"/>
                  <a:pt x="356074" y="731103"/>
                </a:cubicBezTo>
                <a:lnTo>
                  <a:pt x="358782" y="731103"/>
                </a:lnTo>
              </a:path>
            </a:pathLst>
          </a:custGeom>
          <a:noFill/>
          <a:ln w="1015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6247976" y="2718781"/>
            <a:ext cx="812337" cy="812337"/>
          </a:xfrm>
          <a:custGeom>
            <a:avLst/>
            <a:gdLst/>
            <a:ahLst/>
            <a:cxnLst/>
            <a:rect l="0" t="0" r="0" b="0"/>
            <a:pathLst>
              <a:path w="812337" h="812337">
                <a:moveTo>
                  <a:pt x="812337" y="406168"/>
                </a:moveTo>
                <a:cubicBezTo>
                  <a:pt x="812337" y="630509"/>
                  <a:pt x="630509" y="812337"/>
                  <a:pt x="406168" y="812337"/>
                </a:cubicBezTo>
                <a:cubicBezTo>
                  <a:pt x="181828" y="812337"/>
                  <a:pt x="0" y="630509"/>
                  <a:pt x="0" y="406168"/>
                </a:cubicBezTo>
                <a:cubicBezTo>
                  <a:pt x="0" y="181828"/>
                  <a:pt x="181828" y="0"/>
                  <a:pt x="406168" y="0"/>
                </a:cubicBezTo>
                <a:cubicBezTo>
                  <a:pt x="630509" y="0"/>
                  <a:pt x="812337" y="181828"/>
                  <a:pt x="812337" y="406168"/>
                </a:cubicBezTo>
                <a:close/>
              </a:path>
            </a:pathLst>
          </a:custGeom>
          <a:noFill/>
          <a:ln w="10153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6329209" y="2800015"/>
            <a:ext cx="649869" cy="649869"/>
          </a:xfrm>
          <a:custGeom>
            <a:avLst/>
            <a:gdLst/>
            <a:ahLst/>
            <a:cxnLst/>
            <a:rect l="0" t="0" r="0" b="0"/>
            <a:pathLst>
              <a:path w="649869" h="649869">
                <a:moveTo>
                  <a:pt x="324934" y="649869"/>
                </a:moveTo>
                <a:cubicBezTo>
                  <a:pt x="504393" y="649869"/>
                  <a:pt x="649869" y="504393"/>
                  <a:pt x="649869" y="324934"/>
                </a:cubicBezTo>
                <a:cubicBezTo>
                  <a:pt x="649869" y="145476"/>
                  <a:pt x="504393" y="0"/>
                  <a:pt x="324934" y="0"/>
                </a:cubicBezTo>
                <a:cubicBezTo>
                  <a:pt x="145476" y="0"/>
                  <a:pt x="0" y="145476"/>
                  <a:pt x="0" y="324934"/>
                </a:cubicBezTo>
                <a:cubicBezTo>
                  <a:pt x="0" y="504393"/>
                  <a:pt x="145476" y="649869"/>
                  <a:pt x="324934" y="649869"/>
                </a:cubicBezTo>
              </a:path>
            </a:pathLst>
          </a:custGeom>
          <a:solidFill>
            <a:srgbClr val="FFD9D8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2775234" y="2759398"/>
            <a:ext cx="2661081" cy="731103"/>
          </a:xfrm>
          <a:custGeom>
            <a:avLst/>
            <a:gdLst/>
            <a:ahLst/>
            <a:cxnLst/>
            <a:rect l="0" t="0" r="0" b="0"/>
            <a:pathLst>
              <a:path w="2661081" h="731103">
                <a:moveTo>
                  <a:pt x="358782" y="731103"/>
                </a:moveTo>
                <a:cubicBezTo>
                  <a:pt x="162135" y="731103"/>
                  <a:pt x="0" y="575012"/>
                  <a:pt x="0" y="381642"/>
                </a:cubicBezTo>
                <a:lnTo>
                  <a:pt x="0" y="356074"/>
                </a:lnTo>
                <a:cubicBezTo>
                  <a:pt x="0" y="159421"/>
                  <a:pt x="158744" y="0"/>
                  <a:pt x="355397" y="0"/>
                </a:cubicBezTo>
                <a:lnTo>
                  <a:pt x="2305006" y="0"/>
                </a:lnTo>
                <a:cubicBezTo>
                  <a:pt x="2501659" y="0"/>
                  <a:pt x="2661081" y="159421"/>
                  <a:pt x="2661081" y="356074"/>
                </a:cubicBezTo>
                <a:lnTo>
                  <a:pt x="2661081" y="381642"/>
                </a:lnTo>
                <a:cubicBezTo>
                  <a:pt x="2661074" y="575012"/>
                  <a:pt x="2501653" y="731103"/>
                  <a:pt x="2305006" y="731103"/>
                </a:cubicBezTo>
                <a:lnTo>
                  <a:pt x="358782" y="731103"/>
                </a:lnTo>
              </a:path>
            </a:pathLst>
          </a:custGeom>
          <a:solidFill>
            <a:srgbClr val="FFD9D8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2775234" y="2759398"/>
            <a:ext cx="2661081" cy="731103"/>
          </a:xfrm>
          <a:custGeom>
            <a:avLst/>
            <a:gdLst/>
            <a:ahLst/>
            <a:cxnLst/>
            <a:rect l="0" t="0" r="0" b="0"/>
            <a:pathLst>
              <a:path w="2661081" h="731103">
                <a:moveTo>
                  <a:pt x="2661013" y="365551"/>
                </a:moveTo>
                <a:lnTo>
                  <a:pt x="2661013" y="356074"/>
                </a:lnTo>
                <a:lnTo>
                  <a:pt x="2661081" y="356074"/>
                </a:lnTo>
                <a:cubicBezTo>
                  <a:pt x="2661081" y="159421"/>
                  <a:pt x="2501659" y="0"/>
                  <a:pt x="2305006" y="0"/>
                </a:cubicBezTo>
                <a:lnTo>
                  <a:pt x="2301621" y="0"/>
                </a:lnTo>
                <a:moveTo>
                  <a:pt x="2661013" y="365551"/>
                </a:moveTo>
                <a:lnTo>
                  <a:pt x="2661013" y="375028"/>
                </a:lnTo>
                <a:lnTo>
                  <a:pt x="2661081" y="375028"/>
                </a:lnTo>
                <a:cubicBezTo>
                  <a:pt x="2661081" y="571682"/>
                  <a:pt x="2501659" y="731103"/>
                  <a:pt x="2305006" y="731103"/>
                </a:cubicBezTo>
                <a:lnTo>
                  <a:pt x="2301621" y="731103"/>
                </a:lnTo>
                <a:moveTo>
                  <a:pt x="2321930" y="0"/>
                </a:moveTo>
                <a:lnTo>
                  <a:pt x="358782" y="0"/>
                </a:lnTo>
                <a:moveTo>
                  <a:pt x="0" y="365551"/>
                </a:moveTo>
                <a:lnTo>
                  <a:pt x="0" y="356074"/>
                </a:lnTo>
                <a:cubicBezTo>
                  <a:pt x="0" y="159421"/>
                  <a:pt x="159421" y="0"/>
                  <a:pt x="356074" y="0"/>
                </a:cubicBezTo>
                <a:lnTo>
                  <a:pt x="358782" y="0"/>
                </a:lnTo>
                <a:moveTo>
                  <a:pt x="0" y="365551"/>
                </a:moveTo>
                <a:lnTo>
                  <a:pt x="0" y="375028"/>
                </a:lnTo>
                <a:cubicBezTo>
                  <a:pt x="0" y="571682"/>
                  <a:pt x="159421" y="731103"/>
                  <a:pt x="356074" y="731103"/>
                </a:cubicBezTo>
                <a:lnTo>
                  <a:pt x="358782" y="731103"/>
                </a:lnTo>
                <a:moveTo>
                  <a:pt x="358782" y="731103"/>
                </a:moveTo>
                <a:lnTo>
                  <a:pt x="2321930" y="731103"/>
                </a:lnTo>
              </a:path>
            </a:pathLst>
          </a:custGeom>
          <a:noFill/>
          <a:ln w="1015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435639" y="2556313"/>
            <a:ext cx="1787141" cy="1177956"/>
          </a:xfrm>
          <a:custGeom>
            <a:avLst/>
            <a:gdLst/>
            <a:ahLst/>
            <a:cxnLst/>
            <a:rect l="0" t="0" r="0" b="0"/>
            <a:pathLst>
              <a:path w="1787141" h="1177956">
                <a:moveTo>
                  <a:pt x="1787141" y="555164"/>
                </a:moveTo>
                <a:cubicBezTo>
                  <a:pt x="1787141" y="557398"/>
                  <a:pt x="1787141" y="573239"/>
                  <a:pt x="1787141" y="575473"/>
                </a:cubicBezTo>
                <a:cubicBezTo>
                  <a:pt x="1783486" y="886395"/>
                  <a:pt x="1530307" y="1137339"/>
                  <a:pt x="1218573" y="1137339"/>
                </a:cubicBezTo>
                <a:cubicBezTo>
                  <a:pt x="1061521" y="1137339"/>
                  <a:pt x="919362" y="1073706"/>
                  <a:pt x="816466" y="970810"/>
                </a:cubicBezTo>
                <a:lnTo>
                  <a:pt x="609252" y="1177956"/>
                </a:lnTo>
                <a:moveTo>
                  <a:pt x="0" y="568703"/>
                </a:moveTo>
                <a:lnTo>
                  <a:pt x="649869" y="568703"/>
                </a:lnTo>
                <a:cubicBezTo>
                  <a:pt x="649869" y="566469"/>
                  <a:pt x="649869" y="557398"/>
                  <a:pt x="649869" y="555164"/>
                </a:cubicBezTo>
                <a:moveTo>
                  <a:pt x="1787073" y="555097"/>
                </a:moveTo>
                <a:cubicBezTo>
                  <a:pt x="1787073" y="244784"/>
                  <a:pt x="1532473" y="0"/>
                  <a:pt x="1218438" y="0"/>
                </a:cubicBezTo>
                <a:cubicBezTo>
                  <a:pt x="904402" y="0"/>
                  <a:pt x="653457" y="247965"/>
                  <a:pt x="649869" y="555164"/>
                </a:cubicBezTo>
                <a:moveTo>
                  <a:pt x="1218505" y="893638"/>
                </a:moveTo>
                <a:cubicBezTo>
                  <a:pt x="1397964" y="893638"/>
                  <a:pt x="1543440" y="748162"/>
                  <a:pt x="1543440" y="568703"/>
                </a:cubicBezTo>
                <a:cubicBezTo>
                  <a:pt x="1543440" y="389244"/>
                  <a:pt x="1397964" y="243768"/>
                  <a:pt x="1218505" y="243768"/>
                </a:cubicBezTo>
                <a:cubicBezTo>
                  <a:pt x="1039046" y="243768"/>
                  <a:pt x="893570" y="389244"/>
                  <a:pt x="893570" y="568703"/>
                </a:cubicBezTo>
                <a:cubicBezTo>
                  <a:pt x="893570" y="748162"/>
                  <a:pt x="1039046" y="893638"/>
                  <a:pt x="1218505" y="893638"/>
                </a:cubicBezTo>
                <a:close/>
              </a:path>
            </a:pathLst>
          </a:custGeom>
          <a:noFill/>
          <a:ln w="10153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5191937" y="3937286"/>
            <a:ext cx="649869" cy="643100"/>
          </a:xfrm>
          <a:custGeom>
            <a:avLst/>
            <a:gdLst/>
            <a:ahLst/>
            <a:cxnLst/>
            <a:rect l="0" t="0" r="0" b="0"/>
            <a:pathLst>
              <a:path w="649869" h="643100">
                <a:moveTo>
                  <a:pt x="324934" y="643100"/>
                </a:moveTo>
                <a:cubicBezTo>
                  <a:pt x="504393" y="643100"/>
                  <a:pt x="649869" y="499140"/>
                  <a:pt x="649869" y="321550"/>
                </a:cubicBezTo>
                <a:cubicBezTo>
                  <a:pt x="649869" y="143959"/>
                  <a:pt x="504393" y="0"/>
                  <a:pt x="324934" y="0"/>
                </a:cubicBezTo>
                <a:cubicBezTo>
                  <a:pt x="145476" y="0"/>
                  <a:pt x="0" y="143959"/>
                  <a:pt x="0" y="321550"/>
                </a:cubicBezTo>
                <a:cubicBezTo>
                  <a:pt x="0" y="499140"/>
                  <a:pt x="145476" y="643100"/>
                  <a:pt x="324934" y="643100"/>
                </a:cubicBezTo>
              </a:path>
            </a:pathLst>
          </a:custGeom>
          <a:solidFill>
            <a:srgbClr val="FFE4C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4948236" y="3652968"/>
            <a:ext cx="1787141" cy="1177888"/>
          </a:xfrm>
          <a:custGeom>
            <a:avLst/>
            <a:gdLst/>
            <a:ahLst/>
            <a:cxnLst/>
            <a:rect l="0" t="0" r="0" b="0"/>
            <a:pathLst>
              <a:path w="1787141" h="1177888">
                <a:moveTo>
                  <a:pt x="0" y="622791"/>
                </a:moveTo>
                <a:cubicBezTo>
                  <a:pt x="0" y="620557"/>
                  <a:pt x="0" y="604717"/>
                  <a:pt x="0" y="602483"/>
                </a:cubicBezTo>
                <a:cubicBezTo>
                  <a:pt x="3655" y="291561"/>
                  <a:pt x="256833" y="40616"/>
                  <a:pt x="568568" y="40616"/>
                </a:cubicBezTo>
                <a:cubicBezTo>
                  <a:pt x="725620" y="40616"/>
                  <a:pt x="867779" y="104249"/>
                  <a:pt x="970675" y="207145"/>
                </a:cubicBezTo>
                <a:lnTo>
                  <a:pt x="1177888" y="0"/>
                </a:lnTo>
                <a:moveTo>
                  <a:pt x="1787141" y="609252"/>
                </a:moveTo>
                <a:lnTo>
                  <a:pt x="1137271" y="609252"/>
                </a:lnTo>
                <a:cubicBezTo>
                  <a:pt x="1137271" y="611486"/>
                  <a:pt x="1137271" y="620557"/>
                  <a:pt x="1137271" y="622791"/>
                </a:cubicBezTo>
                <a:moveTo>
                  <a:pt x="0" y="622859"/>
                </a:moveTo>
                <a:cubicBezTo>
                  <a:pt x="0" y="933134"/>
                  <a:pt x="254614" y="1177888"/>
                  <a:pt x="568669" y="1177888"/>
                </a:cubicBezTo>
                <a:cubicBezTo>
                  <a:pt x="882724" y="1177888"/>
                  <a:pt x="1133684" y="929953"/>
                  <a:pt x="1137271" y="622791"/>
                </a:cubicBezTo>
                <a:moveTo>
                  <a:pt x="893570" y="609252"/>
                </a:moveTo>
                <a:cubicBezTo>
                  <a:pt x="893570" y="429794"/>
                  <a:pt x="748094" y="284317"/>
                  <a:pt x="568635" y="284317"/>
                </a:cubicBezTo>
                <a:cubicBezTo>
                  <a:pt x="389177" y="284317"/>
                  <a:pt x="243701" y="429794"/>
                  <a:pt x="243701" y="609252"/>
                </a:cubicBezTo>
                <a:cubicBezTo>
                  <a:pt x="243701" y="785720"/>
                  <a:pt x="389173" y="928772"/>
                  <a:pt x="568629" y="928772"/>
                </a:cubicBezTo>
                <a:cubicBezTo>
                  <a:pt x="748084" y="928772"/>
                  <a:pt x="893557" y="785720"/>
                  <a:pt x="893557" y="609252"/>
                </a:cubicBezTo>
              </a:path>
            </a:pathLst>
          </a:custGeom>
          <a:noFill/>
          <a:ln w="10153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6735378" y="3896670"/>
            <a:ext cx="2681389" cy="731103"/>
          </a:xfrm>
          <a:custGeom>
            <a:avLst/>
            <a:gdLst/>
            <a:ahLst/>
            <a:cxnLst/>
            <a:rect l="0" t="0" r="0" b="0"/>
            <a:pathLst>
              <a:path w="2681389" h="731103">
                <a:moveTo>
                  <a:pt x="358782" y="731103"/>
                </a:moveTo>
                <a:cubicBezTo>
                  <a:pt x="162135" y="731103"/>
                  <a:pt x="0" y="575012"/>
                  <a:pt x="0" y="381642"/>
                </a:cubicBezTo>
                <a:lnTo>
                  <a:pt x="0" y="356074"/>
                </a:lnTo>
                <a:cubicBezTo>
                  <a:pt x="0" y="159421"/>
                  <a:pt x="158744" y="0"/>
                  <a:pt x="355397" y="0"/>
                </a:cubicBezTo>
                <a:lnTo>
                  <a:pt x="2325315" y="0"/>
                </a:lnTo>
                <a:cubicBezTo>
                  <a:pt x="2521968" y="0"/>
                  <a:pt x="2681389" y="159421"/>
                  <a:pt x="2681389" y="356074"/>
                </a:cubicBezTo>
                <a:lnTo>
                  <a:pt x="2681389" y="381642"/>
                </a:lnTo>
                <a:cubicBezTo>
                  <a:pt x="2681382" y="575012"/>
                  <a:pt x="2521961" y="731103"/>
                  <a:pt x="2325315" y="731103"/>
                </a:cubicBezTo>
                <a:lnTo>
                  <a:pt x="358782" y="731103"/>
                </a:lnTo>
              </a:path>
            </a:pathLst>
          </a:custGeom>
          <a:solidFill>
            <a:srgbClr val="FFE4C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6735378" y="3896670"/>
            <a:ext cx="2681389" cy="731103"/>
          </a:xfrm>
          <a:custGeom>
            <a:avLst/>
            <a:gdLst/>
            <a:ahLst/>
            <a:cxnLst/>
            <a:rect l="0" t="0" r="0" b="0"/>
            <a:pathLst>
              <a:path w="2681389" h="731103">
                <a:moveTo>
                  <a:pt x="2681321" y="365551"/>
                </a:moveTo>
                <a:lnTo>
                  <a:pt x="2681321" y="356074"/>
                </a:lnTo>
                <a:lnTo>
                  <a:pt x="2681389" y="356074"/>
                </a:lnTo>
                <a:cubicBezTo>
                  <a:pt x="2681389" y="159421"/>
                  <a:pt x="2521968" y="0"/>
                  <a:pt x="2325315" y="0"/>
                </a:cubicBezTo>
                <a:lnTo>
                  <a:pt x="2321930" y="0"/>
                </a:lnTo>
                <a:moveTo>
                  <a:pt x="2681321" y="365551"/>
                </a:moveTo>
                <a:lnTo>
                  <a:pt x="2681321" y="375028"/>
                </a:lnTo>
                <a:lnTo>
                  <a:pt x="2681389" y="375028"/>
                </a:lnTo>
                <a:cubicBezTo>
                  <a:pt x="2681389" y="571682"/>
                  <a:pt x="2521968" y="731103"/>
                  <a:pt x="2325315" y="731103"/>
                </a:cubicBezTo>
                <a:lnTo>
                  <a:pt x="2321930" y="731103"/>
                </a:lnTo>
                <a:moveTo>
                  <a:pt x="2321930" y="0"/>
                </a:moveTo>
                <a:lnTo>
                  <a:pt x="358782" y="0"/>
                </a:lnTo>
                <a:moveTo>
                  <a:pt x="0" y="365551"/>
                </a:moveTo>
                <a:lnTo>
                  <a:pt x="0" y="356074"/>
                </a:lnTo>
                <a:cubicBezTo>
                  <a:pt x="0" y="159421"/>
                  <a:pt x="159421" y="0"/>
                  <a:pt x="356074" y="0"/>
                </a:cubicBezTo>
                <a:lnTo>
                  <a:pt x="358782" y="0"/>
                </a:lnTo>
                <a:moveTo>
                  <a:pt x="0" y="365551"/>
                </a:moveTo>
                <a:lnTo>
                  <a:pt x="0" y="375028"/>
                </a:lnTo>
                <a:cubicBezTo>
                  <a:pt x="0" y="571682"/>
                  <a:pt x="159421" y="731103"/>
                  <a:pt x="356074" y="731103"/>
                </a:cubicBezTo>
                <a:lnTo>
                  <a:pt x="358782" y="731103"/>
                </a:lnTo>
                <a:moveTo>
                  <a:pt x="358782" y="731103"/>
                </a:moveTo>
                <a:lnTo>
                  <a:pt x="2321930" y="731103"/>
                </a:lnTo>
              </a:path>
            </a:pathLst>
          </a:custGeom>
          <a:noFill/>
          <a:ln w="1015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5110704" y="3856053"/>
            <a:ext cx="812337" cy="805567"/>
          </a:xfrm>
          <a:custGeom>
            <a:avLst/>
            <a:gdLst/>
            <a:ahLst/>
            <a:cxnLst/>
            <a:rect l="0" t="0" r="0" b="0"/>
            <a:pathLst>
              <a:path w="812337" h="805567">
                <a:moveTo>
                  <a:pt x="812337" y="406168"/>
                </a:moveTo>
                <a:cubicBezTo>
                  <a:pt x="812337" y="181828"/>
                  <a:pt x="630509" y="0"/>
                  <a:pt x="406168" y="0"/>
                </a:cubicBezTo>
                <a:cubicBezTo>
                  <a:pt x="181828" y="0"/>
                  <a:pt x="0" y="181828"/>
                  <a:pt x="0" y="406168"/>
                </a:cubicBezTo>
                <a:cubicBezTo>
                  <a:pt x="0" y="626770"/>
                  <a:pt x="181824" y="805567"/>
                  <a:pt x="406161" y="805567"/>
                </a:cubicBezTo>
                <a:cubicBezTo>
                  <a:pt x="630498" y="805567"/>
                  <a:pt x="812322" y="626770"/>
                  <a:pt x="812322" y="406168"/>
                </a:cubicBezTo>
              </a:path>
            </a:pathLst>
          </a:custGeom>
          <a:noFill/>
          <a:ln w="10153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4054665" y="5074558"/>
            <a:ext cx="649869" cy="643100"/>
          </a:xfrm>
          <a:custGeom>
            <a:avLst/>
            <a:gdLst/>
            <a:ahLst/>
            <a:cxnLst/>
            <a:rect l="0" t="0" r="0" b="0"/>
            <a:pathLst>
              <a:path w="649869" h="643100">
                <a:moveTo>
                  <a:pt x="324934" y="643100"/>
                </a:moveTo>
                <a:cubicBezTo>
                  <a:pt x="504393" y="643100"/>
                  <a:pt x="649869" y="499140"/>
                  <a:pt x="649869" y="321550"/>
                </a:cubicBezTo>
                <a:cubicBezTo>
                  <a:pt x="649869" y="143959"/>
                  <a:pt x="504393" y="0"/>
                  <a:pt x="324934" y="0"/>
                </a:cubicBezTo>
                <a:cubicBezTo>
                  <a:pt x="145476" y="0"/>
                  <a:pt x="0" y="143959"/>
                  <a:pt x="0" y="321550"/>
                </a:cubicBezTo>
                <a:cubicBezTo>
                  <a:pt x="0" y="499140"/>
                  <a:pt x="145476" y="643100"/>
                  <a:pt x="324934" y="643100"/>
                </a:cubicBezTo>
              </a:path>
            </a:pathLst>
          </a:custGeom>
          <a:solidFill>
            <a:srgbClr val="FFF8B6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3973432" y="4993325"/>
            <a:ext cx="812337" cy="805567"/>
          </a:xfrm>
          <a:custGeom>
            <a:avLst/>
            <a:gdLst/>
            <a:ahLst/>
            <a:cxnLst/>
            <a:rect l="0" t="0" r="0" b="0"/>
            <a:pathLst>
              <a:path w="812337" h="805567">
                <a:moveTo>
                  <a:pt x="812337" y="406168"/>
                </a:moveTo>
                <a:cubicBezTo>
                  <a:pt x="812337" y="181828"/>
                  <a:pt x="630509" y="0"/>
                  <a:pt x="406168" y="0"/>
                </a:cubicBezTo>
                <a:cubicBezTo>
                  <a:pt x="181828" y="0"/>
                  <a:pt x="0" y="181828"/>
                  <a:pt x="0" y="406168"/>
                </a:cubicBezTo>
                <a:cubicBezTo>
                  <a:pt x="0" y="626770"/>
                  <a:pt x="181824" y="805567"/>
                  <a:pt x="406161" y="805567"/>
                </a:cubicBezTo>
                <a:cubicBezTo>
                  <a:pt x="630498" y="805567"/>
                  <a:pt x="812322" y="626770"/>
                  <a:pt x="812322" y="406168"/>
                </a:cubicBezTo>
              </a:path>
            </a:pathLst>
          </a:custGeom>
          <a:noFill/>
          <a:ln w="10153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3810964" y="4790240"/>
            <a:ext cx="1787141" cy="1177888"/>
          </a:xfrm>
          <a:custGeom>
            <a:avLst/>
            <a:gdLst/>
            <a:ahLst/>
            <a:cxnLst/>
            <a:rect l="0" t="0" r="0" b="0"/>
            <a:pathLst>
              <a:path w="1787141" h="1177888">
                <a:moveTo>
                  <a:pt x="0" y="622791"/>
                </a:moveTo>
                <a:cubicBezTo>
                  <a:pt x="0" y="620557"/>
                  <a:pt x="0" y="604717"/>
                  <a:pt x="0" y="602483"/>
                </a:cubicBezTo>
                <a:cubicBezTo>
                  <a:pt x="3655" y="291561"/>
                  <a:pt x="256833" y="40616"/>
                  <a:pt x="568568" y="40616"/>
                </a:cubicBezTo>
                <a:cubicBezTo>
                  <a:pt x="725620" y="40616"/>
                  <a:pt x="867779" y="104249"/>
                  <a:pt x="970675" y="207145"/>
                </a:cubicBezTo>
                <a:lnTo>
                  <a:pt x="1177888" y="0"/>
                </a:lnTo>
                <a:moveTo>
                  <a:pt x="1787141" y="609252"/>
                </a:moveTo>
                <a:lnTo>
                  <a:pt x="1137271" y="609252"/>
                </a:lnTo>
                <a:cubicBezTo>
                  <a:pt x="1137271" y="611486"/>
                  <a:pt x="1137271" y="620557"/>
                  <a:pt x="1137271" y="622791"/>
                </a:cubicBezTo>
                <a:moveTo>
                  <a:pt x="0" y="622859"/>
                </a:moveTo>
                <a:cubicBezTo>
                  <a:pt x="0" y="933134"/>
                  <a:pt x="254614" y="1177888"/>
                  <a:pt x="568669" y="1177888"/>
                </a:cubicBezTo>
                <a:cubicBezTo>
                  <a:pt x="882724" y="1177888"/>
                  <a:pt x="1133684" y="929953"/>
                  <a:pt x="1137271" y="622791"/>
                </a:cubicBezTo>
                <a:moveTo>
                  <a:pt x="893570" y="609252"/>
                </a:moveTo>
                <a:cubicBezTo>
                  <a:pt x="893570" y="429794"/>
                  <a:pt x="748094" y="284317"/>
                  <a:pt x="568635" y="284317"/>
                </a:cubicBezTo>
                <a:cubicBezTo>
                  <a:pt x="389177" y="284317"/>
                  <a:pt x="243701" y="429794"/>
                  <a:pt x="243701" y="609252"/>
                </a:cubicBezTo>
                <a:cubicBezTo>
                  <a:pt x="243701" y="785720"/>
                  <a:pt x="389173" y="928772"/>
                  <a:pt x="568629" y="928772"/>
                </a:cubicBezTo>
                <a:cubicBezTo>
                  <a:pt x="748084" y="928772"/>
                  <a:pt x="893557" y="785720"/>
                  <a:pt x="893557" y="609252"/>
                </a:cubicBezTo>
              </a:path>
            </a:pathLst>
          </a:custGeom>
          <a:noFill/>
          <a:ln w="10153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5598106" y="5033942"/>
            <a:ext cx="2681389" cy="731103"/>
          </a:xfrm>
          <a:custGeom>
            <a:avLst/>
            <a:gdLst/>
            <a:ahLst/>
            <a:cxnLst/>
            <a:rect l="0" t="0" r="0" b="0"/>
            <a:pathLst>
              <a:path w="2681389" h="731103">
                <a:moveTo>
                  <a:pt x="358782" y="731103"/>
                </a:moveTo>
                <a:cubicBezTo>
                  <a:pt x="162135" y="731103"/>
                  <a:pt x="0" y="575012"/>
                  <a:pt x="0" y="381642"/>
                </a:cubicBezTo>
                <a:lnTo>
                  <a:pt x="0" y="356074"/>
                </a:lnTo>
                <a:cubicBezTo>
                  <a:pt x="0" y="159421"/>
                  <a:pt x="158744" y="0"/>
                  <a:pt x="355397" y="0"/>
                </a:cubicBezTo>
                <a:lnTo>
                  <a:pt x="2325315" y="0"/>
                </a:lnTo>
                <a:cubicBezTo>
                  <a:pt x="2521968" y="0"/>
                  <a:pt x="2681389" y="159421"/>
                  <a:pt x="2681389" y="356074"/>
                </a:cubicBezTo>
                <a:lnTo>
                  <a:pt x="2681389" y="381642"/>
                </a:lnTo>
                <a:cubicBezTo>
                  <a:pt x="2681382" y="575012"/>
                  <a:pt x="2521961" y="731103"/>
                  <a:pt x="2325315" y="731103"/>
                </a:cubicBezTo>
                <a:lnTo>
                  <a:pt x="358782" y="731103"/>
                </a:lnTo>
              </a:path>
            </a:pathLst>
          </a:custGeom>
          <a:solidFill>
            <a:srgbClr val="FFF8B6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5598106" y="5033942"/>
            <a:ext cx="2681389" cy="731103"/>
          </a:xfrm>
          <a:custGeom>
            <a:avLst/>
            <a:gdLst/>
            <a:ahLst/>
            <a:cxnLst/>
            <a:rect l="0" t="0" r="0" b="0"/>
            <a:pathLst>
              <a:path w="2681389" h="731103">
                <a:moveTo>
                  <a:pt x="2681321" y="365551"/>
                </a:moveTo>
                <a:lnTo>
                  <a:pt x="2681321" y="356074"/>
                </a:lnTo>
                <a:lnTo>
                  <a:pt x="2681389" y="356074"/>
                </a:lnTo>
                <a:cubicBezTo>
                  <a:pt x="2681389" y="159421"/>
                  <a:pt x="2521968" y="0"/>
                  <a:pt x="2325315" y="0"/>
                </a:cubicBezTo>
                <a:lnTo>
                  <a:pt x="2321930" y="0"/>
                </a:lnTo>
                <a:moveTo>
                  <a:pt x="2681321" y="365551"/>
                </a:moveTo>
                <a:lnTo>
                  <a:pt x="2681321" y="375028"/>
                </a:lnTo>
                <a:lnTo>
                  <a:pt x="2681389" y="375028"/>
                </a:lnTo>
                <a:cubicBezTo>
                  <a:pt x="2681389" y="571682"/>
                  <a:pt x="2521968" y="731103"/>
                  <a:pt x="2325315" y="731103"/>
                </a:cubicBezTo>
                <a:lnTo>
                  <a:pt x="2321930" y="731103"/>
                </a:lnTo>
                <a:moveTo>
                  <a:pt x="2321930" y="0"/>
                </a:moveTo>
                <a:lnTo>
                  <a:pt x="358782" y="0"/>
                </a:lnTo>
                <a:moveTo>
                  <a:pt x="0" y="365551"/>
                </a:moveTo>
                <a:lnTo>
                  <a:pt x="0" y="356074"/>
                </a:lnTo>
                <a:cubicBezTo>
                  <a:pt x="0" y="159421"/>
                  <a:pt x="159421" y="0"/>
                  <a:pt x="356074" y="0"/>
                </a:cubicBezTo>
                <a:lnTo>
                  <a:pt x="358782" y="0"/>
                </a:lnTo>
                <a:moveTo>
                  <a:pt x="0" y="365551"/>
                </a:moveTo>
                <a:lnTo>
                  <a:pt x="0" y="375028"/>
                </a:lnTo>
                <a:cubicBezTo>
                  <a:pt x="0" y="571682"/>
                  <a:pt x="159421" y="731103"/>
                  <a:pt x="356074" y="731103"/>
                </a:cubicBezTo>
                <a:lnTo>
                  <a:pt x="358782" y="731103"/>
                </a:lnTo>
                <a:moveTo>
                  <a:pt x="358782" y="731103"/>
                </a:moveTo>
                <a:lnTo>
                  <a:pt x="2321930" y="731103"/>
                </a:lnTo>
              </a:path>
            </a:pathLst>
          </a:custGeom>
          <a:noFill/>
          <a:ln w="1015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5772142" y="5196354"/>
            <a:ext cx="394125" cy="406716"/>
          </a:xfrm>
          <a:custGeom>
            <a:avLst/>
            <a:gdLst/>
            <a:ahLst/>
            <a:cxnLst/>
            <a:rect l="0" t="0" r="0" b="0"/>
            <a:pathLst>
              <a:path w="394125" h="406716">
                <a:moveTo>
                  <a:pt x="257294" y="2030"/>
                </a:moveTo>
                <a:cubicBezTo>
                  <a:pt x="260049" y="115"/>
                  <a:pt x="263671" y="0"/>
                  <a:pt x="266541" y="1746"/>
                </a:cubicBezTo>
                <a:lnTo>
                  <a:pt x="297003" y="20362"/>
                </a:lnTo>
                <a:cubicBezTo>
                  <a:pt x="300964" y="22786"/>
                  <a:pt x="302236" y="27951"/>
                  <a:pt x="299840" y="31938"/>
                </a:cubicBezTo>
                <a:lnTo>
                  <a:pt x="279538" y="65785"/>
                </a:lnTo>
                <a:cubicBezTo>
                  <a:pt x="277731" y="68798"/>
                  <a:pt x="274258" y="70382"/>
                  <a:pt x="270799" y="69766"/>
                </a:cubicBezTo>
                <a:cubicBezTo>
                  <a:pt x="267346" y="69156"/>
                  <a:pt x="264625" y="66476"/>
                  <a:pt x="263962" y="63023"/>
                </a:cubicBezTo>
                <a:lnTo>
                  <a:pt x="261762" y="51637"/>
                </a:lnTo>
                <a:cubicBezTo>
                  <a:pt x="253300" y="55868"/>
                  <a:pt x="245894" y="61805"/>
                  <a:pt x="239971" y="69068"/>
                </a:cubicBezTo>
                <a:cubicBezTo>
                  <a:pt x="261024" y="86906"/>
                  <a:pt x="288366" y="96979"/>
                  <a:pt x="319661" y="96979"/>
                </a:cubicBezTo>
                <a:cubicBezTo>
                  <a:pt x="333525" y="96979"/>
                  <a:pt x="345947" y="95232"/>
                  <a:pt x="357198" y="91394"/>
                </a:cubicBezTo>
                <a:cubicBezTo>
                  <a:pt x="353305" y="78742"/>
                  <a:pt x="345493" y="67660"/>
                  <a:pt x="334892" y="59740"/>
                </a:cubicBezTo>
                <a:cubicBezTo>
                  <a:pt x="327412" y="54135"/>
                  <a:pt x="325902" y="43527"/>
                  <a:pt x="331508" y="36054"/>
                </a:cubicBezTo>
                <a:cubicBezTo>
                  <a:pt x="337113" y="28573"/>
                  <a:pt x="347720" y="27057"/>
                  <a:pt x="355201" y="32669"/>
                </a:cubicBezTo>
                <a:cubicBezTo>
                  <a:pt x="379909" y="51197"/>
                  <a:pt x="394125" y="79988"/>
                  <a:pt x="394125" y="112204"/>
                </a:cubicBezTo>
                <a:cubicBezTo>
                  <a:pt x="394125" y="168939"/>
                  <a:pt x="349311" y="213752"/>
                  <a:pt x="292583" y="213752"/>
                </a:cubicBezTo>
                <a:cubicBezTo>
                  <a:pt x="235841" y="213752"/>
                  <a:pt x="191041" y="168939"/>
                  <a:pt x="191041" y="112204"/>
                </a:cubicBezTo>
                <a:cubicBezTo>
                  <a:pt x="191041" y="68818"/>
                  <a:pt x="217273" y="32290"/>
                  <a:pt x="255182" y="17587"/>
                </a:cubicBezTo>
                <a:lnTo>
                  <a:pt x="253794" y="10580"/>
                </a:lnTo>
                <a:cubicBezTo>
                  <a:pt x="253164" y="7290"/>
                  <a:pt x="254532" y="3939"/>
                  <a:pt x="257280" y="2030"/>
                </a:cubicBezTo>
                <a:moveTo>
                  <a:pt x="358890" y="126203"/>
                </a:moveTo>
                <a:cubicBezTo>
                  <a:pt x="346062" y="129398"/>
                  <a:pt x="332882" y="130955"/>
                  <a:pt x="319661" y="130840"/>
                </a:cubicBezTo>
                <a:cubicBezTo>
                  <a:pt x="284290" y="130840"/>
                  <a:pt x="251966" y="120347"/>
                  <a:pt x="225768" y="100987"/>
                </a:cubicBezTo>
                <a:cubicBezTo>
                  <a:pt x="225179" y="104696"/>
                  <a:pt x="224888" y="108447"/>
                  <a:pt x="224888" y="112210"/>
                </a:cubicBezTo>
                <a:cubicBezTo>
                  <a:pt x="224888" y="150255"/>
                  <a:pt x="254539" y="179905"/>
                  <a:pt x="292583" y="179905"/>
                </a:cubicBezTo>
                <a:cubicBezTo>
                  <a:pt x="325801" y="179905"/>
                  <a:pt x="352642" y="157275"/>
                  <a:pt x="358890" y="126203"/>
                </a:cubicBezTo>
                <a:moveTo>
                  <a:pt x="175099" y="148136"/>
                </a:moveTo>
                <a:cubicBezTo>
                  <a:pt x="180677" y="166793"/>
                  <a:pt x="190662" y="183831"/>
                  <a:pt x="204208" y="197824"/>
                </a:cubicBezTo>
                <a:lnTo>
                  <a:pt x="204208" y="317373"/>
                </a:lnTo>
                <a:cubicBezTo>
                  <a:pt x="204208" y="327527"/>
                  <a:pt x="197438" y="334297"/>
                  <a:pt x="187284" y="334297"/>
                </a:cubicBezTo>
                <a:lnTo>
                  <a:pt x="18047" y="334297"/>
                </a:lnTo>
                <a:cubicBezTo>
                  <a:pt x="7893" y="334297"/>
                  <a:pt x="1123" y="327527"/>
                  <a:pt x="1123" y="317373"/>
                </a:cubicBezTo>
                <a:lnTo>
                  <a:pt x="1123" y="165060"/>
                </a:lnTo>
                <a:cubicBezTo>
                  <a:pt x="1123" y="154905"/>
                  <a:pt x="7893" y="148136"/>
                  <a:pt x="18047" y="148136"/>
                </a:cubicBezTo>
                <a:lnTo>
                  <a:pt x="175099" y="148136"/>
                </a:lnTo>
                <a:moveTo>
                  <a:pt x="119589" y="105827"/>
                </a:moveTo>
                <a:cubicBezTo>
                  <a:pt x="119589" y="96478"/>
                  <a:pt x="112014" y="88903"/>
                  <a:pt x="102665" y="88903"/>
                </a:cubicBezTo>
                <a:cubicBezTo>
                  <a:pt x="93317" y="88903"/>
                  <a:pt x="85742" y="96478"/>
                  <a:pt x="85742" y="105827"/>
                </a:cubicBezTo>
                <a:lnTo>
                  <a:pt x="85742" y="126981"/>
                </a:lnTo>
                <a:lnTo>
                  <a:pt x="119589" y="126981"/>
                </a:lnTo>
                <a:lnTo>
                  <a:pt x="119589" y="105827"/>
                </a:lnTo>
                <a:moveTo>
                  <a:pt x="187284" y="355451"/>
                </a:moveTo>
                <a:cubicBezTo>
                  <a:pt x="187961" y="355451"/>
                  <a:pt x="188624" y="355451"/>
                  <a:pt x="189281" y="355404"/>
                </a:cubicBezTo>
                <a:lnTo>
                  <a:pt x="202380" y="381324"/>
                </a:lnTo>
                <a:cubicBezTo>
                  <a:pt x="205331" y="386746"/>
                  <a:pt x="205101" y="393340"/>
                  <a:pt x="201777" y="398539"/>
                </a:cubicBezTo>
                <a:cubicBezTo>
                  <a:pt x="198453" y="403738"/>
                  <a:pt x="192564" y="406716"/>
                  <a:pt x="186404" y="406310"/>
                </a:cubicBezTo>
                <a:cubicBezTo>
                  <a:pt x="180250" y="405904"/>
                  <a:pt x="174801" y="402181"/>
                  <a:pt x="172188" y="396589"/>
                </a:cubicBezTo>
                <a:lnTo>
                  <a:pt x="151372" y="355451"/>
                </a:lnTo>
                <a:lnTo>
                  <a:pt x="187284" y="355451"/>
                </a:lnTo>
                <a:moveTo>
                  <a:pt x="53959" y="355451"/>
                </a:moveTo>
                <a:lnTo>
                  <a:pt x="33143" y="396589"/>
                </a:lnTo>
                <a:cubicBezTo>
                  <a:pt x="30530" y="402181"/>
                  <a:pt x="25080" y="405904"/>
                  <a:pt x="18927" y="406310"/>
                </a:cubicBezTo>
                <a:cubicBezTo>
                  <a:pt x="12767" y="406716"/>
                  <a:pt x="6877" y="403738"/>
                  <a:pt x="3553" y="398539"/>
                </a:cubicBezTo>
                <a:cubicBezTo>
                  <a:pt x="230" y="393340"/>
                  <a:pt x="0" y="386746"/>
                  <a:pt x="2951" y="381324"/>
                </a:cubicBezTo>
                <a:lnTo>
                  <a:pt x="16050" y="355404"/>
                </a:lnTo>
                <a:lnTo>
                  <a:pt x="53959" y="355404"/>
                </a:lnTo>
                <a:moveTo>
                  <a:pt x="157532" y="209772"/>
                </a:moveTo>
                <a:cubicBezTo>
                  <a:pt x="161661" y="205643"/>
                  <a:pt x="161661" y="198941"/>
                  <a:pt x="157532" y="194811"/>
                </a:cubicBezTo>
                <a:cubicBezTo>
                  <a:pt x="153403" y="190682"/>
                  <a:pt x="146701" y="190682"/>
                  <a:pt x="142571" y="194811"/>
                </a:cubicBezTo>
                <a:lnTo>
                  <a:pt x="104920" y="232470"/>
                </a:lnTo>
                <a:cubicBezTo>
                  <a:pt x="99504" y="228862"/>
                  <a:pt x="93425" y="227102"/>
                  <a:pt x="87211" y="227271"/>
                </a:cubicBezTo>
                <a:cubicBezTo>
                  <a:pt x="79020" y="227454"/>
                  <a:pt x="71289" y="230940"/>
                  <a:pt x="64993" y="236478"/>
                </a:cubicBezTo>
                <a:cubicBezTo>
                  <a:pt x="58731" y="241758"/>
                  <a:pt x="55414" y="249103"/>
                  <a:pt x="52998" y="254417"/>
                </a:cubicBezTo>
                <a:lnTo>
                  <a:pt x="51874" y="256854"/>
                </a:lnTo>
                <a:cubicBezTo>
                  <a:pt x="49085" y="262743"/>
                  <a:pt x="46533" y="266636"/>
                  <a:pt x="41280" y="269093"/>
                </a:cubicBezTo>
                <a:cubicBezTo>
                  <a:pt x="38965" y="270176"/>
                  <a:pt x="37259" y="272248"/>
                  <a:pt x="36649" y="274732"/>
                </a:cubicBezTo>
                <a:cubicBezTo>
                  <a:pt x="36040" y="277216"/>
                  <a:pt x="36582" y="279850"/>
                  <a:pt x="38139" y="281880"/>
                </a:cubicBezTo>
                <a:cubicBezTo>
                  <a:pt x="41151" y="285841"/>
                  <a:pt x="46086" y="288887"/>
                  <a:pt x="51048" y="291060"/>
                </a:cubicBezTo>
                <a:cubicBezTo>
                  <a:pt x="56829" y="293517"/>
                  <a:pt x="62942" y="295095"/>
                  <a:pt x="69190" y="295744"/>
                </a:cubicBezTo>
                <a:cubicBezTo>
                  <a:pt x="82357" y="297132"/>
                  <a:pt x="98401" y="294675"/>
                  <a:pt x="110349" y="282727"/>
                </a:cubicBezTo>
                <a:cubicBezTo>
                  <a:pt x="116780" y="276296"/>
                  <a:pt x="120435" y="268294"/>
                  <a:pt x="120435" y="259832"/>
                </a:cubicBezTo>
                <a:cubicBezTo>
                  <a:pt x="120435" y="256075"/>
                  <a:pt x="119704" y="252420"/>
                  <a:pt x="118357" y="248947"/>
                </a:cubicBezTo>
                <a:lnTo>
                  <a:pt x="157532" y="209772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6004274" y="1783565"/>
            <a:ext cx="406940" cy="407197"/>
          </a:xfrm>
          <a:custGeom>
            <a:avLst/>
            <a:gdLst/>
            <a:ahLst/>
            <a:cxnLst/>
            <a:rect l="0" t="0" r="0" b="0"/>
            <a:pathLst>
              <a:path w="406940" h="407197">
                <a:moveTo>
                  <a:pt x="386875" y="2721"/>
                </a:moveTo>
                <a:cubicBezTo>
                  <a:pt x="394626" y="5767"/>
                  <a:pt x="400752" y="11893"/>
                  <a:pt x="403799" y="19645"/>
                </a:cubicBezTo>
                <a:cubicBezTo>
                  <a:pt x="406940" y="27111"/>
                  <a:pt x="406940" y="35532"/>
                  <a:pt x="403799" y="42999"/>
                </a:cubicBezTo>
                <a:lnTo>
                  <a:pt x="350489" y="159265"/>
                </a:lnTo>
                <a:cubicBezTo>
                  <a:pt x="349494" y="161350"/>
                  <a:pt x="347057" y="162311"/>
                  <a:pt x="344904" y="161465"/>
                </a:cubicBezTo>
                <a:lnTo>
                  <a:pt x="344058" y="161465"/>
                </a:lnTo>
                <a:cubicBezTo>
                  <a:pt x="340964" y="159028"/>
                  <a:pt x="337614" y="156929"/>
                  <a:pt x="334073" y="155203"/>
                </a:cubicBezTo>
                <a:lnTo>
                  <a:pt x="329335" y="153342"/>
                </a:lnTo>
                <a:cubicBezTo>
                  <a:pt x="325523" y="151778"/>
                  <a:pt x="321550" y="150647"/>
                  <a:pt x="317488" y="149957"/>
                </a:cubicBezTo>
                <a:cubicBezTo>
                  <a:pt x="315227" y="149375"/>
                  <a:pt x="313771" y="147188"/>
                  <a:pt x="314103" y="144880"/>
                </a:cubicBezTo>
                <a:lnTo>
                  <a:pt x="347951" y="23537"/>
                </a:lnTo>
                <a:cubicBezTo>
                  <a:pt x="350029" y="15116"/>
                  <a:pt x="355729" y="8055"/>
                  <a:pt x="363520" y="4244"/>
                </a:cubicBezTo>
                <a:cubicBezTo>
                  <a:pt x="370764" y="555"/>
                  <a:pt x="379212" y="0"/>
                  <a:pt x="386875" y="2721"/>
                </a:cubicBezTo>
                <a:moveTo>
                  <a:pt x="317488" y="247776"/>
                </a:moveTo>
                <a:cubicBezTo>
                  <a:pt x="296895" y="261112"/>
                  <a:pt x="270386" y="261112"/>
                  <a:pt x="249793" y="247776"/>
                </a:cubicBezTo>
                <a:cubicBezTo>
                  <a:pt x="247864" y="246652"/>
                  <a:pt x="246476" y="244791"/>
                  <a:pt x="245935" y="242624"/>
                </a:cubicBezTo>
                <a:cubicBezTo>
                  <a:pt x="245393" y="240465"/>
                  <a:pt x="245745" y="238170"/>
                  <a:pt x="246916" y="236268"/>
                </a:cubicBezTo>
                <a:cubicBezTo>
                  <a:pt x="248135" y="234230"/>
                  <a:pt x="250165" y="232815"/>
                  <a:pt x="252501" y="232375"/>
                </a:cubicBezTo>
                <a:cubicBezTo>
                  <a:pt x="268409" y="228991"/>
                  <a:pt x="270271" y="219513"/>
                  <a:pt x="272132" y="204282"/>
                </a:cubicBezTo>
                <a:cubicBezTo>
                  <a:pt x="272444" y="198508"/>
                  <a:pt x="273581" y="192808"/>
                  <a:pt x="275517" y="187358"/>
                </a:cubicBezTo>
                <a:cubicBezTo>
                  <a:pt x="278496" y="178693"/>
                  <a:pt x="284859" y="171612"/>
                  <a:pt x="293145" y="167720"/>
                </a:cubicBezTo>
                <a:cubicBezTo>
                  <a:pt x="301438" y="163828"/>
                  <a:pt x="310955" y="163469"/>
                  <a:pt x="319519" y="166711"/>
                </a:cubicBezTo>
                <a:lnTo>
                  <a:pt x="322565" y="167896"/>
                </a:lnTo>
                <a:cubicBezTo>
                  <a:pt x="335881" y="172046"/>
                  <a:pt x="345283" y="183940"/>
                  <a:pt x="346258" y="197851"/>
                </a:cubicBezTo>
                <a:cubicBezTo>
                  <a:pt x="346434" y="218478"/>
                  <a:pt x="335427" y="237588"/>
                  <a:pt x="317488" y="247776"/>
                </a:cubicBezTo>
                <a:moveTo>
                  <a:pt x="141820" y="175850"/>
                </a:moveTo>
                <a:lnTo>
                  <a:pt x="84279" y="140818"/>
                </a:lnTo>
                <a:cubicBezTo>
                  <a:pt x="83826" y="140615"/>
                  <a:pt x="83467" y="140256"/>
                  <a:pt x="83264" y="139803"/>
                </a:cubicBezTo>
                <a:cubicBezTo>
                  <a:pt x="81822" y="138354"/>
                  <a:pt x="81822" y="136005"/>
                  <a:pt x="83264" y="134556"/>
                </a:cubicBezTo>
                <a:lnTo>
                  <a:pt x="130820" y="100709"/>
                </a:lnTo>
                <a:cubicBezTo>
                  <a:pt x="138713" y="95456"/>
                  <a:pt x="148989" y="95456"/>
                  <a:pt x="156882" y="100709"/>
                </a:cubicBezTo>
                <a:lnTo>
                  <a:pt x="204607" y="133541"/>
                </a:lnTo>
                <a:cubicBezTo>
                  <a:pt x="205081" y="133846"/>
                  <a:pt x="205487" y="134252"/>
                  <a:pt x="205792" y="134726"/>
                </a:cubicBezTo>
                <a:cubicBezTo>
                  <a:pt x="206834" y="136553"/>
                  <a:pt x="206232" y="138875"/>
                  <a:pt x="204438" y="139972"/>
                </a:cubicBezTo>
                <a:lnTo>
                  <a:pt x="145882" y="175850"/>
                </a:lnTo>
                <a:cubicBezTo>
                  <a:pt x="144616" y="176541"/>
                  <a:pt x="143086" y="176541"/>
                  <a:pt x="141820" y="175850"/>
                </a:cubicBezTo>
                <a:moveTo>
                  <a:pt x="132343" y="199036"/>
                </a:moveTo>
                <a:lnTo>
                  <a:pt x="131835" y="251499"/>
                </a:lnTo>
                <a:cubicBezTo>
                  <a:pt x="132031" y="252162"/>
                  <a:pt x="132031" y="252867"/>
                  <a:pt x="131835" y="253530"/>
                </a:cubicBezTo>
                <a:cubicBezTo>
                  <a:pt x="130738" y="255324"/>
                  <a:pt x="128416" y="255926"/>
                  <a:pt x="126589" y="254884"/>
                </a:cubicBezTo>
                <a:lnTo>
                  <a:pt x="74971" y="222729"/>
                </a:lnTo>
                <a:cubicBezTo>
                  <a:pt x="70416" y="219974"/>
                  <a:pt x="67647" y="215025"/>
                  <a:pt x="67694" y="209698"/>
                </a:cubicBezTo>
                <a:lnTo>
                  <a:pt x="67694" y="164173"/>
                </a:lnTo>
                <a:cubicBezTo>
                  <a:pt x="67498" y="163509"/>
                  <a:pt x="67498" y="162805"/>
                  <a:pt x="67694" y="162142"/>
                </a:cubicBezTo>
                <a:cubicBezTo>
                  <a:pt x="68216" y="161133"/>
                  <a:pt x="69156" y="160402"/>
                  <a:pt x="70260" y="160145"/>
                </a:cubicBezTo>
                <a:cubicBezTo>
                  <a:pt x="71363" y="159881"/>
                  <a:pt x="72528" y="160118"/>
                  <a:pt x="73448" y="160788"/>
                </a:cubicBezTo>
                <a:lnTo>
                  <a:pt x="130481" y="195651"/>
                </a:lnTo>
                <a:cubicBezTo>
                  <a:pt x="131632" y="196396"/>
                  <a:pt x="132336" y="197668"/>
                  <a:pt x="132343" y="199036"/>
                </a:cubicBezTo>
                <a:moveTo>
                  <a:pt x="156036" y="250991"/>
                </a:moveTo>
                <a:lnTo>
                  <a:pt x="156036" y="199036"/>
                </a:lnTo>
                <a:cubicBezTo>
                  <a:pt x="156043" y="197668"/>
                  <a:pt x="156747" y="196396"/>
                  <a:pt x="157898" y="195651"/>
                </a:cubicBezTo>
                <a:lnTo>
                  <a:pt x="213915" y="160788"/>
                </a:lnTo>
                <a:cubicBezTo>
                  <a:pt x="215743" y="159746"/>
                  <a:pt x="218065" y="160348"/>
                  <a:pt x="219161" y="162142"/>
                </a:cubicBezTo>
                <a:cubicBezTo>
                  <a:pt x="219358" y="162805"/>
                  <a:pt x="219358" y="163509"/>
                  <a:pt x="219161" y="164173"/>
                </a:cubicBezTo>
                <a:lnTo>
                  <a:pt x="219161" y="209698"/>
                </a:lnTo>
                <a:cubicBezTo>
                  <a:pt x="219209" y="215025"/>
                  <a:pt x="216440" y="219974"/>
                  <a:pt x="211884" y="222729"/>
                </a:cubicBezTo>
                <a:lnTo>
                  <a:pt x="161113" y="254376"/>
                </a:lnTo>
                <a:cubicBezTo>
                  <a:pt x="159285" y="255419"/>
                  <a:pt x="156963" y="254816"/>
                  <a:pt x="155867" y="253022"/>
                </a:cubicBezTo>
                <a:cubicBezTo>
                  <a:pt x="155670" y="252359"/>
                  <a:pt x="155670" y="251655"/>
                  <a:pt x="155867" y="250991"/>
                </a:cubicBezTo>
                <a:moveTo>
                  <a:pt x="283979" y="282808"/>
                </a:moveTo>
                <a:cubicBezTo>
                  <a:pt x="273696" y="282794"/>
                  <a:pt x="263495" y="280967"/>
                  <a:pt x="253855" y="277392"/>
                </a:cubicBezTo>
                <a:lnTo>
                  <a:pt x="253855" y="314117"/>
                </a:lnTo>
                <a:cubicBezTo>
                  <a:pt x="253855" y="323465"/>
                  <a:pt x="246280" y="331040"/>
                  <a:pt x="236931" y="331040"/>
                </a:cubicBezTo>
                <a:lnTo>
                  <a:pt x="50771" y="331040"/>
                </a:lnTo>
                <a:cubicBezTo>
                  <a:pt x="41422" y="331040"/>
                  <a:pt x="33847" y="323465"/>
                  <a:pt x="33847" y="314117"/>
                </a:cubicBezTo>
                <a:lnTo>
                  <a:pt x="33847" y="77185"/>
                </a:lnTo>
                <a:cubicBezTo>
                  <a:pt x="33847" y="67836"/>
                  <a:pt x="41422" y="60261"/>
                  <a:pt x="50771" y="60261"/>
                </a:cubicBezTo>
                <a:lnTo>
                  <a:pt x="236931" y="60261"/>
                </a:lnTo>
                <a:cubicBezTo>
                  <a:pt x="246280" y="60261"/>
                  <a:pt x="253855" y="67836"/>
                  <a:pt x="253855" y="77185"/>
                </a:cubicBezTo>
                <a:lnTo>
                  <a:pt x="253855" y="136418"/>
                </a:lnTo>
                <a:lnTo>
                  <a:pt x="287702" y="136418"/>
                </a:lnTo>
                <a:lnTo>
                  <a:pt x="287702" y="60261"/>
                </a:lnTo>
                <a:cubicBezTo>
                  <a:pt x="287702" y="36893"/>
                  <a:pt x="268761" y="17952"/>
                  <a:pt x="245393" y="17952"/>
                </a:cubicBezTo>
                <a:lnTo>
                  <a:pt x="42309" y="17952"/>
                </a:lnTo>
                <a:cubicBezTo>
                  <a:pt x="18940" y="17952"/>
                  <a:pt x="0" y="36893"/>
                  <a:pt x="0" y="60261"/>
                </a:cubicBezTo>
                <a:lnTo>
                  <a:pt x="0" y="364888"/>
                </a:lnTo>
                <a:cubicBezTo>
                  <a:pt x="0" y="388256"/>
                  <a:pt x="18940" y="407197"/>
                  <a:pt x="42309" y="407197"/>
                </a:cubicBezTo>
                <a:lnTo>
                  <a:pt x="245393" y="407197"/>
                </a:lnTo>
                <a:cubicBezTo>
                  <a:pt x="268761" y="407197"/>
                  <a:pt x="287702" y="388256"/>
                  <a:pt x="287702" y="364888"/>
                </a:cubicBezTo>
                <a:lnTo>
                  <a:pt x="287702" y="282639"/>
                </a:lnTo>
                <a:lnTo>
                  <a:pt x="283979" y="282639"/>
                </a:lnTo>
              </a:path>
            </a:pathLst>
          </a:custGeom>
          <a:solidFill>
            <a:srgbClr val="DE58A9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4875241" y="2922597"/>
            <a:ext cx="389705" cy="404767"/>
          </a:xfrm>
          <a:custGeom>
            <a:avLst/>
            <a:gdLst/>
            <a:ahLst/>
            <a:cxnLst/>
            <a:rect l="0" t="0" r="0" b="0"/>
            <a:pathLst>
              <a:path w="389705" h="404767">
                <a:moveTo>
                  <a:pt x="122615" y="0"/>
                </a:moveTo>
                <a:cubicBezTo>
                  <a:pt x="178619" y="0"/>
                  <a:pt x="225220" y="38667"/>
                  <a:pt x="225220" y="87766"/>
                </a:cubicBezTo>
                <a:cubicBezTo>
                  <a:pt x="225220" y="114553"/>
                  <a:pt x="211227" y="138368"/>
                  <a:pt x="189484" y="154344"/>
                </a:cubicBezTo>
                <a:lnTo>
                  <a:pt x="197248" y="200911"/>
                </a:lnTo>
                <a:cubicBezTo>
                  <a:pt x="197526" y="202576"/>
                  <a:pt x="196795" y="204241"/>
                  <a:pt x="195387" y="205155"/>
                </a:cubicBezTo>
                <a:cubicBezTo>
                  <a:pt x="193972" y="206076"/>
                  <a:pt x="192158" y="206069"/>
                  <a:pt x="190750" y="205142"/>
                </a:cubicBezTo>
                <a:lnTo>
                  <a:pt x="142720" y="173833"/>
                </a:lnTo>
                <a:cubicBezTo>
                  <a:pt x="136080" y="174957"/>
                  <a:pt x="129351" y="175518"/>
                  <a:pt x="122615" y="175512"/>
                </a:cubicBezTo>
                <a:cubicBezTo>
                  <a:pt x="66598" y="175512"/>
                  <a:pt x="19990" y="136838"/>
                  <a:pt x="19990" y="87766"/>
                </a:cubicBezTo>
                <a:cubicBezTo>
                  <a:pt x="19990" y="38687"/>
                  <a:pt x="66611" y="0"/>
                  <a:pt x="122615" y="0"/>
                </a:cubicBezTo>
                <a:moveTo>
                  <a:pt x="122615" y="101724"/>
                </a:moveTo>
                <a:cubicBezTo>
                  <a:pt x="131402" y="101724"/>
                  <a:pt x="138523" y="94603"/>
                  <a:pt x="138523" y="85816"/>
                </a:cubicBezTo>
                <a:cubicBezTo>
                  <a:pt x="138523" y="77029"/>
                  <a:pt x="131402" y="69908"/>
                  <a:pt x="122615" y="69908"/>
                </a:cubicBezTo>
                <a:cubicBezTo>
                  <a:pt x="113828" y="69908"/>
                  <a:pt x="106707" y="77029"/>
                  <a:pt x="106707" y="85816"/>
                </a:cubicBezTo>
                <a:cubicBezTo>
                  <a:pt x="106707" y="94603"/>
                  <a:pt x="113828" y="101724"/>
                  <a:pt x="122615" y="101724"/>
                </a:cubicBezTo>
                <a:moveTo>
                  <a:pt x="88653" y="85816"/>
                </a:moveTo>
                <a:cubicBezTo>
                  <a:pt x="88646" y="77029"/>
                  <a:pt x="81524" y="69908"/>
                  <a:pt x="72738" y="69908"/>
                </a:cubicBezTo>
                <a:cubicBezTo>
                  <a:pt x="63958" y="69908"/>
                  <a:pt x="56836" y="77029"/>
                  <a:pt x="56836" y="85816"/>
                </a:cubicBezTo>
                <a:cubicBezTo>
                  <a:pt x="56836" y="94610"/>
                  <a:pt x="63958" y="101731"/>
                  <a:pt x="72751" y="101731"/>
                </a:cubicBezTo>
                <a:cubicBezTo>
                  <a:pt x="81538" y="101731"/>
                  <a:pt x="88666" y="94610"/>
                  <a:pt x="88666" y="85816"/>
                </a:cubicBezTo>
                <a:moveTo>
                  <a:pt x="172459" y="101724"/>
                </a:moveTo>
                <a:cubicBezTo>
                  <a:pt x="181239" y="101724"/>
                  <a:pt x="188367" y="94603"/>
                  <a:pt x="188367" y="85816"/>
                </a:cubicBezTo>
                <a:cubicBezTo>
                  <a:pt x="188367" y="77029"/>
                  <a:pt x="181239" y="69908"/>
                  <a:pt x="172459" y="69908"/>
                </a:cubicBezTo>
                <a:cubicBezTo>
                  <a:pt x="163672" y="69908"/>
                  <a:pt x="156550" y="77029"/>
                  <a:pt x="156550" y="85816"/>
                </a:cubicBezTo>
                <a:cubicBezTo>
                  <a:pt x="156550" y="94603"/>
                  <a:pt x="163672" y="101724"/>
                  <a:pt x="172459" y="101724"/>
                </a:cubicBezTo>
                <a:moveTo>
                  <a:pt x="305019" y="166982"/>
                </a:moveTo>
                <a:cubicBezTo>
                  <a:pt x="322964" y="167314"/>
                  <a:pt x="339685" y="157931"/>
                  <a:pt x="348756" y="142443"/>
                </a:cubicBezTo>
                <a:cubicBezTo>
                  <a:pt x="357820" y="126961"/>
                  <a:pt x="357820" y="107783"/>
                  <a:pt x="348756" y="92295"/>
                </a:cubicBezTo>
                <a:cubicBezTo>
                  <a:pt x="339685" y="76813"/>
                  <a:pt x="322964" y="67430"/>
                  <a:pt x="305019" y="67762"/>
                </a:cubicBezTo>
                <a:cubicBezTo>
                  <a:pt x="277974" y="68256"/>
                  <a:pt x="256312" y="90325"/>
                  <a:pt x="256312" y="117369"/>
                </a:cubicBezTo>
                <a:cubicBezTo>
                  <a:pt x="256312" y="144420"/>
                  <a:pt x="277974" y="166481"/>
                  <a:pt x="305019" y="166982"/>
                </a:cubicBezTo>
                <a:moveTo>
                  <a:pt x="220806" y="262398"/>
                </a:moveTo>
                <a:cubicBezTo>
                  <a:pt x="225227" y="219209"/>
                  <a:pt x="261606" y="186363"/>
                  <a:pt x="305019" y="186363"/>
                </a:cubicBezTo>
                <a:cubicBezTo>
                  <a:pt x="348431" y="186363"/>
                  <a:pt x="384810" y="219209"/>
                  <a:pt x="389231" y="262398"/>
                </a:cubicBezTo>
                <a:cubicBezTo>
                  <a:pt x="389705" y="267035"/>
                  <a:pt x="385880" y="270846"/>
                  <a:pt x="381189" y="270846"/>
                </a:cubicBezTo>
                <a:lnTo>
                  <a:pt x="228862" y="270846"/>
                </a:lnTo>
                <a:cubicBezTo>
                  <a:pt x="226635" y="270907"/>
                  <a:pt x="224482" y="270020"/>
                  <a:pt x="222945" y="268409"/>
                </a:cubicBezTo>
                <a:cubicBezTo>
                  <a:pt x="221409" y="266791"/>
                  <a:pt x="220630" y="264605"/>
                  <a:pt x="220806" y="262378"/>
                </a:cubicBezTo>
                <a:moveTo>
                  <a:pt x="84672" y="300849"/>
                </a:moveTo>
                <a:cubicBezTo>
                  <a:pt x="112075" y="300849"/>
                  <a:pt x="134292" y="278631"/>
                  <a:pt x="134292" y="251228"/>
                </a:cubicBezTo>
                <a:cubicBezTo>
                  <a:pt x="134292" y="223825"/>
                  <a:pt x="112075" y="201608"/>
                  <a:pt x="84672" y="201608"/>
                </a:cubicBezTo>
                <a:cubicBezTo>
                  <a:pt x="57269" y="201608"/>
                  <a:pt x="35052" y="223825"/>
                  <a:pt x="35052" y="251228"/>
                </a:cubicBezTo>
                <a:cubicBezTo>
                  <a:pt x="35052" y="278631"/>
                  <a:pt x="57269" y="300849"/>
                  <a:pt x="84672" y="300849"/>
                </a:cubicBezTo>
                <a:moveTo>
                  <a:pt x="24843" y="344850"/>
                </a:moveTo>
                <a:cubicBezTo>
                  <a:pt x="11034" y="358660"/>
                  <a:pt x="2430" y="376816"/>
                  <a:pt x="480" y="396244"/>
                </a:cubicBezTo>
                <a:cubicBezTo>
                  <a:pt x="0" y="400901"/>
                  <a:pt x="3845" y="404713"/>
                  <a:pt x="8516" y="404713"/>
                </a:cubicBezTo>
                <a:lnTo>
                  <a:pt x="160863" y="404713"/>
                </a:lnTo>
                <a:cubicBezTo>
                  <a:pt x="163090" y="404767"/>
                  <a:pt x="165236" y="403880"/>
                  <a:pt x="166766" y="402269"/>
                </a:cubicBezTo>
                <a:cubicBezTo>
                  <a:pt x="168295" y="400658"/>
                  <a:pt x="169074" y="398464"/>
                  <a:pt x="168898" y="396244"/>
                </a:cubicBezTo>
                <a:cubicBezTo>
                  <a:pt x="165649" y="363710"/>
                  <a:pt x="143939" y="335955"/>
                  <a:pt x="113138" y="324968"/>
                </a:cubicBezTo>
                <a:cubicBezTo>
                  <a:pt x="82337" y="313975"/>
                  <a:pt x="47961" y="321719"/>
                  <a:pt x="24843" y="344850"/>
                </a:cubicBezTo>
              </a:path>
            </a:pathLst>
          </a:custGeom>
          <a:solidFill>
            <a:srgbClr val="E5575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6897844" y="4059136"/>
            <a:ext cx="406168" cy="406168"/>
          </a:xfrm>
          <a:custGeom>
            <a:avLst/>
            <a:gdLst/>
            <a:ahLst/>
            <a:cxnLst/>
            <a:rect l="0" t="0" r="0" b="0"/>
            <a:pathLst>
              <a:path w="406168" h="406168">
                <a:moveTo>
                  <a:pt x="406168" y="25385"/>
                </a:moveTo>
                <a:cubicBezTo>
                  <a:pt x="406168" y="11365"/>
                  <a:pt x="394802" y="0"/>
                  <a:pt x="380783" y="0"/>
                </a:cubicBezTo>
                <a:lnTo>
                  <a:pt x="25385" y="0"/>
                </a:lnTo>
                <a:cubicBezTo>
                  <a:pt x="11365" y="0"/>
                  <a:pt x="0" y="11365"/>
                  <a:pt x="0" y="25385"/>
                </a:cubicBezTo>
                <a:lnTo>
                  <a:pt x="0" y="380783"/>
                </a:lnTo>
                <a:cubicBezTo>
                  <a:pt x="0" y="394802"/>
                  <a:pt x="11365" y="406168"/>
                  <a:pt x="25385" y="406168"/>
                </a:cubicBezTo>
                <a:lnTo>
                  <a:pt x="380783" y="406168"/>
                </a:lnTo>
                <a:cubicBezTo>
                  <a:pt x="394802" y="406168"/>
                  <a:pt x="406168" y="394802"/>
                  <a:pt x="406168" y="380783"/>
                </a:cubicBezTo>
                <a:lnTo>
                  <a:pt x="406168" y="25385"/>
                </a:lnTo>
                <a:moveTo>
                  <a:pt x="389244" y="198853"/>
                </a:moveTo>
                <a:cubicBezTo>
                  <a:pt x="389156" y="205825"/>
                  <a:pt x="383524" y="211458"/>
                  <a:pt x="376552" y="211546"/>
                </a:cubicBezTo>
                <a:lnTo>
                  <a:pt x="29616" y="211546"/>
                </a:lnTo>
                <a:cubicBezTo>
                  <a:pt x="22603" y="211546"/>
                  <a:pt x="16923" y="205866"/>
                  <a:pt x="16923" y="198853"/>
                </a:cubicBezTo>
                <a:cubicBezTo>
                  <a:pt x="16923" y="191840"/>
                  <a:pt x="22603" y="186160"/>
                  <a:pt x="29616" y="186160"/>
                </a:cubicBezTo>
                <a:lnTo>
                  <a:pt x="76156" y="186160"/>
                </a:lnTo>
                <a:cubicBezTo>
                  <a:pt x="80827" y="186160"/>
                  <a:pt x="84618" y="182369"/>
                  <a:pt x="84618" y="177698"/>
                </a:cubicBezTo>
                <a:lnTo>
                  <a:pt x="84618" y="55001"/>
                </a:lnTo>
                <a:cubicBezTo>
                  <a:pt x="84618" y="50331"/>
                  <a:pt x="88409" y="46540"/>
                  <a:pt x="93080" y="46540"/>
                </a:cubicBezTo>
                <a:lnTo>
                  <a:pt x="143851" y="46540"/>
                </a:lnTo>
                <a:cubicBezTo>
                  <a:pt x="148522" y="46540"/>
                  <a:pt x="152313" y="50331"/>
                  <a:pt x="152313" y="55001"/>
                </a:cubicBezTo>
                <a:lnTo>
                  <a:pt x="152313" y="177698"/>
                </a:lnTo>
                <a:cubicBezTo>
                  <a:pt x="152313" y="182369"/>
                  <a:pt x="156104" y="186160"/>
                  <a:pt x="160775" y="186160"/>
                </a:cubicBezTo>
                <a:lnTo>
                  <a:pt x="173467" y="186160"/>
                </a:lnTo>
                <a:cubicBezTo>
                  <a:pt x="178138" y="186160"/>
                  <a:pt x="181929" y="182369"/>
                  <a:pt x="181929" y="177698"/>
                </a:cubicBezTo>
                <a:lnTo>
                  <a:pt x="181929" y="71925"/>
                </a:lnTo>
                <a:cubicBezTo>
                  <a:pt x="181929" y="67254"/>
                  <a:pt x="185720" y="63463"/>
                  <a:pt x="190391" y="63463"/>
                </a:cubicBezTo>
                <a:lnTo>
                  <a:pt x="224238" y="63463"/>
                </a:lnTo>
                <a:cubicBezTo>
                  <a:pt x="228909" y="63463"/>
                  <a:pt x="232700" y="67254"/>
                  <a:pt x="232700" y="71925"/>
                </a:cubicBezTo>
                <a:lnTo>
                  <a:pt x="232700" y="177698"/>
                </a:lnTo>
                <a:cubicBezTo>
                  <a:pt x="232700" y="182369"/>
                  <a:pt x="236491" y="186160"/>
                  <a:pt x="241162" y="186160"/>
                </a:cubicBezTo>
                <a:lnTo>
                  <a:pt x="295656" y="186160"/>
                </a:lnTo>
                <a:cubicBezTo>
                  <a:pt x="296990" y="186160"/>
                  <a:pt x="298242" y="185531"/>
                  <a:pt x="299041" y="184468"/>
                </a:cubicBezTo>
                <a:cubicBezTo>
                  <a:pt x="299623" y="183236"/>
                  <a:pt x="299623" y="181807"/>
                  <a:pt x="299041" y="180575"/>
                </a:cubicBezTo>
                <a:lnTo>
                  <a:pt x="256393" y="54663"/>
                </a:lnTo>
                <a:cubicBezTo>
                  <a:pt x="255033" y="50507"/>
                  <a:pt x="257199" y="46018"/>
                  <a:pt x="261301" y="44509"/>
                </a:cubicBezTo>
                <a:lnTo>
                  <a:pt x="291425" y="33847"/>
                </a:lnTo>
                <a:cubicBezTo>
                  <a:pt x="293395" y="33102"/>
                  <a:pt x="295589" y="33204"/>
                  <a:pt x="297484" y="34131"/>
                </a:cubicBezTo>
                <a:cubicBezTo>
                  <a:pt x="299373" y="35065"/>
                  <a:pt x="300794" y="36737"/>
                  <a:pt x="301410" y="38755"/>
                </a:cubicBezTo>
                <a:lnTo>
                  <a:pt x="349981" y="179898"/>
                </a:lnTo>
                <a:cubicBezTo>
                  <a:pt x="351180" y="183283"/>
                  <a:pt x="354348" y="185578"/>
                  <a:pt x="357936" y="185652"/>
                </a:cubicBezTo>
                <a:lnTo>
                  <a:pt x="376552" y="185652"/>
                </a:lnTo>
                <a:cubicBezTo>
                  <a:pt x="379991" y="185700"/>
                  <a:pt x="383274" y="187115"/>
                  <a:pt x="385657" y="189599"/>
                </a:cubicBezTo>
                <a:cubicBezTo>
                  <a:pt x="388046" y="192077"/>
                  <a:pt x="389332" y="195414"/>
                  <a:pt x="389244" y="198853"/>
                </a:cubicBezTo>
                <a:moveTo>
                  <a:pt x="346935" y="262317"/>
                </a:moveTo>
                <a:lnTo>
                  <a:pt x="346935" y="363859"/>
                </a:lnTo>
                <a:cubicBezTo>
                  <a:pt x="346935" y="368530"/>
                  <a:pt x="343144" y="372321"/>
                  <a:pt x="338473" y="372321"/>
                </a:cubicBezTo>
                <a:lnTo>
                  <a:pt x="304626" y="372321"/>
                </a:lnTo>
                <a:cubicBezTo>
                  <a:pt x="299955" y="372321"/>
                  <a:pt x="296164" y="368530"/>
                  <a:pt x="296164" y="363859"/>
                </a:cubicBezTo>
                <a:lnTo>
                  <a:pt x="296164" y="262317"/>
                </a:lnTo>
                <a:cubicBezTo>
                  <a:pt x="296164" y="257646"/>
                  <a:pt x="299955" y="253855"/>
                  <a:pt x="304626" y="253855"/>
                </a:cubicBezTo>
                <a:lnTo>
                  <a:pt x="338473" y="253855"/>
                </a:lnTo>
                <a:cubicBezTo>
                  <a:pt x="343144" y="253855"/>
                  <a:pt x="346935" y="257646"/>
                  <a:pt x="346935" y="262317"/>
                </a:cubicBezTo>
                <a:moveTo>
                  <a:pt x="270779" y="279240"/>
                </a:moveTo>
                <a:lnTo>
                  <a:pt x="270779" y="363859"/>
                </a:lnTo>
                <a:cubicBezTo>
                  <a:pt x="270779" y="368530"/>
                  <a:pt x="266988" y="372321"/>
                  <a:pt x="262317" y="372321"/>
                </a:cubicBezTo>
                <a:lnTo>
                  <a:pt x="228469" y="372321"/>
                </a:lnTo>
                <a:cubicBezTo>
                  <a:pt x="223798" y="372321"/>
                  <a:pt x="220007" y="368530"/>
                  <a:pt x="220007" y="363859"/>
                </a:cubicBezTo>
                <a:lnTo>
                  <a:pt x="220007" y="279240"/>
                </a:lnTo>
                <a:cubicBezTo>
                  <a:pt x="220007" y="274569"/>
                  <a:pt x="223798" y="270779"/>
                  <a:pt x="228469" y="270779"/>
                </a:cubicBezTo>
                <a:lnTo>
                  <a:pt x="262317" y="270779"/>
                </a:lnTo>
                <a:cubicBezTo>
                  <a:pt x="266988" y="270779"/>
                  <a:pt x="270779" y="274569"/>
                  <a:pt x="270779" y="279240"/>
                </a:cubicBezTo>
                <a:moveTo>
                  <a:pt x="194622" y="291933"/>
                </a:moveTo>
                <a:lnTo>
                  <a:pt x="194622" y="363859"/>
                </a:lnTo>
                <a:cubicBezTo>
                  <a:pt x="194622" y="368530"/>
                  <a:pt x="190831" y="372321"/>
                  <a:pt x="186160" y="372321"/>
                </a:cubicBezTo>
                <a:lnTo>
                  <a:pt x="160775" y="372321"/>
                </a:lnTo>
                <a:cubicBezTo>
                  <a:pt x="156104" y="372321"/>
                  <a:pt x="152313" y="368530"/>
                  <a:pt x="152313" y="363859"/>
                </a:cubicBezTo>
                <a:lnTo>
                  <a:pt x="152313" y="291933"/>
                </a:lnTo>
                <a:cubicBezTo>
                  <a:pt x="152313" y="287262"/>
                  <a:pt x="156104" y="283471"/>
                  <a:pt x="160775" y="283471"/>
                </a:cubicBezTo>
                <a:lnTo>
                  <a:pt x="186160" y="283471"/>
                </a:lnTo>
                <a:cubicBezTo>
                  <a:pt x="190831" y="283471"/>
                  <a:pt x="194622" y="287262"/>
                  <a:pt x="194622" y="291933"/>
                </a:cubicBezTo>
                <a:moveTo>
                  <a:pt x="126927" y="262317"/>
                </a:moveTo>
                <a:lnTo>
                  <a:pt x="126927" y="363859"/>
                </a:lnTo>
                <a:cubicBezTo>
                  <a:pt x="126927" y="368530"/>
                  <a:pt x="123136" y="372321"/>
                  <a:pt x="118465" y="372321"/>
                </a:cubicBezTo>
                <a:lnTo>
                  <a:pt x="67694" y="372321"/>
                </a:lnTo>
                <a:cubicBezTo>
                  <a:pt x="63023" y="372321"/>
                  <a:pt x="59232" y="368530"/>
                  <a:pt x="59232" y="363859"/>
                </a:cubicBezTo>
                <a:lnTo>
                  <a:pt x="59232" y="262317"/>
                </a:lnTo>
                <a:cubicBezTo>
                  <a:pt x="59232" y="257646"/>
                  <a:pt x="63023" y="253855"/>
                  <a:pt x="67694" y="253855"/>
                </a:cubicBezTo>
                <a:lnTo>
                  <a:pt x="118465" y="253855"/>
                </a:lnTo>
                <a:cubicBezTo>
                  <a:pt x="123136" y="253855"/>
                  <a:pt x="126927" y="257646"/>
                  <a:pt x="126927" y="262317"/>
                </a:cubicBezTo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261514" y="5475108"/>
            <a:ext cx="1067600" cy="10772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>
                <a:solidFill>
                  <a:srgbClr val="484848"/>
                </a:solidFill>
                <a:latin typeface="Shantell Sans"/>
              </a:rPr>
              <a:t>بدء الدورة بإنشاء المحتوى أو الموارد.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3496" y="3180255"/>
            <a:ext cx="145873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700">
                <a:solidFill>
                  <a:srgbClr val="484848"/>
                </a:solidFill>
                <a:latin typeface="Shantell Sans"/>
              </a:rPr>
              <a:t>توزيع المحتوى أو الموارد على الجمهور أو أصحاب
المصلحة.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14868" y="3049334"/>
            <a:ext cx="78548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>
                <a:solidFill>
                  <a:srgbClr val="484848"/>
                </a:solidFill>
                <a:latin typeface="Shantell Sans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98786" y="4081679"/>
            <a:ext cx="26289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1">
                <a:solidFill>
                  <a:srgbClr val="484848"/>
                </a:solidFill>
                <a:latin typeface="Shantell Sans"/>
              </a:rPr>
              <a:t>تخزين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98787" y="4337836"/>
            <a:ext cx="1420261" cy="10772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700">
                <a:solidFill>
                  <a:srgbClr val="484848"/>
                </a:solidFill>
                <a:latin typeface="Shantell Sans"/>
              </a:rPr>
              <a:t>تنظيم وتخزين المحتوى أو الموارد التي تم إنشاؤها.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54854" y="2944407"/>
            <a:ext cx="317395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000" b="1">
                <a:solidFill>
                  <a:srgbClr val="484848"/>
                </a:solidFill>
                <a:latin typeface="Shantell Sans"/>
              </a:rPr>
              <a:t>مشاركة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65584" y="2063292"/>
            <a:ext cx="1243930" cy="10772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700">
                <a:solidFill>
                  <a:srgbClr val="484848"/>
                </a:solidFill>
                <a:latin typeface="Shantell Sans"/>
              </a:rPr>
              <a:t>استخدام المحتوى أو الموارد في سياق عملي.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52140" y="1912062"/>
            <a:ext cx="78548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>
                <a:solidFill>
                  <a:srgbClr val="484848"/>
                </a:solidFill>
                <a:latin typeface="Shantell San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40349" y="5323878"/>
            <a:ext cx="78548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>
                <a:solidFill>
                  <a:srgbClr val="484848"/>
                </a:solidFill>
                <a:latin typeface="Shantell Sans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57831" y="1807135"/>
            <a:ext cx="251671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000" b="1">
                <a:solidFill>
                  <a:srgbClr val="484848"/>
                </a:solidFill>
                <a:latin typeface="Shantell Sans"/>
              </a:rPr>
              <a:t>تطبيق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61514" y="5218951"/>
            <a:ext cx="23243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1">
                <a:solidFill>
                  <a:srgbClr val="484848"/>
                </a:solidFill>
                <a:latin typeface="Shantell Sans"/>
              </a:rPr>
              <a:t>إنشاء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77596" y="4186606"/>
            <a:ext cx="78548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>
                <a:solidFill>
                  <a:srgbClr val="484848"/>
                </a:solidFill>
                <a:latin typeface="Shantell Sans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0FB699E-B569-EC7C-7C92-27E2F4B03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5F4C4638-4ED7-3D1A-A555-0D354A1AF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9E49F44-225F-8525-2D36-37A0F872D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C6F589-665D-1916-CC14-754BD576442D}"/>
              </a:ext>
            </a:extLst>
          </p:cNvPr>
          <p:cNvSpPr txBox="1"/>
          <p:nvPr/>
        </p:nvSpPr>
        <p:spPr>
          <a:xfrm>
            <a:off x="903767" y="637424"/>
            <a:ext cx="1036940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buNone/>
            </a:pPr>
            <a:r>
              <a:rPr lang="ar-SA" sz="3200" b="1" dirty="0"/>
              <a:t>المرحلة الأولى: إنشاء المعرفة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200" b="1" dirty="0"/>
              <a:t>العنوان:</a:t>
            </a:r>
            <a:r>
              <a:rPr lang="ar-SA" sz="3200" dirty="0"/>
              <a:t> إنشاء وتوليد المعرفة.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200" b="1" dirty="0"/>
              <a:t>التعريف:</a:t>
            </a:r>
            <a:r>
              <a:rPr lang="ar-SA" sz="3200" dirty="0"/>
              <a:t> هي عملية اكتشاف وتطوير معرفة جديدة داخل المؤسسة.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200" b="1" dirty="0"/>
              <a:t>أمثلة:</a:t>
            </a:r>
            <a:endParaRPr lang="ar-SA" sz="3200" dirty="0"/>
          </a:p>
          <a:p>
            <a:pPr marL="742950" lvl="1" indent="-285750" algn="just" rtl="1">
              <a:buFont typeface="Arial" panose="020B0604020202020204" pitchFamily="34" charset="0"/>
              <a:buChar char="•"/>
            </a:pPr>
            <a:r>
              <a:rPr lang="ar-SA" sz="3200" dirty="0"/>
              <a:t>البحث والتطوير (</a:t>
            </a:r>
            <a:r>
              <a:rPr lang="en-US" sz="3200" dirty="0"/>
              <a:t>R&amp;D).</a:t>
            </a:r>
          </a:p>
          <a:p>
            <a:pPr marL="742950" lvl="1" indent="-285750" algn="just" rtl="1">
              <a:buFont typeface="Arial" panose="020B0604020202020204" pitchFamily="34" charset="0"/>
              <a:buChar char="•"/>
            </a:pPr>
            <a:r>
              <a:rPr lang="ar-SA" sz="3200" dirty="0"/>
              <a:t>العصف الذهني والاجتماعات الإبداعية.</a:t>
            </a:r>
          </a:p>
          <a:p>
            <a:pPr marL="742950" lvl="1" indent="-285750" algn="just" rtl="1">
              <a:buFont typeface="Arial" panose="020B0604020202020204" pitchFamily="34" charset="0"/>
              <a:buChar char="•"/>
            </a:pPr>
            <a:r>
              <a:rPr lang="ar-SA" sz="3200" dirty="0"/>
              <a:t>اكتشاف معرفة جديدة من خلال تحليل البيانات.</a:t>
            </a:r>
          </a:p>
          <a:p>
            <a:pPr marL="742950" lvl="1" indent="-285750" algn="just" rtl="1">
              <a:buFont typeface="Arial" panose="020B0604020202020204" pitchFamily="34" charset="0"/>
              <a:buChar char="•"/>
            </a:pPr>
            <a:r>
              <a:rPr lang="ar-SA" sz="3200" dirty="0"/>
              <a:t>التعلم من أخطاء وتجارب المشاريع السابقة.</a:t>
            </a:r>
          </a:p>
        </p:txBody>
      </p:sp>
    </p:spTree>
    <p:extLst>
      <p:ext uri="{BB962C8B-B14F-4D97-AF65-F5344CB8AC3E}">
        <p14:creationId xmlns:p14="http://schemas.microsoft.com/office/powerpoint/2010/main" val="227284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B007C9B-649F-046F-C9B1-EBB0AA14D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DA6B46F-A676-AA28-1291-5192A9C68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CF0E2D8-348C-D495-281D-1363B58EE0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475AF9-99B5-ED4D-038B-E834C53E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0"/>
          <a:stretch>
            <a:fillRect/>
          </a:stretch>
        </p:blipFill>
        <p:spPr>
          <a:xfrm>
            <a:off x="1127051" y="0"/>
            <a:ext cx="9421998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1A58C86-2A18-D4D1-E311-ED394F579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AD3412E-C232-1C44-B77B-B310DAA23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78F0A-29B6-7FBE-63EE-B0C980280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1"/>
            <a:ext cx="10609167" cy="3951271"/>
          </a:xfrm>
        </p:spPr>
        <p:txBody>
          <a:bodyPr anchor="ctr">
            <a:noAutofit/>
          </a:bodyPr>
          <a:lstStyle/>
          <a:p>
            <a:pPr algn="r" rtl="1"/>
            <a:r>
              <a:rPr lang="ar-SA" sz="3600" b="1" dirty="0"/>
              <a:t>المرحلة الثانية: تخزين المعرفة</a:t>
            </a:r>
            <a:br>
              <a:rPr lang="ar-SA" sz="3600" b="1" dirty="0"/>
            </a:br>
            <a:r>
              <a:rPr lang="ar-SA" sz="3600" b="1" dirty="0"/>
              <a:t>العنوان:</a:t>
            </a:r>
            <a:r>
              <a:rPr lang="ar-SA" sz="3600" dirty="0"/>
              <a:t> تخزين وتنظيم المعرفة.</a:t>
            </a:r>
            <a:br>
              <a:rPr lang="ar-SA" sz="3600" dirty="0"/>
            </a:br>
            <a:r>
              <a:rPr lang="ar-SA" sz="3600" b="1" dirty="0"/>
              <a:t>التعريف:</a:t>
            </a:r>
            <a:r>
              <a:rPr lang="ar-SA" sz="3600" dirty="0"/>
              <a:t> هي عملية حفظ المعرفة بطريقة منظمة وسهلة الوصول.</a:t>
            </a:r>
            <a:br>
              <a:rPr lang="ar-SA" sz="3600" dirty="0"/>
            </a:br>
            <a:r>
              <a:rPr lang="ar-SA" sz="3600" b="1" dirty="0"/>
              <a:t>الأهداف:</a:t>
            </a:r>
            <a:r>
              <a:rPr lang="ar-SA" sz="3600" dirty="0"/>
              <a:t/>
            </a:r>
            <a:br>
              <a:rPr lang="ar-SA" sz="3600" dirty="0"/>
            </a:br>
            <a:r>
              <a:rPr lang="ar-SA" sz="3600" dirty="0"/>
              <a:t>حماية المعرفة من الضياع.</a:t>
            </a:r>
            <a:br>
              <a:rPr lang="ar-SA" sz="3600" dirty="0"/>
            </a:br>
            <a:r>
              <a:rPr lang="ar-SA" sz="3600" dirty="0"/>
              <a:t>تسهيل عملية البحث والاسترجاع.</a:t>
            </a:r>
            <a:br>
              <a:rPr lang="ar-SA" sz="3600" dirty="0"/>
            </a:br>
            <a:r>
              <a:rPr lang="ar-SA" sz="3600" dirty="0"/>
              <a:t>تصنيف المعرفة حسب الموضوع أو الأهمية.</a:t>
            </a:r>
            <a:br>
              <a:rPr lang="ar-SA" sz="3600" dirty="0"/>
            </a:br>
            <a:r>
              <a:rPr lang="ar-SA" sz="3600" b="1" dirty="0"/>
              <a:t>أمثلة على أدوات التخزين:</a:t>
            </a:r>
            <a:r>
              <a:rPr lang="ar-SA" sz="3600" dirty="0"/>
              <a:t> قواعد البيانات، أنظمة إدارة المحتوى (</a:t>
            </a:r>
            <a:r>
              <a:rPr lang="en-US" sz="3600" dirty="0"/>
              <a:t>CMS)، </a:t>
            </a:r>
            <a:r>
              <a:rPr lang="ar-SA" sz="3600" dirty="0"/>
              <a:t>المستودعات الرقمية، ملفات المشاريع.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C14933C-C2D6-BEF4-5ADE-3470752D4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81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4D4732-7AD2-C6A5-67C6-2831147F7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98D8679-1A69-49DB-FDF0-B997EE94F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46AF628-565F-81F7-6D04-0FC5A8A7E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250A51-6553-264A-AA8E-BA20E8BC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-466859"/>
            <a:ext cx="10202779" cy="66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C2BEAF5-A747-45EE-C383-0BA19F4BA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B4D919A-CF35-2DAD-5214-7E8D01FF0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97D45-C715-9DA2-12DD-97215E255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Autofit/>
          </a:bodyPr>
          <a:lstStyle/>
          <a:p>
            <a:pPr algn="r" rtl="1"/>
            <a:r>
              <a:rPr lang="ar-SA" sz="3600" b="1" dirty="0"/>
              <a:t>المرحلة الثالثة: مشاركة المعرفة</a:t>
            </a:r>
            <a:br>
              <a:rPr lang="ar-SA" sz="3600" b="1" dirty="0"/>
            </a:br>
            <a:r>
              <a:rPr lang="ar-SA" sz="3600" dirty="0"/>
              <a:t>مشاركة المعرفة وتبادلها.</a:t>
            </a:r>
            <a:br>
              <a:rPr lang="ar-SA" sz="3600" dirty="0"/>
            </a:br>
            <a:r>
              <a:rPr lang="ar-SA" sz="3600" b="1" dirty="0"/>
              <a:t>التعريف:</a:t>
            </a:r>
            <a:r>
              <a:rPr lang="ar-SA" sz="3600" dirty="0"/>
              <a:t> هي عملية توفير المعرفة للموظفين الذين يحتاجونها.</a:t>
            </a:r>
            <a:br>
              <a:rPr lang="ar-SA" sz="3600" dirty="0"/>
            </a:br>
            <a:r>
              <a:rPr lang="ar-SA" sz="3600" b="1" dirty="0"/>
              <a:t>الأهداف:</a:t>
            </a:r>
            <a:r>
              <a:rPr lang="ar-SA" sz="3600" dirty="0"/>
              <a:t/>
            </a:r>
            <a:br>
              <a:rPr lang="ar-SA" sz="3600" dirty="0"/>
            </a:br>
            <a:r>
              <a:rPr lang="ar-SA" sz="3600" dirty="0"/>
              <a:t>تعزيز التعاون بين الفرق.</a:t>
            </a:r>
            <a:br>
              <a:rPr lang="ar-SA" sz="3600" dirty="0"/>
            </a:br>
            <a:r>
              <a:rPr lang="ar-SA" sz="3600" dirty="0"/>
              <a:t>تجنب ازدواجية العمل.</a:t>
            </a:r>
            <a:br>
              <a:rPr lang="ar-SA" sz="3600" dirty="0"/>
            </a:br>
            <a:r>
              <a:rPr lang="ar-SA" sz="3600" dirty="0"/>
              <a:t>نشر الخبرات بين الأفراد.</a:t>
            </a:r>
            <a:br>
              <a:rPr lang="ar-SA" sz="3600" dirty="0"/>
            </a:br>
            <a:r>
              <a:rPr lang="ar-SA" sz="3600" b="1" dirty="0"/>
              <a:t>أمثلة على طرق المشاركة:</a:t>
            </a:r>
            <a:r>
              <a:rPr lang="ar-SA" sz="3600" dirty="0"/>
              <a:t> ورش العمل، المنتديات الداخلية، التدريب، فرق العمل، برامج التوجيه والإرشاد.</a:t>
            </a:r>
            <a:br>
              <a:rPr lang="ar-SA" sz="3600" dirty="0"/>
            </a:br>
            <a:endParaRPr lang="en-US" sz="36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7ABEE2F-0247-1EF3-5962-7CC9E9B646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574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3DAB77B-BB8F-F2BA-E0AC-B8DF899D1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C8F409B-F89F-2647-7702-9A9B27B2EF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58B9C0C-DDA4-5EF6-4AF7-36A592DEC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83A11E-48C1-3C9E-E9D5-084D1E41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5" y="152400"/>
            <a:ext cx="8549941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097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purl.org/dc/terms/"/>
    <ds:schemaRef ds:uri="http://schemas.microsoft.com/sharepoint/v3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30e9df3-be65-4c73-a93b-d1236ebd677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{1E128C62-AF56-4D6B-9A51-6DC6E975DC8A}TFf0a5ceae-4542-492d-822e-d65a94fb0e1e3b562c5a_win32-009a0557e699</Template>
  <TotalTime>33</TotalTime>
  <Words>253</Words>
  <Application>Microsoft Office PowerPoint</Application>
  <PresentationFormat>Custom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</vt:lpstr>
      <vt:lpstr>مراحل إدارة المعرفة </vt:lpstr>
      <vt:lpstr>PowerPoint Presentation</vt:lpstr>
      <vt:lpstr>PowerPoint Presentation</vt:lpstr>
      <vt:lpstr>PowerPoint Presentation</vt:lpstr>
      <vt:lpstr>PowerPoint Presentation</vt:lpstr>
      <vt:lpstr>المرحلة الثانية: تخزين المعرفة العنوان: تخزين وتنظيم المعرفة. التعريف: هي عملية حفظ المعرفة بطريقة منظمة وسهلة الوصول. الأهداف: حماية المعرفة من الضياع. تسهيل عملية البحث والاسترجاع. تصنيف المعرفة حسب الموضوع أو الأهمية. أمثلة على أدوات التخزين: قواعد البيانات، أنظمة إدارة المحتوى (CMS)، المستودعات الرقمية، ملفات المشاريع.</vt:lpstr>
      <vt:lpstr>PowerPoint Presentation</vt:lpstr>
      <vt:lpstr>المرحلة الثالثة: مشاركة المعرفة مشاركة المعرفة وتبادلها. التعريف: هي عملية توفير المعرفة للموظفين الذين يحتاجونها. الأهداف: تعزيز التعاون بين الفرق. تجنب ازدواجية العمل. نشر الخبرات بين الأفراد. أمثلة على طرق المشاركة: ورش العمل، المنتديات الداخلية، التدريب، فرق العمل، برامج التوجيه والإرشاد. </vt:lpstr>
      <vt:lpstr>PowerPoint Presentation</vt:lpstr>
      <vt:lpstr>المرحلة الرابعة: تطبيق المعرفة العنوان: تطبيق المعرفة وتحويلها إلى عمل. التعريف: هي استخدام المعرفة المتاحة لتحقيق الأهداف وحل المشكلات. النتائج: تحسين جودة المنتجات والخدمات. زيادة كفاءة العمليات. اتخاذ قرارات أفضل وأسرع. الابتكار المستمر.</vt:lpstr>
      <vt:lpstr>PowerPoint Presentation</vt:lpstr>
      <vt:lpstr>تحديات كل مرحلة التحديات الشائعة في كل مرحلة. لكل مرحلة عقباتها التي يجب التغلب عليها. الإنشاء: صعوبة تحفيز الأفراد. التخزين: اختيار الأداة الخاطئة أو عدم تحديث المحتوى. المشاركة: مقاومة الأفراد لمشاركة معرفتهم. التطبيق: عدم وجود آليات واضحة لتطبيق المعرفة. </vt:lpstr>
      <vt:lpstr>عوامل نجاح المراحل مفاتيح النجاح: كيف نتجاوز التحديات؟ التغلب على التحديات يتطلب خطة واضحة ومناسبة.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مراحل إدارة المعرفة </dc:title>
  <dc:creator>saadun saadun</dc:creator>
  <cp:lastModifiedBy>dalia</cp:lastModifiedBy>
  <cp:revision>2</cp:revision>
  <dcterms:created xsi:type="dcterms:W3CDTF">2025-09-16T19:38:49Z</dcterms:created>
  <dcterms:modified xsi:type="dcterms:W3CDTF">2025-09-18T08:00:24Z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