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62" r:id="rId3"/>
    <p:sldId id="328" r:id="rId4"/>
    <p:sldId id="341" r:id="rId5"/>
    <p:sldId id="339" r:id="rId6"/>
    <p:sldId id="336" r:id="rId7"/>
    <p:sldId id="345" r:id="rId8"/>
    <p:sldId id="337" r:id="rId9"/>
    <p:sldId id="316" r:id="rId10"/>
    <p:sldId id="314" r:id="rId11"/>
    <p:sldId id="321" r:id="rId12"/>
    <p:sldId id="327" r:id="rId13"/>
    <p:sldId id="340" r:id="rId14"/>
    <p:sldId id="346" r:id="rId15"/>
    <p:sldId id="319" r:id="rId16"/>
    <p:sldId id="320" r:id="rId17"/>
    <p:sldId id="334" r:id="rId18"/>
    <p:sldId id="335" r:id="rId19"/>
    <p:sldId id="338" r:id="rId20"/>
    <p:sldId id="342" r:id="rId21"/>
    <p:sldId id="343" r:id="rId22"/>
    <p:sldId id="344" r:id="rId2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0" d="100"/>
          <a:sy n="60" d="100"/>
        </p:scale>
        <p:origin x="-403" y="101"/>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09B685-2914-4E80-9F51-7EE36FA492FA}" type="datetimeFigureOut">
              <a:rPr lang="tr-TR" smtClean="0"/>
              <a:t>27.09.2025</a:t>
            </a:fld>
            <a:endParaRPr lang="tr-T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8B5352-F4D6-40BD-9082-0067CCDA6ADE}" type="slidenum">
              <a:rPr lang="tr-TR" smtClean="0"/>
              <a:t>‹#›</a:t>
            </a:fld>
            <a:endParaRPr lang="tr-TR"/>
          </a:p>
        </p:txBody>
      </p:sp>
    </p:spTree>
    <p:extLst>
      <p:ext uri="{BB962C8B-B14F-4D97-AF65-F5344CB8AC3E}">
        <p14:creationId xmlns:p14="http://schemas.microsoft.com/office/powerpoint/2010/main" val="3094610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61FF06AA-00FC-4050-88DE-5F2AA2F569FC}" type="datetimeFigureOut">
              <a:rPr lang="tr-TR" smtClean="0"/>
              <a:t>27.09.2025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509FC47-E081-4E85-92EE-166573C394D2}" type="slidenum">
              <a:rPr lang="tr-TR" smtClean="0"/>
              <a:t>‹#›</a:t>
            </a:fld>
            <a:endParaRPr lang="tr-TR"/>
          </a:p>
        </p:txBody>
      </p:sp>
    </p:spTree>
    <p:extLst>
      <p:ext uri="{BB962C8B-B14F-4D97-AF65-F5344CB8AC3E}">
        <p14:creationId xmlns:p14="http://schemas.microsoft.com/office/powerpoint/2010/main" val="34154098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1FF06AA-00FC-4050-88DE-5F2AA2F569FC}" type="datetimeFigureOut">
              <a:rPr lang="tr-TR" smtClean="0"/>
              <a:t>27.09.2025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509FC47-E081-4E85-92EE-166573C394D2}" type="slidenum">
              <a:rPr lang="tr-TR" smtClean="0"/>
              <a:t>‹#›</a:t>
            </a:fld>
            <a:endParaRPr lang="tr-TR"/>
          </a:p>
        </p:txBody>
      </p:sp>
    </p:spTree>
    <p:extLst>
      <p:ext uri="{BB962C8B-B14F-4D97-AF65-F5344CB8AC3E}">
        <p14:creationId xmlns:p14="http://schemas.microsoft.com/office/powerpoint/2010/main" val="4206271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1FF06AA-00FC-4050-88DE-5F2AA2F569FC}" type="datetimeFigureOut">
              <a:rPr lang="tr-TR" smtClean="0"/>
              <a:t>27.09.2025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509FC47-E081-4E85-92EE-166573C394D2}" type="slidenum">
              <a:rPr lang="tr-TR" smtClean="0"/>
              <a:t>‹#›</a:t>
            </a:fld>
            <a:endParaRPr lang="tr-TR"/>
          </a:p>
        </p:txBody>
      </p:sp>
    </p:spTree>
    <p:extLst>
      <p:ext uri="{BB962C8B-B14F-4D97-AF65-F5344CB8AC3E}">
        <p14:creationId xmlns:p14="http://schemas.microsoft.com/office/powerpoint/2010/main" val="2447385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1FF06AA-00FC-4050-88DE-5F2AA2F569FC}" type="datetimeFigureOut">
              <a:rPr lang="tr-TR" smtClean="0"/>
              <a:t>27.09.2025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509FC47-E081-4E85-92EE-166573C394D2}" type="slidenum">
              <a:rPr lang="tr-TR" smtClean="0"/>
              <a:t>‹#›</a:t>
            </a:fld>
            <a:endParaRPr lang="tr-TR"/>
          </a:p>
        </p:txBody>
      </p:sp>
    </p:spTree>
    <p:extLst>
      <p:ext uri="{BB962C8B-B14F-4D97-AF65-F5344CB8AC3E}">
        <p14:creationId xmlns:p14="http://schemas.microsoft.com/office/powerpoint/2010/main" val="319602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FF06AA-00FC-4050-88DE-5F2AA2F569FC}" type="datetimeFigureOut">
              <a:rPr lang="tr-TR" smtClean="0"/>
              <a:t>27.09.2025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509FC47-E081-4E85-92EE-166573C394D2}" type="slidenum">
              <a:rPr lang="tr-TR" smtClean="0"/>
              <a:t>‹#›</a:t>
            </a:fld>
            <a:endParaRPr lang="tr-TR"/>
          </a:p>
        </p:txBody>
      </p:sp>
    </p:spTree>
    <p:extLst>
      <p:ext uri="{BB962C8B-B14F-4D97-AF65-F5344CB8AC3E}">
        <p14:creationId xmlns:p14="http://schemas.microsoft.com/office/powerpoint/2010/main" val="4258498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61FF06AA-00FC-4050-88DE-5F2AA2F569FC}" type="datetimeFigureOut">
              <a:rPr lang="tr-TR" smtClean="0"/>
              <a:t>27.09.2025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509FC47-E081-4E85-92EE-166573C394D2}" type="slidenum">
              <a:rPr lang="tr-TR" smtClean="0"/>
              <a:t>‹#›</a:t>
            </a:fld>
            <a:endParaRPr lang="tr-TR"/>
          </a:p>
        </p:txBody>
      </p:sp>
    </p:spTree>
    <p:extLst>
      <p:ext uri="{BB962C8B-B14F-4D97-AF65-F5344CB8AC3E}">
        <p14:creationId xmlns:p14="http://schemas.microsoft.com/office/powerpoint/2010/main" val="2634907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61FF06AA-00FC-4050-88DE-5F2AA2F569FC}" type="datetimeFigureOut">
              <a:rPr lang="tr-TR" smtClean="0"/>
              <a:t>27.09.2025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509FC47-E081-4E85-92EE-166573C394D2}" type="slidenum">
              <a:rPr lang="tr-TR" smtClean="0"/>
              <a:t>‹#›</a:t>
            </a:fld>
            <a:endParaRPr lang="tr-TR"/>
          </a:p>
        </p:txBody>
      </p:sp>
    </p:spTree>
    <p:extLst>
      <p:ext uri="{BB962C8B-B14F-4D97-AF65-F5344CB8AC3E}">
        <p14:creationId xmlns:p14="http://schemas.microsoft.com/office/powerpoint/2010/main" val="18247089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61FF06AA-00FC-4050-88DE-5F2AA2F569FC}" type="datetimeFigureOut">
              <a:rPr lang="tr-TR" smtClean="0"/>
              <a:t>27.09.2025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509FC47-E081-4E85-92EE-166573C394D2}" type="slidenum">
              <a:rPr lang="tr-TR" smtClean="0"/>
              <a:t>‹#›</a:t>
            </a:fld>
            <a:endParaRPr lang="tr-TR"/>
          </a:p>
        </p:txBody>
      </p:sp>
    </p:spTree>
    <p:extLst>
      <p:ext uri="{BB962C8B-B14F-4D97-AF65-F5344CB8AC3E}">
        <p14:creationId xmlns:p14="http://schemas.microsoft.com/office/powerpoint/2010/main" val="3167662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FF06AA-00FC-4050-88DE-5F2AA2F569FC}" type="datetimeFigureOut">
              <a:rPr lang="tr-TR" smtClean="0"/>
              <a:t>27.09.2025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509FC47-E081-4E85-92EE-166573C394D2}" type="slidenum">
              <a:rPr lang="tr-TR" smtClean="0"/>
              <a:t>‹#›</a:t>
            </a:fld>
            <a:endParaRPr lang="tr-TR"/>
          </a:p>
        </p:txBody>
      </p:sp>
    </p:spTree>
    <p:extLst>
      <p:ext uri="{BB962C8B-B14F-4D97-AF65-F5344CB8AC3E}">
        <p14:creationId xmlns:p14="http://schemas.microsoft.com/office/powerpoint/2010/main" val="1045992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FF06AA-00FC-4050-88DE-5F2AA2F569FC}" type="datetimeFigureOut">
              <a:rPr lang="tr-TR" smtClean="0"/>
              <a:t>27.09.2025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509FC47-E081-4E85-92EE-166573C394D2}" type="slidenum">
              <a:rPr lang="tr-TR" smtClean="0"/>
              <a:t>‹#›</a:t>
            </a:fld>
            <a:endParaRPr lang="tr-TR"/>
          </a:p>
        </p:txBody>
      </p:sp>
    </p:spTree>
    <p:extLst>
      <p:ext uri="{BB962C8B-B14F-4D97-AF65-F5344CB8AC3E}">
        <p14:creationId xmlns:p14="http://schemas.microsoft.com/office/powerpoint/2010/main" val="629210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FF06AA-00FC-4050-88DE-5F2AA2F569FC}" type="datetimeFigureOut">
              <a:rPr lang="tr-TR" smtClean="0"/>
              <a:t>27.09.2025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509FC47-E081-4E85-92EE-166573C394D2}" type="slidenum">
              <a:rPr lang="tr-TR" smtClean="0"/>
              <a:t>‹#›</a:t>
            </a:fld>
            <a:endParaRPr lang="tr-TR"/>
          </a:p>
        </p:txBody>
      </p:sp>
    </p:spTree>
    <p:extLst>
      <p:ext uri="{BB962C8B-B14F-4D97-AF65-F5344CB8AC3E}">
        <p14:creationId xmlns:p14="http://schemas.microsoft.com/office/powerpoint/2010/main" val="507266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FF06AA-00FC-4050-88DE-5F2AA2F569FC}" type="datetimeFigureOut">
              <a:rPr lang="tr-TR" smtClean="0"/>
              <a:t>27.09.2025</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09FC47-E081-4E85-92EE-166573C394D2}" type="slidenum">
              <a:rPr lang="tr-TR" smtClean="0"/>
              <a:t>‹#›</a:t>
            </a:fld>
            <a:endParaRPr lang="tr-TR"/>
          </a:p>
        </p:txBody>
      </p:sp>
    </p:spTree>
    <p:extLst>
      <p:ext uri="{BB962C8B-B14F-4D97-AF65-F5344CB8AC3E}">
        <p14:creationId xmlns:p14="http://schemas.microsoft.com/office/powerpoint/2010/main" val="33007100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6.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897039"/>
            <a:ext cx="9144000" cy="2060812"/>
          </a:xfrm>
        </p:spPr>
        <p:txBody>
          <a:bodyPr>
            <a:normAutofit/>
          </a:bodyPr>
          <a:lstStyle/>
          <a:p>
            <a:pPr rtl="1"/>
            <a:r>
              <a:rPr lang="ar-IQ" dirty="0" smtClean="0"/>
              <a:t>مهارات التفكير الابداعي</a:t>
            </a:r>
            <a:br>
              <a:rPr lang="ar-IQ" dirty="0" smtClean="0"/>
            </a:br>
            <a:endParaRPr lang="tr-TR" dirty="0"/>
          </a:p>
        </p:txBody>
      </p:sp>
      <p:sp>
        <p:nvSpPr>
          <p:cNvPr id="3" name="Subtitle 2"/>
          <p:cNvSpPr>
            <a:spLocks noGrp="1"/>
          </p:cNvSpPr>
          <p:nvPr>
            <p:ph type="subTitle" idx="1"/>
          </p:nvPr>
        </p:nvSpPr>
        <p:spPr>
          <a:xfrm>
            <a:off x="1524000" y="3957851"/>
            <a:ext cx="9144000" cy="2156345"/>
          </a:xfrm>
        </p:spPr>
        <p:txBody>
          <a:bodyPr/>
          <a:lstStyle/>
          <a:p>
            <a:r>
              <a:rPr lang="ar-SA" b="1" dirty="0" smtClean="0"/>
              <a:t>اعداد </a:t>
            </a:r>
          </a:p>
          <a:p>
            <a:r>
              <a:rPr lang="ar-SA" b="1" dirty="0" smtClean="0"/>
              <a:t>حسن صباح الجلبي</a:t>
            </a:r>
          </a:p>
          <a:p>
            <a:r>
              <a:rPr lang="ar-SA" b="1" dirty="0" smtClean="0"/>
              <a:t>ماجستير ادارة الاعمال</a:t>
            </a:r>
          </a:p>
          <a:p>
            <a:r>
              <a:rPr lang="ar-SA" b="1" dirty="0" smtClean="0"/>
              <a:t>مركز الدراسات المصرفية </a:t>
            </a:r>
            <a:endParaRPr lang="tr-TR" b="1" dirty="0"/>
          </a:p>
        </p:txBody>
      </p:sp>
      <p:pic>
        <p:nvPicPr>
          <p:cNvPr id="4" name="Picture 3"/>
          <p:cNvPicPr>
            <a:picLocks noChangeAspect="1"/>
          </p:cNvPicPr>
          <p:nvPr/>
        </p:nvPicPr>
        <p:blipFill>
          <a:blip r:embed="rId2"/>
          <a:stretch>
            <a:fillRect/>
          </a:stretch>
        </p:blipFill>
        <p:spPr>
          <a:xfrm>
            <a:off x="0" y="141906"/>
            <a:ext cx="2304488" cy="2273748"/>
          </a:xfrm>
          <a:prstGeom prst="rect">
            <a:avLst/>
          </a:prstGeom>
        </p:spPr>
      </p:pic>
    </p:spTree>
    <p:extLst>
      <p:ext uri="{BB962C8B-B14F-4D97-AF65-F5344CB8AC3E}">
        <p14:creationId xmlns:p14="http://schemas.microsoft.com/office/powerpoint/2010/main" val="29304904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type="title"/>
          </p:nvPr>
        </p:nvSpPr>
        <p:spPr bwMode="auto">
          <a:xfrm>
            <a:off x="665689" y="926186"/>
            <a:ext cx="10372060" cy="60939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0" algn="r" defTabSz="914400" rtl="1" eaLnBrk="0" fontAlgn="base" latinLnBrk="0" hangingPunct="0">
              <a:lnSpc>
                <a:spcPct val="150000"/>
              </a:lnSpc>
              <a:spcBef>
                <a:spcPct val="0"/>
              </a:spcBef>
              <a:spcAft>
                <a:spcPct val="0"/>
              </a:spcAft>
              <a:buClrTx/>
              <a:buSzTx/>
              <a:tabLst/>
            </a:pPr>
            <a:r>
              <a:rPr kumimoji="0" lang="ar-IQ"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t> </a:t>
            </a:r>
            <a:r>
              <a:rPr kumimoji="0" lang="ar-SA"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t>النظر إلى</a:t>
            </a:r>
            <a:r>
              <a:rPr lang="ar-IQ" altLang="en-US" sz="3200" dirty="0">
                <a:ln w="0"/>
                <a:effectLst>
                  <a:outerShdw blurRad="38100" dist="19050" dir="2700000" algn="tl" rotWithShape="0">
                    <a:schemeClr val="dk1">
                      <a:alpha val="40000"/>
                    </a:schemeClr>
                  </a:outerShdw>
                </a:effectLst>
                <a:cs typeface="Times New Roman" panose="02020603050405020304" pitchFamily="18" charset="0"/>
              </a:rPr>
              <a:t> </a:t>
            </a:r>
            <a:r>
              <a:rPr kumimoji="0" lang="ar-SA"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t>الأمام</a:t>
            </a:r>
            <a:r>
              <a:rPr lang="ar-IQ" altLang="en-US" sz="3200" dirty="0">
                <a:ln w="0"/>
                <a:effectLst>
                  <a:outerShdw blurRad="38100" dist="19050" dir="2700000" algn="tl" rotWithShape="0">
                    <a:schemeClr val="dk1">
                      <a:alpha val="40000"/>
                    </a:schemeClr>
                  </a:outerShdw>
                </a:effectLst>
                <a:cs typeface="Times New Roman" panose="02020603050405020304" pitchFamily="18" charset="0"/>
              </a:rPr>
              <a:t> </a:t>
            </a:r>
            <a:r>
              <a:rPr kumimoji="0" lang="ar-SA"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t>التوجه</a:t>
            </a:r>
            <a:r>
              <a:rPr lang="ar-IQ" altLang="en-US" sz="3200" dirty="0" smtClean="0">
                <a:ln w="0"/>
                <a:effectLst>
                  <a:outerShdw blurRad="38100" dist="19050" dir="2700000" algn="tl" rotWithShape="0">
                    <a:schemeClr val="dk1">
                      <a:alpha val="40000"/>
                    </a:schemeClr>
                  </a:outerShdw>
                </a:effectLst>
                <a:cs typeface="Times New Roman" panose="02020603050405020304" pitchFamily="18" charset="0"/>
              </a:rPr>
              <a:t> </a:t>
            </a:r>
            <a:r>
              <a:rPr kumimoji="0" lang="ar-SA"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t>المستقبلي</a:t>
            </a:r>
            <a:r>
              <a:rPr kumimoji="0" lang="en-US"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t/>
            </a:r>
            <a:br>
              <a:rPr kumimoji="0" lang="en-US"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br>
            <a:r>
              <a:rPr kumimoji="0" lang="ar-SA"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t>النظرة</a:t>
            </a:r>
            <a:r>
              <a:rPr lang="ar-IQ" altLang="en-US" sz="3200" dirty="0">
                <a:ln w="0"/>
                <a:effectLst>
                  <a:outerShdw blurRad="38100" dist="19050" dir="2700000" algn="tl" rotWithShape="0">
                    <a:schemeClr val="dk1">
                      <a:alpha val="40000"/>
                    </a:schemeClr>
                  </a:outerShdw>
                </a:effectLst>
                <a:cs typeface="Times New Roman" panose="02020603050405020304" pitchFamily="18" charset="0"/>
              </a:rPr>
              <a:t> </a:t>
            </a:r>
            <a:r>
              <a:rPr kumimoji="0" lang="ar-SA"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t>الشمولية</a:t>
            </a:r>
            <a:r>
              <a:rPr lang="ar-IQ" altLang="en-US" sz="3200" dirty="0">
                <a:ln w="0"/>
                <a:effectLst>
                  <a:outerShdw blurRad="38100" dist="19050" dir="2700000" algn="tl" rotWithShape="0">
                    <a:schemeClr val="dk1">
                      <a:alpha val="40000"/>
                    </a:schemeClr>
                  </a:outerShdw>
                </a:effectLst>
                <a:cs typeface="Times New Roman" panose="02020603050405020304" pitchFamily="18" charset="0"/>
              </a:rPr>
              <a:t> </a:t>
            </a:r>
            <a:r>
              <a:rPr kumimoji="0" lang="ar-SA"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t>من خلال النظر</a:t>
            </a:r>
            <a:r>
              <a:rPr lang="ar-IQ" altLang="en-US" sz="3200" dirty="0">
                <a:ln w="0"/>
                <a:effectLst>
                  <a:outerShdw blurRad="38100" dist="19050" dir="2700000" algn="tl" rotWithShape="0">
                    <a:schemeClr val="dk1">
                      <a:alpha val="40000"/>
                    </a:schemeClr>
                  </a:outerShdw>
                </a:effectLst>
                <a:cs typeface="Times New Roman" panose="02020603050405020304" pitchFamily="18" charset="0"/>
              </a:rPr>
              <a:t> </a:t>
            </a:r>
            <a:r>
              <a:rPr kumimoji="0" lang="ar-SA"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t>لأعلى ولأسفل</a:t>
            </a:r>
            <a:r>
              <a:rPr kumimoji="0" lang="en-US"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t/>
            </a:r>
            <a:br>
              <a:rPr kumimoji="0" lang="en-US"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br>
            <a:r>
              <a:rPr kumimoji="0" lang="ar-SA"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t>الاعتماد علـى</a:t>
            </a:r>
            <a:r>
              <a:rPr lang="ar-IQ" altLang="en-US" sz="3200" dirty="0">
                <a:ln w="0"/>
                <a:effectLst>
                  <a:outerShdw blurRad="38100" dist="19050" dir="2700000" algn="tl" rotWithShape="0">
                    <a:schemeClr val="dk1">
                      <a:alpha val="40000"/>
                    </a:schemeClr>
                  </a:outerShdw>
                </a:effectLst>
                <a:cs typeface="Times New Roman" panose="02020603050405020304" pitchFamily="18" charset="0"/>
              </a:rPr>
              <a:t> </a:t>
            </a:r>
            <a:r>
              <a:rPr kumimoji="0" lang="ar-SA"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t>الإلهام المبـدع</a:t>
            </a:r>
            <a:r>
              <a:rPr lang="ar-IQ" altLang="en-US" sz="3200" dirty="0">
                <a:ln w="0"/>
                <a:effectLst>
                  <a:outerShdw blurRad="38100" dist="19050" dir="2700000" algn="tl" rotWithShape="0">
                    <a:schemeClr val="dk1">
                      <a:alpha val="40000"/>
                    </a:schemeClr>
                  </a:outerShdw>
                </a:effectLst>
                <a:cs typeface="Times New Roman" panose="02020603050405020304" pitchFamily="18" charset="0"/>
              </a:rPr>
              <a:t> </a:t>
            </a:r>
            <a:r>
              <a:rPr kumimoji="0" lang="ar-SA"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t>المبنــى علــى</a:t>
            </a:r>
            <a:r>
              <a:rPr lang="ar-IQ" altLang="en-US" sz="3200" dirty="0">
                <a:ln w="0"/>
                <a:effectLst>
                  <a:outerShdw blurRad="38100" dist="19050" dir="2700000" algn="tl" rotWithShape="0">
                    <a:schemeClr val="dk1">
                      <a:alpha val="40000"/>
                    </a:schemeClr>
                  </a:outerShdw>
                </a:effectLst>
                <a:cs typeface="Times New Roman" panose="02020603050405020304" pitchFamily="18" charset="0"/>
              </a:rPr>
              <a:t> </a:t>
            </a:r>
            <a:r>
              <a:rPr kumimoji="0" lang="ar-SA"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t>الوعى والإدراك</a:t>
            </a:r>
            <a:r>
              <a:rPr kumimoji="0" lang="en-US"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t/>
            </a:r>
            <a:br>
              <a:rPr kumimoji="0" lang="en-US"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br>
            <a:r>
              <a:rPr kumimoji="0" lang="ar-SA"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t>الحاجة إلى</a:t>
            </a:r>
            <a:r>
              <a:rPr lang="ar-IQ" altLang="en-US" sz="3200" dirty="0">
                <a:ln w="0"/>
                <a:effectLst>
                  <a:outerShdw blurRad="38100" dist="19050" dir="2700000" algn="tl" rotWithShape="0">
                    <a:schemeClr val="dk1">
                      <a:alpha val="40000"/>
                    </a:schemeClr>
                  </a:outerShdw>
                </a:effectLst>
                <a:cs typeface="Times New Roman" panose="02020603050405020304" pitchFamily="18" charset="0"/>
              </a:rPr>
              <a:t> </a:t>
            </a:r>
            <a:r>
              <a:rPr kumimoji="0" lang="ar-SA"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t>الإبداع</a:t>
            </a:r>
            <a:r>
              <a:rPr kumimoji="0" lang="en-US" altLang="en-US" sz="3200" i="0" u="none" strike="noStrike" normalizeH="0" baseline="0" dirty="0" smtClean="0">
                <a:ln w="0"/>
                <a:effectLst>
                  <a:outerShdw blurRad="38100" dist="19050" dir="2700000" algn="tl" rotWithShape="0">
                    <a:schemeClr val="dk1">
                      <a:alpha val="40000"/>
                    </a:schemeClr>
                  </a:outerShdw>
                </a:effectLst>
                <a:cs typeface="Arial" panose="020B0604020202020204" pitchFamily="34" charset="0"/>
              </a:rPr>
              <a:t/>
            </a:r>
            <a:br>
              <a:rPr kumimoji="0" lang="en-US" altLang="en-US" sz="3200" i="0" u="none" strike="noStrike" normalizeH="0" baseline="0" dirty="0" smtClean="0">
                <a:ln w="0"/>
                <a:effectLst>
                  <a:outerShdw blurRad="38100" dist="19050" dir="2700000" algn="tl" rotWithShape="0">
                    <a:schemeClr val="dk1">
                      <a:alpha val="40000"/>
                    </a:schemeClr>
                  </a:outerShdw>
                </a:effectLst>
                <a:cs typeface="Arial" panose="020B0604020202020204" pitchFamily="34" charset="0"/>
              </a:rPr>
            </a:br>
            <a:r>
              <a:rPr kumimoji="0" lang="ar-SA"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t>الانتقــال مــن</a:t>
            </a:r>
            <a:r>
              <a:rPr lang="ar-IQ" altLang="en-US" sz="3200" dirty="0">
                <a:ln w="0"/>
                <a:effectLst>
                  <a:outerShdw blurRad="38100" dist="19050" dir="2700000" algn="tl" rotWithShape="0">
                    <a:schemeClr val="dk1">
                      <a:alpha val="40000"/>
                    </a:schemeClr>
                  </a:outerShdw>
                </a:effectLst>
                <a:cs typeface="Times New Roman" panose="02020603050405020304" pitchFamily="18" charset="0"/>
              </a:rPr>
              <a:t> </a:t>
            </a:r>
            <a:r>
              <a:rPr kumimoji="0" lang="ar-SA"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t>ردود الأفعــال</a:t>
            </a:r>
            <a:r>
              <a:rPr lang="ar-IQ" altLang="en-US" sz="3200" dirty="0">
                <a:ln w="0"/>
                <a:effectLst>
                  <a:outerShdw blurRad="38100" dist="19050" dir="2700000" algn="tl" rotWithShape="0">
                    <a:schemeClr val="dk1">
                      <a:alpha val="40000"/>
                    </a:schemeClr>
                  </a:outerShdw>
                </a:effectLst>
                <a:cs typeface="Times New Roman" panose="02020603050405020304" pitchFamily="18" charset="0"/>
              </a:rPr>
              <a:t> </a:t>
            </a:r>
            <a:r>
              <a:rPr kumimoji="0" lang="ar-SA"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t>قصيرة الأجـل</a:t>
            </a:r>
            <a:r>
              <a:rPr lang="ar-IQ" altLang="en-US" sz="3200" dirty="0">
                <a:ln w="0"/>
                <a:effectLst>
                  <a:outerShdw blurRad="38100" dist="19050" dir="2700000" algn="tl" rotWithShape="0">
                    <a:schemeClr val="dk1">
                      <a:alpha val="40000"/>
                    </a:schemeClr>
                  </a:outerShdw>
                </a:effectLst>
                <a:cs typeface="Times New Roman" panose="02020603050405020304" pitchFamily="18" charset="0"/>
              </a:rPr>
              <a:t> </a:t>
            </a:r>
            <a:r>
              <a:rPr kumimoji="0" lang="ar-SA"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t>إلى الأمد البعيد</a:t>
            </a:r>
            <a:r>
              <a:rPr kumimoji="0" lang="en-US"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t/>
            </a:r>
            <a:br>
              <a:rPr kumimoji="0" lang="en-US"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br>
            <a:r>
              <a:rPr kumimoji="0" lang="ar-SA"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t>يحدد القضايا</a:t>
            </a:r>
            <a:r>
              <a:rPr lang="ar-IQ" altLang="en-US" sz="3200" dirty="0">
                <a:ln w="0"/>
                <a:effectLst>
                  <a:outerShdw blurRad="38100" dist="19050" dir="2700000" algn="tl" rotWithShape="0">
                    <a:schemeClr val="dk1">
                      <a:alpha val="40000"/>
                    </a:schemeClr>
                  </a:outerShdw>
                </a:effectLst>
                <a:cs typeface="Times New Roman" panose="02020603050405020304" pitchFamily="18" charset="0"/>
              </a:rPr>
              <a:t> </a:t>
            </a:r>
            <a:r>
              <a:rPr kumimoji="0" lang="ar-SA"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t>أو الفــــرص</a:t>
            </a:r>
            <a:r>
              <a:rPr lang="ar-IQ" altLang="en-US" sz="3200" dirty="0">
                <a:ln w="0"/>
                <a:effectLst>
                  <a:outerShdw blurRad="38100" dist="19050" dir="2700000" algn="tl" rotWithShape="0">
                    <a:schemeClr val="dk1">
                      <a:alpha val="40000"/>
                    </a:schemeClr>
                  </a:outerShdw>
                </a:effectLst>
                <a:cs typeface="Times New Roman" panose="02020603050405020304" pitchFamily="18" charset="0"/>
              </a:rPr>
              <a:t> </a:t>
            </a:r>
            <a:r>
              <a:rPr kumimoji="0" lang="ar-SA"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t>الرئيسية ويقتحم</a:t>
            </a:r>
            <a:r>
              <a:rPr lang="ar-IQ" altLang="en-US" sz="3200" dirty="0">
                <a:ln w="0"/>
                <a:effectLst>
                  <a:outerShdw blurRad="38100" dist="19050" dir="2700000" algn="tl" rotWithShape="0">
                    <a:schemeClr val="dk1">
                      <a:alpha val="40000"/>
                    </a:schemeClr>
                  </a:outerShdw>
                </a:effectLst>
                <a:cs typeface="Times New Roman" panose="02020603050405020304" pitchFamily="18" charset="0"/>
              </a:rPr>
              <a:t> </a:t>
            </a:r>
            <a:r>
              <a:rPr kumimoji="0" lang="ar-SA"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t>مجالات جديدة</a:t>
            </a:r>
            <a:r>
              <a:rPr lang="ar-IQ" altLang="en-US" sz="3200" dirty="0">
                <a:ln w="0"/>
                <a:effectLst>
                  <a:outerShdw blurRad="38100" dist="19050" dir="2700000" algn="tl" rotWithShape="0">
                    <a:schemeClr val="dk1">
                      <a:alpha val="40000"/>
                    </a:schemeClr>
                  </a:outerShdw>
                </a:effectLst>
                <a:cs typeface="Times New Roman" panose="02020603050405020304" pitchFamily="18" charset="0"/>
              </a:rPr>
              <a:t> </a:t>
            </a:r>
            <a:r>
              <a:rPr kumimoji="0" lang="ar-SA"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t>النظــر بعيــداً أي</a:t>
            </a:r>
            <a:r>
              <a:rPr lang="ar-IQ" altLang="en-US" sz="3200" dirty="0" smtClean="0">
                <a:ln w="0"/>
                <a:effectLst>
                  <a:outerShdw blurRad="38100" dist="19050" dir="2700000" algn="tl" rotWithShape="0">
                    <a:schemeClr val="dk1">
                      <a:alpha val="40000"/>
                    </a:schemeClr>
                  </a:outerShdw>
                </a:effectLst>
                <a:cs typeface="Times New Roman" panose="02020603050405020304" pitchFamily="18" charset="0"/>
              </a:rPr>
              <a:t> </a:t>
            </a:r>
            <a:r>
              <a:rPr kumimoji="0" lang="ar-SA"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t>اختراع مستقبل لـن</a:t>
            </a:r>
            <a:r>
              <a:rPr lang="ar-IQ" altLang="en-US" sz="3200" dirty="0">
                <a:ln w="0"/>
                <a:effectLst>
                  <a:outerShdw blurRad="38100" dist="19050" dir="2700000" algn="tl" rotWithShape="0">
                    <a:schemeClr val="dk1">
                      <a:alpha val="40000"/>
                    </a:schemeClr>
                  </a:outerShdw>
                </a:effectLst>
                <a:cs typeface="Times New Roman" panose="02020603050405020304" pitchFamily="18" charset="0"/>
              </a:rPr>
              <a:t> </a:t>
            </a:r>
            <a:r>
              <a:rPr kumimoji="0" lang="ar-SA"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t>يتحقــق إلا لمــن</a:t>
            </a:r>
            <a:r>
              <a:rPr lang="ar-IQ" altLang="en-US" sz="3200" dirty="0">
                <a:ln w="0"/>
                <a:effectLst>
                  <a:outerShdw blurRad="38100" dist="19050" dir="2700000" algn="tl" rotWithShape="0">
                    <a:schemeClr val="dk1">
                      <a:alpha val="40000"/>
                    </a:schemeClr>
                  </a:outerShdw>
                </a:effectLst>
                <a:cs typeface="Times New Roman" panose="02020603050405020304" pitchFamily="18" charset="0"/>
              </a:rPr>
              <a:t> </a:t>
            </a:r>
            <a:r>
              <a:rPr kumimoji="0" lang="ar-SA" altLang="en-US" sz="3200" i="0" u="none" strike="noStrike" normalizeH="0" baseline="0" dirty="0" smtClean="0">
                <a:ln w="0"/>
                <a:effectLst>
                  <a:outerShdw blurRad="38100" dist="19050" dir="2700000" algn="tl" rotWithShape="0">
                    <a:schemeClr val="dk1">
                      <a:alpha val="40000"/>
                    </a:schemeClr>
                  </a:outerShdw>
                </a:effectLst>
                <a:cs typeface="Times New Roman" panose="02020603050405020304" pitchFamily="18" charset="0"/>
              </a:rPr>
              <a:t>يسعى إلى اختراع</a:t>
            </a:r>
            <a:r>
              <a:rPr kumimoji="0" lang="en-US" altLang="en-US" sz="3200" i="0" u="none" strike="noStrike" normalizeH="0" baseline="0" dirty="0" smtClean="0">
                <a:ln w="0"/>
                <a:effectLst>
                  <a:outerShdw blurRad="38100" dist="19050" dir="2700000" algn="tl" rotWithShape="0">
                    <a:schemeClr val="dk1">
                      <a:alpha val="40000"/>
                    </a:schemeClr>
                  </a:outerShdw>
                </a:effectLst>
              </a:rPr>
              <a:t> </a:t>
            </a:r>
            <a:r>
              <a:rPr kumimoji="0" lang="en-US" altLang="en-US" sz="3600" b="0" i="0" u="none" strike="noStrike" cap="none" normalizeH="0" baseline="0" dirty="0" smtClean="0">
                <a:ln>
                  <a:noFill/>
                </a:ln>
                <a:solidFill>
                  <a:schemeClr val="tx1"/>
                </a:solidFill>
                <a:effectLst/>
                <a:latin typeface="Arial" panose="020B0604020202020204" pitchFamily="34" charset="0"/>
              </a:rPr>
              <a:t/>
            </a:r>
            <a:br>
              <a:rPr kumimoji="0" lang="en-US" altLang="en-US" sz="3600" b="0" i="0" u="none" strike="noStrike" cap="none" normalizeH="0" baseline="0" dirty="0" smtClean="0">
                <a:ln>
                  <a:noFill/>
                </a:ln>
                <a:solidFill>
                  <a:schemeClr val="tx1"/>
                </a:solidFill>
                <a:effectLst/>
                <a:latin typeface="Arial" panose="020B0604020202020204" pitchFamily="34" charset="0"/>
              </a:rPr>
            </a:br>
            <a:endParaRPr kumimoji="0" lang="en-US" altLang="en-US" sz="3600" b="0" i="0" u="none" strike="noStrike" cap="none" normalizeH="0" baseline="0" dirty="0" smtClean="0">
              <a:ln>
                <a:noFill/>
              </a:ln>
              <a:solidFill>
                <a:schemeClr val="tx1"/>
              </a:solidFill>
              <a:effectLst/>
              <a:latin typeface="Arial" panose="020B0604020202020204" pitchFamily="34" charset="0"/>
            </a:endParaRPr>
          </a:p>
        </p:txBody>
      </p:sp>
      <p:sp>
        <p:nvSpPr>
          <p:cNvPr id="6" name="Rounded Rectangle 5"/>
          <p:cNvSpPr/>
          <p:nvPr/>
        </p:nvSpPr>
        <p:spPr>
          <a:xfrm>
            <a:off x="4282986" y="126302"/>
            <a:ext cx="3870251" cy="70174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altLang="en-US" sz="3200" b="1" dirty="0">
                <a:solidFill>
                  <a:srgbClr val="000000"/>
                </a:solidFill>
                <a:latin typeface="Arial" panose="020B0604020202020204" pitchFamily="34" charset="0"/>
                <a:ea typeface="+mj-ea"/>
              </a:rPr>
              <a:t>سمات التفكير </a:t>
            </a:r>
            <a:r>
              <a:rPr lang="ar-IQ" altLang="en-US" sz="3200" b="1" dirty="0" smtClean="0">
                <a:solidFill>
                  <a:srgbClr val="000000"/>
                </a:solidFill>
                <a:latin typeface="Arial" panose="020B0604020202020204" pitchFamily="34" charset="0"/>
                <a:ea typeface="+mj-ea"/>
              </a:rPr>
              <a:t>الابداعي</a:t>
            </a:r>
            <a:endParaRPr lang="en-US" sz="4000" dirty="0"/>
          </a:p>
        </p:txBody>
      </p:sp>
      <p:pic>
        <p:nvPicPr>
          <p:cNvPr id="5" name="Picture 9"/>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048137" y="985268"/>
            <a:ext cx="438150"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9"/>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037749" y="1750579"/>
            <a:ext cx="438150"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9"/>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048137" y="2515890"/>
            <a:ext cx="438150"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9"/>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068924" y="3377974"/>
            <a:ext cx="438150"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037749" y="3973174"/>
            <a:ext cx="438150"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9"/>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037749" y="4738485"/>
            <a:ext cx="438150"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p:cNvPicPr>
            <a:picLocks noChangeAspect="1"/>
          </p:cNvPicPr>
          <p:nvPr/>
        </p:nvPicPr>
        <p:blipFill>
          <a:blip r:embed="rId3"/>
          <a:stretch>
            <a:fillRect/>
          </a:stretch>
        </p:blipFill>
        <p:spPr>
          <a:xfrm>
            <a:off x="158927" y="53287"/>
            <a:ext cx="2840982" cy="2743438"/>
          </a:xfrm>
          <a:prstGeom prst="rect">
            <a:avLst/>
          </a:prstGeom>
        </p:spPr>
      </p:pic>
    </p:spTree>
    <p:extLst>
      <p:ext uri="{BB962C8B-B14F-4D97-AF65-F5344CB8AC3E}">
        <p14:creationId xmlns:p14="http://schemas.microsoft.com/office/powerpoint/2010/main" val="13337041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solidFill>
          <a:ln>
            <a:solidFill>
              <a:srgbClr val="FF0000"/>
            </a:solidFill>
          </a:ln>
        </p:spPr>
        <p:txBody>
          <a:bodyPr/>
          <a:lstStyle/>
          <a:p>
            <a:pPr algn="r" rtl="1"/>
            <a:r>
              <a:rPr lang="ar-IQ" dirty="0">
                <a:ln w="0"/>
                <a:effectLst>
                  <a:outerShdw blurRad="38100" dist="19050" dir="2700000" algn="tl" rotWithShape="0">
                    <a:schemeClr val="dk1">
                      <a:alpha val="40000"/>
                    </a:schemeClr>
                  </a:outerShdw>
                </a:effectLst>
              </a:rPr>
              <a:t>تبني عقلية التفكير </a:t>
            </a:r>
            <a:r>
              <a:rPr lang="ar-IQ" dirty="0" smtClean="0">
                <a:ln w="0"/>
                <a:effectLst>
                  <a:outerShdw blurRad="38100" dist="19050" dir="2700000" algn="tl" rotWithShape="0">
                    <a:schemeClr val="dk1">
                      <a:alpha val="40000"/>
                    </a:schemeClr>
                  </a:outerShdw>
                </a:effectLst>
              </a:rPr>
              <a:t>الابداعي</a:t>
            </a:r>
            <a:endParaRPr lang="en-US" dirty="0">
              <a:ln w="0"/>
              <a:effectLst>
                <a:outerShdw blurRad="38100" dist="19050" dir="2700000" algn="tl" rotWithShape="0">
                  <a:schemeClr val="dk1">
                    <a:alpha val="40000"/>
                  </a:schemeClr>
                </a:outerShdw>
              </a:effectLst>
            </a:endParaRPr>
          </a:p>
        </p:txBody>
      </p:sp>
      <p:sp>
        <p:nvSpPr>
          <p:cNvPr id="5" name="Rectangle 4"/>
          <p:cNvSpPr/>
          <p:nvPr/>
        </p:nvSpPr>
        <p:spPr>
          <a:xfrm>
            <a:off x="353290" y="1774340"/>
            <a:ext cx="11485419" cy="4939814"/>
          </a:xfrm>
          <a:prstGeom prst="rect">
            <a:avLst/>
          </a:prstGeom>
        </p:spPr>
        <p:txBody>
          <a:bodyPr wrap="square">
            <a:spAutoFit/>
          </a:bodyPr>
          <a:lstStyle/>
          <a:p>
            <a:pPr algn="r" rtl="1">
              <a:lnSpc>
                <a:spcPct val="150000"/>
              </a:lnSpc>
            </a:pPr>
            <a:r>
              <a:rPr lang="ar-IQ" sz="3200" dirty="0">
                <a:ln w="0"/>
                <a:effectLst>
                  <a:outerShdw blurRad="38100" dist="19050" dir="2700000" algn="tl" rotWithShape="0">
                    <a:schemeClr val="dk1">
                      <a:alpha val="40000"/>
                    </a:schemeClr>
                  </a:outerShdw>
                </a:effectLst>
              </a:rPr>
              <a:t>1</a:t>
            </a:r>
            <a:r>
              <a:rPr lang="ar-IQ" sz="3200" dirty="0" smtClean="0">
                <a:ln w="0"/>
                <a:effectLst>
                  <a:outerShdw blurRad="38100" dist="19050" dir="2700000" algn="tl" rotWithShape="0">
                    <a:schemeClr val="dk1">
                      <a:alpha val="40000"/>
                    </a:schemeClr>
                  </a:outerShdw>
                </a:effectLst>
              </a:rPr>
              <a:t>- </a:t>
            </a:r>
            <a:r>
              <a:rPr lang="ar-IQ" sz="3200" dirty="0">
                <a:ln w="0"/>
                <a:effectLst>
                  <a:outerShdw blurRad="38100" dist="19050" dir="2700000" algn="tl" rotWithShape="0">
                    <a:schemeClr val="dk1">
                      <a:alpha val="40000"/>
                    </a:schemeClr>
                  </a:outerShdw>
                </a:effectLst>
              </a:rPr>
              <a:t>لا تقبل الافتراضات لا تأخذ الافتراضات على انها دستور </a:t>
            </a:r>
            <a:r>
              <a:rPr lang="ar-IQ" sz="3200" dirty="0" smtClean="0">
                <a:ln w="0"/>
                <a:effectLst>
                  <a:outerShdw blurRad="38100" dist="19050" dir="2700000" algn="tl" rotWithShape="0">
                    <a:schemeClr val="dk1">
                      <a:alpha val="40000"/>
                    </a:schemeClr>
                  </a:outerShdw>
                </a:effectLst>
              </a:rPr>
              <a:t>إسأل </a:t>
            </a:r>
            <a:r>
              <a:rPr lang="ar-IQ" sz="3200" dirty="0">
                <a:ln w="0"/>
                <a:effectLst>
                  <a:outerShdw blurRad="38100" dist="19050" dir="2700000" algn="tl" rotWithShape="0">
                    <a:schemeClr val="dk1">
                      <a:alpha val="40000"/>
                    </a:schemeClr>
                  </a:outerShdw>
                </a:effectLst>
              </a:rPr>
              <a:t>لماذا نفعل الأمور بهذه الطريقة هل يوجد خيارات أخرى ابدأ بأثارة </a:t>
            </a:r>
            <a:r>
              <a:rPr lang="ar-IQ" sz="3200" dirty="0" smtClean="0">
                <a:ln w="0"/>
                <a:effectLst>
                  <a:outerShdw blurRad="38100" dist="19050" dir="2700000" algn="tl" rotWithShape="0">
                    <a:schemeClr val="dk1">
                      <a:alpha val="40000"/>
                    </a:schemeClr>
                  </a:outerShdw>
                </a:effectLst>
              </a:rPr>
              <a:t>التساؤلات</a:t>
            </a:r>
            <a:r>
              <a:rPr lang="en-US" sz="3200" dirty="0">
                <a:ln w="0"/>
                <a:effectLst>
                  <a:outerShdw blurRad="38100" dist="19050" dir="2700000" algn="tl" rotWithShape="0">
                    <a:schemeClr val="dk1">
                      <a:alpha val="40000"/>
                    </a:schemeClr>
                  </a:outerShdw>
                </a:effectLst>
              </a:rPr>
              <a:t>.</a:t>
            </a:r>
            <a:r>
              <a:rPr lang="ar-IQ" sz="3200" dirty="0" smtClean="0">
                <a:ln w="0"/>
                <a:effectLst>
                  <a:outerShdw blurRad="38100" dist="19050" dir="2700000" algn="tl" rotWithShape="0">
                    <a:schemeClr val="dk1">
                      <a:alpha val="40000"/>
                    </a:schemeClr>
                  </a:outerShdw>
                </a:effectLst>
              </a:rPr>
              <a:t> </a:t>
            </a:r>
            <a:r>
              <a:rPr lang="ar-IQ" sz="3200" dirty="0">
                <a:ln w="0"/>
                <a:effectLst>
                  <a:outerShdw blurRad="38100" dist="19050" dir="2700000" algn="tl" rotWithShape="0">
                    <a:schemeClr val="dk1">
                      <a:alpha val="40000"/>
                    </a:schemeClr>
                  </a:outerShdw>
                </a:effectLst>
              </a:rPr>
              <a:t/>
            </a:r>
            <a:br>
              <a:rPr lang="ar-IQ" sz="3200" dirty="0">
                <a:ln w="0"/>
                <a:effectLst>
                  <a:outerShdw blurRad="38100" dist="19050" dir="2700000" algn="tl" rotWithShape="0">
                    <a:schemeClr val="dk1">
                      <a:alpha val="40000"/>
                    </a:schemeClr>
                  </a:outerShdw>
                </a:effectLst>
              </a:rPr>
            </a:br>
            <a:r>
              <a:rPr lang="ar-IQ" sz="3200" dirty="0">
                <a:ln w="0"/>
                <a:effectLst>
                  <a:outerShdw blurRad="38100" dist="19050" dir="2700000" algn="tl" rotWithShape="0">
                    <a:schemeClr val="dk1">
                      <a:alpha val="40000"/>
                    </a:schemeClr>
                  </a:outerShdw>
                </a:effectLst>
              </a:rPr>
              <a:t>2- فكر خارج الصندوق : في كثير من الأحيان تأخذك سرعة الاعمال ومتطلباتها اليومية في دوامة التكتيك بحيث لا يبقى مساحة لمراقبة من </a:t>
            </a:r>
            <a:r>
              <a:rPr lang="ar-IQ" sz="3200" dirty="0" smtClean="0">
                <a:ln w="0"/>
                <a:effectLst>
                  <a:outerShdw blurRad="38100" dist="19050" dir="2700000" algn="tl" rotWithShape="0">
                    <a:schemeClr val="dk1">
                      <a:alpha val="40000"/>
                    </a:schemeClr>
                  </a:outerShdw>
                </a:effectLst>
              </a:rPr>
              <a:t>الاعلى </a:t>
            </a:r>
            <a:r>
              <a:rPr lang="ar-IQ" sz="3200" dirty="0">
                <a:ln w="0"/>
                <a:effectLst>
                  <a:outerShdw blurRad="38100" dist="19050" dir="2700000" algn="tl" rotWithShape="0">
                    <a:schemeClr val="dk1">
                      <a:alpha val="40000"/>
                    </a:schemeClr>
                  </a:outerShdw>
                </a:effectLst>
              </a:rPr>
              <a:t>اخرج من الصندوق الاجرائي وراقب من الخارج </a:t>
            </a:r>
            <a:r>
              <a:rPr lang="en-US" sz="3200" dirty="0" smtClean="0">
                <a:ln w="0"/>
                <a:effectLst>
                  <a:outerShdw blurRad="38100" dist="19050" dir="2700000" algn="tl" rotWithShape="0">
                    <a:schemeClr val="dk1">
                      <a:alpha val="40000"/>
                    </a:schemeClr>
                  </a:outerShdw>
                </a:effectLst>
              </a:rPr>
              <a:t>.</a:t>
            </a:r>
            <a:r>
              <a:rPr lang="ar-IQ" sz="3200" dirty="0">
                <a:ln w="0"/>
                <a:effectLst>
                  <a:outerShdw blurRad="38100" dist="19050" dir="2700000" algn="tl" rotWithShape="0">
                    <a:schemeClr val="dk1">
                      <a:alpha val="40000"/>
                    </a:schemeClr>
                  </a:outerShdw>
                </a:effectLst>
              </a:rPr>
              <a:t/>
            </a:r>
            <a:br>
              <a:rPr lang="ar-IQ" sz="3200" dirty="0">
                <a:ln w="0"/>
                <a:effectLst>
                  <a:outerShdw blurRad="38100" dist="19050" dir="2700000" algn="tl" rotWithShape="0">
                    <a:schemeClr val="dk1">
                      <a:alpha val="40000"/>
                    </a:schemeClr>
                  </a:outerShdw>
                </a:effectLst>
              </a:rPr>
            </a:br>
            <a:r>
              <a:rPr lang="ar-IQ" sz="3200" dirty="0" smtClean="0">
                <a:ln w="0"/>
                <a:effectLst>
                  <a:outerShdw blurRad="38100" dist="19050" dir="2700000" algn="tl" rotWithShape="0">
                    <a:schemeClr val="dk1">
                      <a:alpha val="40000"/>
                    </a:schemeClr>
                  </a:outerShdw>
                </a:effectLst>
              </a:rPr>
              <a:t> </a:t>
            </a:r>
            <a:r>
              <a:rPr lang="ar-IQ" dirty="0">
                <a:ln w="0"/>
                <a:effectLst>
                  <a:outerShdw blurRad="38100" dist="19050" dir="2700000" algn="tl" rotWithShape="0">
                    <a:schemeClr val="dk1">
                      <a:alpha val="40000"/>
                    </a:schemeClr>
                  </a:outerShdw>
                </a:effectLst>
              </a:rPr>
              <a:t/>
            </a:r>
            <a:br>
              <a:rPr lang="ar-IQ" dirty="0">
                <a:ln w="0"/>
                <a:effectLst>
                  <a:outerShdw blurRad="38100" dist="19050" dir="2700000" algn="tl" rotWithShape="0">
                    <a:schemeClr val="dk1">
                      <a:alpha val="40000"/>
                    </a:schemeClr>
                  </a:outerShdw>
                </a:effectLst>
              </a:rPr>
            </a:br>
            <a:endParaRPr lang="en-US" dirty="0">
              <a:ln w="0"/>
              <a:effectLst>
                <a:outerShdw blurRad="38100" dist="19050" dir="2700000" algn="tl" rotWithShape="0">
                  <a:schemeClr val="dk1">
                    <a:alpha val="40000"/>
                  </a:schemeClr>
                </a:outerShdw>
              </a:effectLst>
            </a:endParaRPr>
          </a:p>
        </p:txBody>
      </p:sp>
      <p:pic>
        <p:nvPicPr>
          <p:cNvPr id="3" name="Picture 2"/>
          <p:cNvPicPr>
            <a:picLocks noChangeAspect="1"/>
          </p:cNvPicPr>
          <p:nvPr/>
        </p:nvPicPr>
        <p:blipFill>
          <a:blip r:embed="rId2"/>
          <a:stretch>
            <a:fillRect/>
          </a:stretch>
        </p:blipFill>
        <p:spPr>
          <a:xfrm>
            <a:off x="0" y="198778"/>
            <a:ext cx="2761727" cy="1658256"/>
          </a:xfrm>
          <a:prstGeom prst="rect">
            <a:avLst/>
          </a:prstGeom>
        </p:spPr>
      </p:pic>
    </p:spTree>
    <p:extLst>
      <p:ext uri="{BB962C8B-B14F-4D97-AF65-F5344CB8AC3E}">
        <p14:creationId xmlns:p14="http://schemas.microsoft.com/office/powerpoint/2010/main" val="29072296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solidFill>
          <a:ln>
            <a:solidFill>
              <a:srgbClr val="FF0000"/>
            </a:solidFill>
          </a:ln>
        </p:spPr>
        <p:txBody>
          <a:bodyPr/>
          <a:lstStyle/>
          <a:p>
            <a:pPr algn="r" rtl="1"/>
            <a:r>
              <a:rPr lang="ar-IQ" dirty="0">
                <a:ln w="0"/>
                <a:effectLst>
                  <a:outerShdw blurRad="38100" dist="19050" dir="2700000" algn="tl" rotWithShape="0">
                    <a:schemeClr val="dk1">
                      <a:alpha val="40000"/>
                    </a:schemeClr>
                  </a:outerShdw>
                </a:effectLst>
              </a:rPr>
              <a:t>تبني عقلية التفكير </a:t>
            </a:r>
            <a:r>
              <a:rPr lang="ar-IQ" dirty="0" smtClean="0">
                <a:ln w="0"/>
                <a:effectLst>
                  <a:outerShdw blurRad="38100" dist="19050" dir="2700000" algn="tl" rotWithShape="0">
                    <a:schemeClr val="dk1">
                      <a:alpha val="40000"/>
                    </a:schemeClr>
                  </a:outerShdw>
                </a:effectLst>
              </a:rPr>
              <a:t>الابداعي</a:t>
            </a:r>
            <a:endParaRPr lang="en-US" dirty="0">
              <a:ln w="0"/>
              <a:effectLst>
                <a:outerShdw blurRad="38100" dist="19050" dir="2700000" algn="tl" rotWithShape="0">
                  <a:schemeClr val="dk1">
                    <a:alpha val="40000"/>
                  </a:schemeClr>
                </a:outerShdw>
              </a:effectLst>
            </a:endParaRPr>
          </a:p>
        </p:txBody>
      </p:sp>
      <p:sp>
        <p:nvSpPr>
          <p:cNvPr id="5" name="Rectangle 4"/>
          <p:cNvSpPr/>
          <p:nvPr/>
        </p:nvSpPr>
        <p:spPr>
          <a:xfrm>
            <a:off x="207818" y="776289"/>
            <a:ext cx="11485419" cy="5635517"/>
          </a:xfrm>
          <a:prstGeom prst="rect">
            <a:avLst/>
          </a:prstGeom>
        </p:spPr>
        <p:txBody>
          <a:bodyPr wrap="square">
            <a:spAutoFit/>
          </a:bodyPr>
          <a:lstStyle/>
          <a:p>
            <a:pPr marL="0" marR="0" lvl="0" indent="0" algn="r" defTabSz="914400" rtl="1" eaLnBrk="1" fontAlgn="auto" latinLnBrk="0" hangingPunct="1">
              <a:lnSpc>
                <a:spcPct val="150000"/>
              </a:lnSpc>
              <a:spcBef>
                <a:spcPts val="0"/>
              </a:spcBef>
              <a:spcAft>
                <a:spcPts val="0"/>
              </a:spcAft>
              <a:buClrTx/>
              <a:buSzTx/>
              <a:buFontTx/>
              <a:buNone/>
              <a:tabLst/>
              <a:defRPr/>
            </a:pPr>
            <a:r>
              <a:rPr kumimoji="0" lang="ar-IQ" sz="32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t/>
            </a:r>
            <a:br>
              <a:rPr kumimoji="0" lang="ar-IQ" sz="32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br>
            <a:r>
              <a:rPr kumimoji="0" lang="ar-IQ" sz="32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t> </a:t>
            </a:r>
            <a:r>
              <a:rPr kumimoji="0" lang="ar-IQ" sz="32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t/>
            </a:r>
            <a:br>
              <a:rPr kumimoji="0" lang="ar-IQ" sz="32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br>
            <a:r>
              <a:rPr kumimoji="0" lang="ar-IQ" sz="32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t>3- ابقى على اطلاع اقرأ المقالات الجديدة في مجال عملك وحاول ان ترى التوجهات في السوق لكي تتأقلم معها احصل على </a:t>
            </a:r>
            <a:r>
              <a:rPr kumimoji="0" lang="ar-IQ" sz="32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t>تقارير </a:t>
            </a:r>
            <a:r>
              <a:rPr kumimoji="0" lang="en-US" sz="32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mn-cs"/>
              </a:rPr>
              <a:t> trends  </a:t>
            </a:r>
            <a:r>
              <a:rPr kumimoji="0" lang="ar-IQ" sz="32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t>     </a:t>
            </a:r>
          </a:p>
          <a:p>
            <a:pPr marL="0" marR="0" lvl="0" indent="0" algn="r" defTabSz="914400" rtl="1" eaLnBrk="1" fontAlgn="auto" latinLnBrk="0" hangingPunct="1">
              <a:lnSpc>
                <a:spcPct val="150000"/>
              </a:lnSpc>
              <a:spcBef>
                <a:spcPts val="0"/>
              </a:spcBef>
              <a:spcAft>
                <a:spcPts val="0"/>
              </a:spcAft>
              <a:buClrTx/>
              <a:buSzTx/>
              <a:buFontTx/>
              <a:buNone/>
              <a:tabLst/>
              <a:defRPr/>
            </a:pPr>
            <a:r>
              <a:rPr kumimoji="0" lang="ar-IQ" sz="32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t> 4-</a:t>
            </a:r>
            <a:r>
              <a:rPr kumimoji="0" lang="en-US" sz="32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mn-cs"/>
              </a:rPr>
              <a:t>  </a:t>
            </a:r>
            <a:r>
              <a:rPr kumimoji="0" lang="ar-IQ" sz="32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t>فكر بعمق وتأمل لا تكتفي بالسطحيات حاول الغوص الى الأعماق الواقع الحالي وجذور المشاكل كيف أرى من مسيرتي بعد خمس سنوات؟ كيف أرى مستقبل المصرف ما هي السيناريوهات المحتملة ؟.</a:t>
            </a:r>
            <a:r>
              <a:rPr kumimoji="0" lang="ar-IQ"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t/>
            </a:r>
            <a:br>
              <a:rPr kumimoji="0" lang="ar-IQ"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b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mn-cs"/>
            </a:endParaRPr>
          </a:p>
        </p:txBody>
      </p:sp>
      <p:pic>
        <p:nvPicPr>
          <p:cNvPr id="3" name="Picture 2"/>
          <p:cNvPicPr>
            <a:picLocks noChangeAspect="1"/>
          </p:cNvPicPr>
          <p:nvPr/>
        </p:nvPicPr>
        <p:blipFill>
          <a:blip r:embed="rId2"/>
          <a:stretch>
            <a:fillRect/>
          </a:stretch>
        </p:blipFill>
        <p:spPr>
          <a:xfrm>
            <a:off x="0" y="198778"/>
            <a:ext cx="2761727" cy="1658256"/>
          </a:xfrm>
          <a:prstGeom prst="rect">
            <a:avLst/>
          </a:prstGeom>
        </p:spPr>
      </p:pic>
    </p:spTree>
    <p:extLst>
      <p:ext uri="{BB962C8B-B14F-4D97-AF65-F5344CB8AC3E}">
        <p14:creationId xmlns:p14="http://schemas.microsoft.com/office/powerpoint/2010/main" val="10974940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279400"/>
            <a:ext cx="12192000" cy="6551537"/>
          </a:xfrm>
          <a:prstGeom prst="rect">
            <a:avLst/>
          </a:prstGeom>
        </p:spPr>
        <p:txBody>
          <a:bodyPr wrap="square">
            <a:spAutoFit/>
          </a:bodyPr>
          <a:lstStyle/>
          <a:p>
            <a:pPr algn="justLow" rtl="1">
              <a:lnSpc>
                <a:spcPct val="115000"/>
              </a:lnSpc>
              <a:spcAft>
                <a:spcPts val="800"/>
              </a:spcAft>
            </a:pPr>
            <a:r>
              <a:rPr lang="ar-IQ" sz="2800" b="1" u="sng"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أنواع </a:t>
            </a:r>
            <a:r>
              <a:rPr lang="ar-IQ" sz="2800" b="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الإبداع :-</a:t>
            </a:r>
            <a:endParaRPr lang="en-US" sz="2000" b="1" dirty="0">
              <a:solidFill>
                <a:srgbClr val="FF0000"/>
              </a:solidFill>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800"/>
              </a:spcAft>
              <a:tabLst>
                <a:tab pos="73660" algn="l"/>
              </a:tabLst>
            </a:pPr>
            <a:r>
              <a:rPr lang="ar-IQ" sz="2800" b="1" dirty="0">
                <a:latin typeface="Calibri" panose="020F0502020204030204" pitchFamily="34" charset="0"/>
                <a:ea typeface="Calibri" panose="020F0502020204030204" pitchFamily="34" charset="0"/>
                <a:cs typeface="Times New Roman" panose="02020603050405020304" pitchFamily="18" charset="0"/>
              </a:rPr>
              <a:t>	</a:t>
            </a:r>
            <a:r>
              <a:rPr lang="ar-SA" sz="2800" b="1" dirty="0">
                <a:latin typeface="Calibri" panose="020F0502020204030204" pitchFamily="34" charset="0"/>
                <a:ea typeface="Calibri" panose="020F0502020204030204" pitchFamily="34" charset="0"/>
                <a:cs typeface="Times New Roman" panose="02020603050405020304" pitchFamily="18" charset="0"/>
              </a:rPr>
              <a:t>1-انواع الابداع علـى وفـق مصـدره: اذ </a:t>
            </a:r>
            <a:r>
              <a:rPr lang="ar-SA" sz="2800" b="1" dirty="0" smtClean="0">
                <a:latin typeface="Calibri" panose="020F0502020204030204" pitchFamily="34" charset="0"/>
                <a:ea typeface="Calibri" panose="020F0502020204030204" pitchFamily="34" charset="0"/>
                <a:cs typeface="Times New Roman" panose="02020603050405020304" pitchFamily="18" charset="0"/>
              </a:rPr>
              <a:t>صـنفه</a:t>
            </a:r>
            <a:r>
              <a:rPr lang="ar-IQ" sz="2800" b="1" dirty="0" smtClean="0">
                <a:latin typeface="Calibri" panose="020F0502020204030204" pitchFamily="34" charset="0"/>
                <a:ea typeface="Calibri" panose="020F0502020204030204" pitchFamily="34" charset="0"/>
                <a:cs typeface="Times New Roman" panose="02020603050405020304" pitchFamily="18" charset="0"/>
              </a:rPr>
              <a:t> </a:t>
            </a:r>
            <a:r>
              <a:rPr lang="ar-SA" sz="2800" b="1" dirty="0" smtClean="0">
                <a:latin typeface="Calibri" panose="020F0502020204030204" pitchFamily="34" charset="0"/>
                <a:ea typeface="Calibri" panose="020F0502020204030204" pitchFamily="34" charset="0"/>
                <a:cs typeface="Times New Roman" panose="02020603050405020304" pitchFamily="18" charset="0"/>
              </a:rPr>
              <a:t>الـى </a:t>
            </a:r>
            <a:r>
              <a:rPr lang="ar-IQ" sz="2800" b="1" dirty="0">
                <a:latin typeface="Calibri" panose="020F0502020204030204" pitchFamily="34" charset="0"/>
                <a:ea typeface="Calibri" panose="020F0502020204030204" pitchFamily="34" charset="0"/>
                <a:cs typeface="Times New Roman" panose="02020603050405020304" pitchFamily="18" charset="0"/>
              </a:rPr>
              <a:t>نوعين :-  </a:t>
            </a:r>
            <a:endParaRPr lang="en-US" sz="2000" b="1" dirty="0">
              <a:latin typeface="Calibri" panose="020F0502020204030204" pitchFamily="34" charset="0"/>
              <a:ea typeface="Calibri" panose="020F0502020204030204" pitchFamily="34" charset="0"/>
              <a:cs typeface="Arial" panose="020B0604020202020204" pitchFamily="34" charset="0"/>
            </a:endParaRPr>
          </a:p>
          <a:p>
            <a:pPr marL="342900" lvl="0" indent="-342900" algn="justLow" rtl="1">
              <a:lnSpc>
                <a:spcPct val="115000"/>
              </a:lnSpc>
              <a:spcAft>
                <a:spcPts val="800"/>
              </a:spcAft>
              <a:buFont typeface="+mj-cs"/>
              <a:buAutoNum type="arabic1Minus"/>
            </a:pPr>
            <a:r>
              <a:rPr lang="ar-IQ" sz="2800" b="1" dirty="0">
                <a:latin typeface="Calibri" panose="020F0502020204030204" pitchFamily="34" charset="0"/>
                <a:ea typeface="Calibri" panose="020F0502020204030204" pitchFamily="34" charset="0"/>
                <a:cs typeface="Times New Roman" panose="02020603050405020304" pitchFamily="18" charset="0"/>
              </a:rPr>
              <a:t>ابداع منظمي داخلي :  يعكس</a:t>
            </a:r>
            <a:r>
              <a:rPr lang="ar-SA" sz="2800" b="1" dirty="0">
                <a:latin typeface="Calibri" panose="020F0502020204030204" pitchFamily="34" charset="0"/>
                <a:ea typeface="Calibri" panose="020F0502020204030204" pitchFamily="34" charset="0"/>
                <a:cs typeface="Times New Roman" panose="02020603050405020304" pitchFamily="18" charset="0"/>
              </a:rPr>
              <a:t> الابــداعات التــي تتبناهــا المنظمــة ویكــون مصـدر الافكـار فیهـا داخـل المنظمـة كالإدارة العليا والعاملين واقسـام المنظمـة كالبحـث والتطـویر وغیرهـا .</a:t>
            </a:r>
            <a:r>
              <a:rPr lang="ar-IQ" sz="2800" b="1" dirty="0">
                <a:latin typeface="Calibri" panose="020F0502020204030204" pitchFamily="34" charset="0"/>
                <a:ea typeface="Calibri" panose="020F0502020204030204" pitchFamily="34" charset="0"/>
                <a:cs typeface="Times New Roman" panose="02020603050405020304" pitchFamily="18" charset="0"/>
              </a:rPr>
              <a:t> </a:t>
            </a:r>
            <a:endParaRPr lang="en-US" sz="2000" b="1" dirty="0">
              <a:latin typeface="Calibri" panose="020F0502020204030204" pitchFamily="34" charset="0"/>
              <a:ea typeface="Calibri" panose="020F0502020204030204" pitchFamily="34" charset="0"/>
              <a:cs typeface="Arial" panose="020B0604020202020204" pitchFamily="34" charset="0"/>
            </a:endParaRPr>
          </a:p>
          <a:p>
            <a:pPr marL="342900" lvl="0" indent="-342900" algn="justLow" rtl="1">
              <a:lnSpc>
                <a:spcPct val="115000"/>
              </a:lnSpc>
              <a:spcAft>
                <a:spcPts val="800"/>
              </a:spcAft>
              <a:buFont typeface="+mj-cs"/>
              <a:buAutoNum type="arabic1Minus"/>
            </a:pPr>
            <a:r>
              <a:rPr lang="ar-IQ" sz="2800" b="1" dirty="0">
                <a:latin typeface="Calibri" panose="020F0502020204030204" pitchFamily="34" charset="0"/>
                <a:ea typeface="Calibri" panose="020F0502020204030204" pitchFamily="34" charset="0"/>
                <a:cs typeface="Times New Roman" panose="02020603050405020304" pitchFamily="18" charset="0"/>
              </a:rPr>
              <a:t> ابداع منظمي خارجي :</a:t>
            </a:r>
            <a:r>
              <a:rPr lang="ar-SA" sz="2800" b="1" dirty="0">
                <a:latin typeface="Calibri" panose="020F0502020204030204" pitchFamily="34" charset="0"/>
                <a:ea typeface="Calibri" panose="020F0502020204030204" pitchFamily="34" charset="0"/>
                <a:cs typeface="Times New Roman" panose="02020603050405020304" pitchFamily="18" charset="0"/>
              </a:rPr>
              <a:t> ویتمثـل الابـداع الخـارجي فـي حصـول ا</a:t>
            </a:r>
            <a:r>
              <a:rPr lang="ar-IQ" sz="2800" b="1" dirty="0">
                <a:latin typeface="Calibri" panose="020F0502020204030204" pitchFamily="34" charset="0"/>
                <a:ea typeface="Calibri" panose="020F0502020204030204" pitchFamily="34" charset="0"/>
                <a:cs typeface="Times New Roman" panose="02020603050405020304" pitchFamily="18" charset="0"/>
              </a:rPr>
              <a:t>ل</a:t>
            </a:r>
            <a:r>
              <a:rPr lang="ar-SA" sz="2800" b="1" dirty="0">
                <a:latin typeface="Calibri" panose="020F0502020204030204" pitchFamily="34" charset="0"/>
                <a:ea typeface="Calibri" panose="020F0502020204030204" pitchFamily="34" charset="0"/>
                <a:cs typeface="Times New Roman" panose="02020603050405020304" pitchFamily="18" charset="0"/>
              </a:rPr>
              <a:t>منظمـة علـى الافكـار مـن مصـادر خارجیـة مثـل المنظمـات الاخـرى التـي لهـا نشــاط مماثــل او مراكــز بحثیــة وغیرهــا .   </a:t>
            </a:r>
            <a:endParaRPr lang="en-US" sz="2000" b="1" dirty="0">
              <a:latin typeface="Calibri" panose="020F0502020204030204" pitchFamily="34" charset="0"/>
              <a:ea typeface="Calibri" panose="020F0502020204030204" pitchFamily="34" charset="0"/>
              <a:cs typeface="Arial" panose="020B0604020202020204" pitchFamily="34" charset="0"/>
            </a:endParaRPr>
          </a:p>
          <a:p>
            <a:pPr marL="342900" lvl="0" indent="-342900" algn="justLow" rtl="1">
              <a:lnSpc>
                <a:spcPct val="115000"/>
              </a:lnSpc>
              <a:spcAft>
                <a:spcPts val="800"/>
              </a:spcAft>
              <a:buFont typeface="+mj-lt"/>
              <a:buAutoNum type="arabicPeriod"/>
            </a:pPr>
            <a:r>
              <a:rPr lang="ar-IQ" sz="2800" b="1" dirty="0">
                <a:latin typeface="Calibri" panose="020F0502020204030204" pitchFamily="34" charset="0"/>
                <a:ea typeface="Calibri" panose="020F0502020204030204" pitchFamily="34" charset="0"/>
                <a:cs typeface="Times New Roman" panose="02020603050405020304" pitchFamily="18" charset="0"/>
              </a:rPr>
              <a:t> </a:t>
            </a:r>
            <a:r>
              <a:rPr lang="ar-SA" sz="2800" b="1" dirty="0">
                <a:latin typeface="Calibri" panose="020F0502020204030204" pitchFamily="34" charset="0"/>
                <a:ea typeface="Calibri" panose="020F0502020204030204" pitchFamily="34" charset="0"/>
                <a:cs typeface="Times New Roman" panose="02020603050405020304" pitchFamily="18" charset="0"/>
              </a:rPr>
              <a:t>انـواع الابـداع علـى اسـاس القـرار المتخـذ: صـنف </a:t>
            </a:r>
            <a:r>
              <a:rPr lang="ar-SA" sz="2800" b="1" dirty="0" smtClean="0">
                <a:latin typeface="Calibri" panose="020F0502020204030204" pitchFamily="34" charset="0"/>
                <a:ea typeface="Calibri" panose="020F0502020204030204" pitchFamily="34" charset="0"/>
                <a:cs typeface="Times New Roman" panose="02020603050405020304" pitchFamily="18" charset="0"/>
              </a:rPr>
              <a:t>الى </a:t>
            </a:r>
            <a:r>
              <a:rPr lang="ar-SA" sz="2800" b="1" dirty="0">
                <a:latin typeface="Calibri" panose="020F0502020204030204" pitchFamily="34" charset="0"/>
                <a:ea typeface="Calibri" panose="020F0502020204030204" pitchFamily="34" charset="0"/>
                <a:cs typeface="Times New Roman" panose="02020603050405020304" pitchFamily="18" charset="0"/>
              </a:rPr>
              <a:t>نوعين هما: ابداعات بقرارات فردیة تكون صادرة عن الادارة العلیا ، وابـداعات بقـرارات جماعیـة وتكـون بمشـاركة اعضاء المنظمة العاملین فیها</a:t>
            </a:r>
            <a:endParaRPr lang="en-US" sz="2000" b="1" dirty="0">
              <a:latin typeface="Calibri" panose="020F0502020204030204" pitchFamily="34" charset="0"/>
              <a:ea typeface="Calibri" panose="020F0502020204030204" pitchFamily="34" charset="0"/>
              <a:cs typeface="Arial" panose="020B0604020202020204" pitchFamily="34" charset="0"/>
            </a:endParaRPr>
          </a:p>
          <a:p>
            <a:pPr marL="342900" lvl="0" indent="-342900" algn="justLow" rtl="1">
              <a:lnSpc>
                <a:spcPct val="115000"/>
              </a:lnSpc>
              <a:spcAft>
                <a:spcPts val="800"/>
              </a:spcAft>
              <a:buFont typeface="+mj-lt"/>
              <a:buAutoNum type="arabicPeriod"/>
            </a:pPr>
            <a:r>
              <a:rPr lang="ar-SA" sz="2800" b="1" dirty="0">
                <a:latin typeface="Calibri" panose="020F0502020204030204" pitchFamily="34" charset="0"/>
                <a:ea typeface="Calibri" panose="020F0502020204030204" pitchFamily="34" charset="0"/>
                <a:cs typeface="Times New Roman" panose="02020603050405020304" pitchFamily="18" charset="0"/>
              </a:rPr>
              <a:t>انـواع الابـداع علـى وفـق مجالاتـه: صـنف </a:t>
            </a:r>
            <a:r>
              <a:rPr lang="ar-IQ" sz="2800" b="1" dirty="0" smtClean="0">
                <a:latin typeface="Calibri" panose="020F0502020204030204" pitchFamily="34" charset="0"/>
                <a:ea typeface="Calibri" panose="020F0502020204030204" pitchFamily="34" charset="0"/>
                <a:cs typeface="Times New Roman" panose="02020603050405020304" pitchFamily="18" charset="0"/>
              </a:rPr>
              <a:t>الى </a:t>
            </a:r>
            <a:r>
              <a:rPr lang="ar-SA" sz="2800" b="1" dirty="0" smtClean="0">
                <a:latin typeface="Calibri" panose="020F0502020204030204" pitchFamily="34" charset="0"/>
                <a:ea typeface="Calibri" panose="020F0502020204030204" pitchFamily="34" charset="0"/>
                <a:cs typeface="Times New Roman" panose="02020603050405020304" pitchFamily="18" charset="0"/>
              </a:rPr>
              <a:t>نوعين </a:t>
            </a:r>
            <a:r>
              <a:rPr lang="ar-SA" sz="2800" b="1" dirty="0">
                <a:latin typeface="Calibri" panose="020F0502020204030204" pitchFamily="34" charset="0"/>
                <a:ea typeface="Calibri" panose="020F0502020204030204" pitchFamily="34" charset="0"/>
                <a:cs typeface="Times New Roman" panose="02020603050405020304" pitchFamily="18" charset="0"/>
              </a:rPr>
              <a:t>همـا: الابـداع التكنلـوجي والابداع الاداري ، یتعلق الاول بابتكار اداة جدیدة او تقنیة أو وسیلة أو منتوج جدید ویتبـع ذلـك تغيرات فـي التقنيات التي تستخدمها المنظمة اما الأبداع الاداري فیشیر الى التغیرات في الهيكل التنظيمي وعملیات المنظمـة ، مثـل اعـادة تصمیم العمل والسياسات والإجراءات الجددة ونظم المراقبة وبرامج التدريب الجديدة وغیرها</a:t>
            </a:r>
            <a:r>
              <a:rPr lang="en-US" sz="2800" b="1" dirty="0">
                <a:latin typeface="Times New Roman" panose="02020603050405020304" pitchFamily="18" charset="0"/>
                <a:ea typeface="Calibri" panose="020F0502020204030204" pitchFamily="34" charset="0"/>
                <a:cs typeface="Arial" panose="020B0604020202020204" pitchFamily="34" charset="0"/>
              </a:rPr>
              <a:t> </a:t>
            </a:r>
            <a:r>
              <a:rPr lang="en-US" sz="2800" b="1" dirty="0" smtClean="0">
                <a:latin typeface="Times New Roman" panose="02020603050405020304" pitchFamily="18" charset="0"/>
                <a:ea typeface="Calibri" panose="020F0502020204030204" pitchFamily="34" charset="0"/>
                <a:cs typeface="Arial" panose="020B0604020202020204" pitchFamily="34" charset="0"/>
              </a:rPr>
              <a:t>.</a:t>
            </a:r>
            <a:endParaRPr lang="en-US" sz="2000" b="1"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915421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279400"/>
            <a:ext cx="12192000" cy="6668492"/>
          </a:xfrm>
          <a:prstGeom prst="rect">
            <a:avLst/>
          </a:prstGeom>
        </p:spPr>
        <p:txBody>
          <a:bodyPr wrap="square">
            <a:spAutoFit/>
          </a:bodyPr>
          <a:lstStyle/>
          <a:p>
            <a:pPr algn="justLow" rtl="1">
              <a:lnSpc>
                <a:spcPct val="115000"/>
              </a:lnSpc>
              <a:spcAft>
                <a:spcPts val="800"/>
              </a:spcAft>
            </a:pPr>
            <a:r>
              <a:rPr lang="ar-IQ" sz="3600" b="1" u="sng"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أنواع </a:t>
            </a:r>
            <a:r>
              <a:rPr lang="ar-IQ" sz="3600" b="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الإبداع :-</a:t>
            </a:r>
            <a:endParaRPr lang="en-US" sz="2800" b="1" dirty="0">
              <a:solidFill>
                <a:srgbClr val="FF0000"/>
              </a:solidFill>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800"/>
              </a:spcAft>
              <a:tabLst>
                <a:tab pos="73660" algn="l"/>
              </a:tabLst>
            </a:pPr>
            <a:r>
              <a:rPr lang="ar-IQ" sz="3600" b="1" dirty="0">
                <a:latin typeface="Calibri" panose="020F0502020204030204" pitchFamily="34" charset="0"/>
                <a:ea typeface="Calibri" panose="020F0502020204030204" pitchFamily="34" charset="0"/>
                <a:cs typeface="Times New Roman" panose="02020603050405020304" pitchFamily="18" charset="0"/>
              </a:rPr>
              <a:t>	</a:t>
            </a:r>
            <a:r>
              <a:rPr lang="ar-IQ" sz="3600" b="1" dirty="0" smtClean="0">
                <a:latin typeface="Calibri" panose="020F0502020204030204" pitchFamily="34" charset="0"/>
                <a:ea typeface="Calibri" panose="020F0502020204030204" pitchFamily="34" charset="0"/>
                <a:cs typeface="Times New Roman" panose="02020603050405020304" pitchFamily="18" charset="0"/>
              </a:rPr>
              <a:t>3- </a:t>
            </a:r>
            <a:r>
              <a:rPr lang="ar-SA" sz="3600" b="1" dirty="0" smtClean="0">
                <a:latin typeface="Calibri" panose="020F0502020204030204" pitchFamily="34" charset="0"/>
                <a:ea typeface="Calibri" panose="020F0502020204030204" pitchFamily="34" charset="0"/>
                <a:cs typeface="Times New Roman" panose="02020603050405020304" pitchFamily="18" charset="0"/>
              </a:rPr>
              <a:t>انواع الابداع على وفـق درجـة البرمجـة او المصـادفة: صـنف الابـداع الـى ابـداع مبـرمج وتعني التغییـرات التـي تحـدد مسـبقاً، وابـداع غیـر مبـرمج والـذي ینقسـم بـدوره علـى ابـداع المعانـاة الـذي تلجـأ الیـه المنظمـة لموازنـة وضـعها الـداخلي فتصـبح التغیـرات الداخلیـة اكبـر مـن حصـول تغییـرات فـي المنتـوج او العملية ویظهـر فـي المنظمـات الفقیـرة وابـداع الفـیض او ، ابـداع الرخـاء الـذي یعبـر عنـه تـوفر فـائض مـن الابتكــارات  </a:t>
            </a:r>
            <a:endParaRPr lang="ar-IQ" sz="3600" b="1" dirty="0" smtClean="0">
              <a:latin typeface="Calibri" panose="020F0502020204030204" pitchFamily="34" charset="0"/>
              <a:ea typeface="Calibri" panose="020F0502020204030204" pitchFamily="34" charset="0"/>
              <a:cs typeface="Times New Roman" panose="02020603050405020304" pitchFamily="18" charset="0"/>
            </a:endParaRPr>
          </a:p>
          <a:p>
            <a:pPr lvl="0" algn="justLow" rtl="1">
              <a:lnSpc>
                <a:spcPct val="115000"/>
              </a:lnSpc>
              <a:spcAft>
                <a:spcPts val="800"/>
              </a:spcAft>
            </a:pPr>
            <a:r>
              <a:rPr lang="ar-IQ" sz="3600" b="1" dirty="0" smtClean="0">
                <a:latin typeface="Calibri" panose="020F0502020204030204" pitchFamily="34" charset="0"/>
                <a:ea typeface="Calibri" panose="020F0502020204030204" pitchFamily="34" charset="0"/>
                <a:cs typeface="Times New Roman" panose="02020603050405020304" pitchFamily="18" charset="0"/>
              </a:rPr>
              <a:t>4- ابداع </a:t>
            </a:r>
            <a:r>
              <a:rPr lang="ar-IQ" sz="3600" b="1" dirty="0">
                <a:latin typeface="Calibri" panose="020F0502020204030204" pitchFamily="34" charset="0"/>
                <a:ea typeface="Calibri" panose="020F0502020204030204" pitchFamily="34" charset="0"/>
                <a:cs typeface="Times New Roman" panose="02020603050405020304" pitchFamily="18" charset="0"/>
              </a:rPr>
              <a:t>منظمي اداري : يراد فيه تغيير العمليات الادارية التي يمكن بواسطتها انجاز وتقديم السلعة او الخدمة للمستفيدين ويشمل التغيير في الهيكل التنظيمي ووظائف الموارد البشرية والاساليب الادارية </a:t>
            </a:r>
            <a:r>
              <a:rPr lang="ar-IQ" sz="3600" b="1" dirty="0" smtClean="0">
                <a:latin typeface="Calibri" panose="020F0502020204030204" pitchFamily="34" charset="0"/>
                <a:ea typeface="Calibri" panose="020F0502020204030204" pitchFamily="34" charset="0"/>
                <a:cs typeface="Times New Roman" panose="02020603050405020304" pitchFamily="18" charset="0"/>
              </a:rPr>
              <a:t> </a:t>
            </a:r>
            <a:endParaRPr lang="en-US" sz="2800" b="1"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8457376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 y="342900"/>
            <a:ext cx="11574780" cy="5736909"/>
          </a:xfrm>
        </p:spPr>
        <p:txBody>
          <a:bodyPr>
            <a:normAutofit fontScale="90000"/>
          </a:bodyPr>
          <a:lstStyle/>
          <a:p>
            <a:pPr algn="ctr" rtl="1"/>
            <a:r>
              <a:rPr lang="ar-IQ" b="1" dirty="0" smtClean="0"/>
              <a:t/>
            </a:r>
            <a:br>
              <a:rPr lang="ar-IQ" b="1" dirty="0" smtClean="0"/>
            </a:br>
            <a:r>
              <a:rPr lang="ar-IQ" b="1" dirty="0" smtClean="0">
                <a:solidFill>
                  <a:srgbClr val="FF0000"/>
                </a:solidFill>
              </a:rPr>
              <a:t>قبعات التفكير</a:t>
            </a:r>
            <a:r>
              <a:rPr lang="ar-IQ" b="1" dirty="0" smtClean="0"/>
              <a:t/>
            </a:r>
            <a:br>
              <a:rPr lang="ar-IQ" b="1" dirty="0" smtClean="0"/>
            </a:br>
            <a:r>
              <a:rPr lang="ar-IQ" b="1" dirty="0"/>
              <a:t/>
            </a:r>
            <a:br>
              <a:rPr lang="ar-IQ" b="1" dirty="0"/>
            </a:br>
            <a:r>
              <a:rPr lang="ar-IQ" b="1" dirty="0"/>
              <a:t>قبعات التفكير الست </a:t>
            </a:r>
            <a:r>
              <a:rPr lang="ar-IQ" dirty="0"/>
              <a:t>هي من أهم أساليب وطرق تنمية الإبداع في تحسين التفكير </a:t>
            </a:r>
            <a:r>
              <a:rPr lang="ar-IQ" dirty="0" smtClean="0"/>
              <a:t>الإبداعي وتساعد </a:t>
            </a:r>
            <a:r>
              <a:rPr lang="ar-IQ" dirty="0"/>
              <a:t>قبعات التفكير الست على منح عملية التفكير قدرها من الوقت والجهد وترتكز </a:t>
            </a:r>
            <a:r>
              <a:rPr lang="ar-IQ" dirty="0" smtClean="0"/>
              <a:t>العملية الإبداعية </a:t>
            </a:r>
            <a:r>
              <a:rPr lang="ar-IQ" dirty="0"/>
              <a:t>على أمر هام جداً وهو نمط التفكير عند الإنسان وأسلوب تعامله العقلي والفكري </a:t>
            </a:r>
            <a:r>
              <a:rPr lang="ar-IQ" dirty="0" smtClean="0"/>
              <a:t>مع مجريات </a:t>
            </a:r>
            <a:r>
              <a:rPr lang="ar-IQ" dirty="0"/>
              <a:t>الأحداث المختلفة.</a:t>
            </a:r>
            <a:br>
              <a:rPr lang="ar-IQ" dirty="0"/>
            </a:br>
            <a:r>
              <a:rPr lang="ar-IQ" b="1" dirty="0"/>
              <a:t>ما هذه القبعات (الأنماط،) وكيف تعمل؟؟</a:t>
            </a:r>
            <a:r>
              <a:rPr lang="ar-IQ" dirty="0"/>
              <a:t> </a:t>
            </a:r>
            <a:br>
              <a:rPr lang="ar-IQ" dirty="0"/>
            </a:br>
            <a:endParaRPr lang="en-US" dirty="0"/>
          </a:p>
        </p:txBody>
      </p:sp>
    </p:spTree>
    <p:extLst>
      <p:ext uri="{BB962C8B-B14F-4D97-AF65-F5344CB8AC3E}">
        <p14:creationId xmlns:p14="http://schemas.microsoft.com/office/powerpoint/2010/main" val="40415562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929845311"/>
              </p:ext>
            </p:extLst>
          </p:nvPr>
        </p:nvGraphicFramePr>
        <p:xfrm>
          <a:off x="471051" y="332510"/>
          <a:ext cx="11288312" cy="6313382"/>
        </p:xfrm>
        <a:graphic>
          <a:graphicData uri="http://schemas.openxmlformats.org/drawingml/2006/table">
            <a:tbl>
              <a:tblPr/>
              <a:tblGrid>
                <a:gridCol w="8354294">
                  <a:extLst>
                    <a:ext uri="{9D8B030D-6E8A-4147-A177-3AD203B41FA5}">
                      <a16:colId xmlns:a16="http://schemas.microsoft.com/office/drawing/2014/main" xmlns="" val="3733464937"/>
                    </a:ext>
                  </a:extLst>
                </a:gridCol>
                <a:gridCol w="2934018">
                  <a:extLst>
                    <a:ext uri="{9D8B030D-6E8A-4147-A177-3AD203B41FA5}">
                      <a16:colId xmlns:a16="http://schemas.microsoft.com/office/drawing/2014/main" xmlns="" val="2743887575"/>
                    </a:ext>
                  </a:extLst>
                </a:gridCol>
              </a:tblGrid>
              <a:tr h="1017641">
                <a:tc>
                  <a:txBody>
                    <a:bodyPr/>
                    <a:lstStyle/>
                    <a:p>
                      <a:pPr algn="ctr" rtl="1"/>
                      <a:r>
                        <a:rPr lang="ar-IQ" sz="2000" b="0" i="0" cap="none" spc="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القبعة البيضاء تمثل التفكير الرقمي، الذي يؤمن بلغة الأرقام والوثائق</a:t>
                      </a:r>
                      <a:br>
                        <a:rPr lang="ar-IQ" sz="2000" b="0" i="0" cap="none" spc="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br>
                      <a:r>
                        <a:rPr lang="ar-IQ" sz="2000" b="0" i="0" cap="none" spc="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والإثباتات.</a:t>
                      </a:r>
                      <a:br>
                        <a:rPr lang="ar-IQ" sz="2000" b="0" i="0" cap="none" spc="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br>
                      <a:endParaRPr lang="ar-IQ" sz="3200" b="0" cap="none" spc="0">
                        <a:ln w="0"/>
                        <a:solidFill>
                          <a:schemeClr val="tx1"/>
                        </a:solidFill>
                        <a:effectLst>
                          <a:outerShdw blurRad="38100" dist="19050" dir="2700000" algn="tl" rotWithShape="0">
                            <a:schemeClr val="dk1">
                              <a:alpha val="40000"/>
                            </a:schemeClr>
                          </a:outerShdw>
                        </a:effectLst>
                      </a:endParaRPr>
                    </a:p>
                  </a:txBody>
                  <a:tcPr marL="52426" marR="52426" marT="26213" marB="2621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1"/>
                      <a:r>
                        <a:rPr lang="ar-IQ" sz="2000" b="0" i="0" cap="none" spc="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القبعة البيضاء وترمز إلى التفكير</a:t>
                      </a:r>
                      <a:br>
                        <a:rPr lang="ar-IQ" sz="2000" b="0" i="0" cap="none" spc="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br>
                      <a:r>
                        <a:rPr lang="ar-IQ" sz="2000" b="0" i="0" cap="none" spc="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الحيادي</a:t>
                      </a:r>
                      <a:endParaRPr lang="ar-IQ" sz="3200" b="0" cap="none" spc="0">
                        <a:ln w="0"/>
                        <a:solidFill>
                          <a:schemeClr val="tx1"/>
                        </a:solidFill>
                        <a:effectLst>
                          <a:outerShdw blurRad="38100" dist="19050" dir="2700000" algn="tl" rotWithShape="0">
                            <a:schemeClr val="dk1">
                              <a:alpha val="40000"/>
                            </a:schemeClr>
                          </a:outerShdw>
                        </a:effectLst>
                      </a:endParaRPr>
                    </a:p>
                  </a:txBody>
                  <a:tcPr marL="52426" marR="52426" marT="26213" marB="2621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46247557"/>
                  </a:ext>
                </a:extLst>
              </a:tr>
              <a:tr h="899421">
                <a:tc>
                  <a:txBody>
                    <a:bodyPr/>
                    <a:lstStyle/>
                    <a:p>
                      <a:pPr algn="ctr" rtl="1"/>
                      <a:r>
                        <a:rPr lang="ar-IQ" sz="2000" b="0" i="0" cap="none" spc="0" baseline="0" dirty="0" smtClean="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 </a:t>
                      </a:r>
                      <a:r>
                        <a:rPr lang="ar-IQ" sz="2000" b="0" i="0" cap="none" spc="0" dirty="0" smtClean="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والقبعة الحمراء </a:t>
                      </a:r>
                      <a:r>
                        <a:rPr lang="ar-IQ" sz="2000" b="0" i="0" cap="none" spc="0" dirty="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تمثل نمط التفكير العاطفي الذي يفَّعل العاطفة </a:t>
                      </a:r>
                      <a:r>
                        <a:rPr lang="ar-IQ" sz="2000" b="0" i="0" cap="none" spc="0" dirty="0" smtClean="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وخياراتها</a:t>
                      </a:r>
                      <a:r>
                        <a:rPr lang="ar-IQ" sz="2000" b="0" i="0" cap="none" spc="0" baseline="0" dirty="0" smtClean="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 </a:t>
                      </a:r>
                      <a:r>
                        <a:rPr lang="ar-IQ" sz="2000" b="0" i="0" cap="none" spc="0" dirty="0" smtClean="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بشكل </a:t>
                      </a:r>
                      <a:r>
                        <a:rPr lang="ar-IQ" sz="2000" b="0" i="0" cap="none" spc="0" dirty="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أكبر وفي كل المواقف.</a:t>
                      </a:r>
                      <a:br>
                        <a:rPr lang="ar-IQ" sz="2000" b="0" i="0" cap="none" spc="0" dirty="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br>
                      <a:endParaRPr lang="ar-IQ" sz="3200" b="0" cap="none" spc="0" dirty="0">
                        <a:ln w="0"/>
                        <a:solidFill>
                          <a:schemeClr val="tx1"/>
                        </a:solidFill>
                        <a:effectLst>
                          <a:outerShdw blurRad="38100" dist="19050" dir="2700000" algn="tl" rotWithShape="0">
                            <a:schemeClr val="dk1">
                              <a:alpha val="40000"/>
                            </a:schemeClr>
                          </a:outerShdw>
                        </a:effectLst>
                      </a:endParaRPr>
                    </a:p>
                  </a:txBody>
                  <a:tcPr marL="52426" marR="52426" marT="26213" marB="2621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1"/>
                      <a:r>
                        <a:rPr lang="ar-IQ" sz="2000" b="0" i="0" cap="none" spc="0" dirty="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القبعة الحمراء وترمز إلى التفكير</a:t>
                      </a:r>
                      <a:br>
                        <a:rPr lang="ar-IQ" sz="2000" b="0" i="0" cap="none" spc="0" dirty="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br>
                      <a:r>
                        <a:rPr lang="ar-IQ" sz="2000" b="0" i="0" cap="none" spc="0" dirty="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العاطفي</a:t>
                      </a:r>
                      <a:endParaRPr lang="ar-IQ" sz="3200" b="0" cap="none" spc="0" dirty="0">
                        <a:ln w="0"/>
                        <a:solidFill>
                          <a:schemeClr val="tx1"/>
                        </a:solidFill>
                        <a:effectLst>
                          <a:outerShdw blurRad="38100" dist="19050" dir="2700000" algn="tl" rotWithShape="0">
                            <a:schemeClr val="dk1">
                              <a:alpha val="40000"/>
                            </a:schemeClr>
                          </a:outerShdw>
                        </a:effectLst>
                      </a:endParaRPr>
                    </a:p>
                  </a:txBody>
                  <a:tcPr marL="52426" marR="52426" marT="26213" marB="2621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912365430"/>
                  </a:ext>
                </a:extLst>
              </a:tr>
              <a:tr h="743714">
                <a:tc>
                  <a:txBody>
                    <a:bodyPr/>
                    <a:lstStyle/>
                    <a:p>
                      <a:pPr algn="ctr" rtl="1"/>
                      <a:r>
                        <a:rPr lang="ar-IQ" sz="2000" b="0" i="0" cap="none" spc="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والقبعة السوداء تمثل نمط التفكير المتشائم الذي يركز على السلبيات.</a:t>
                      </a:r>
                      <a:br>
                        <a:rPr lang="ar-IQ" sz="2000" b="0" i="0" cap="none" spc="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br>
                      <a:endParaRPr lang="ar-IQ" sz="3200" b="0" cap="none" spc="0">
                        <a:ln w="0"/>
                        <a:solidFill>
                          <a:schemeClr val="tx1"/>
                        </a:solidFill>
                        <a:effectLst>
                          <a:outerShdw blurRad="38100" dist="19050" dir="2700000" algn="tl" rotWithShape="0">
                            <a:schemeClr val="dk1">
                              <a:alpha val="40000"/>
                            </a:schemeClr>
                          </a:outerShdw>
                        </a:effectLst>
                      </a:endParaRPr>
                    </a:p>
                  </a:txBody>
                  <a:tcPr marL="52426" marR="52426" marT="26213" marB="2621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1"/>
                      <a:r>
                        <a:rPr lang="ar-IQ" sz="2000" b="0" i="0" cap="none" spc="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القبعة السوداء وترمز إلى التفكير</a:t>
                      </a:r>
                      <a:br>
                        <a:rPr lang="ar-IQ" sz="2000" b="0" i="0" cap="none" spc="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br>
                      <a:r>
                        <a:rPr lang="ar-IQ" sz="2000" b="0" i="0" cap="none" spc="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السلبي</a:t>
                      </a:r>
                      <a:endParaRPr lang="ar-IQ" sz="3200" b="0" cap="none" spc="0">
                        <a:ln w="0"/>
                        <a:solidFill>
                          <a:schemeClr val="tx1"/>
                        </a:solidFill>
                        <a:effectLst>
                          <a:outerShdw blurRad="38100" dist="19050" dir="2700000" algn="tl" rotWithShape="0">
                            <a:schemeClr val="dk1">
                              <a:alpha val="40000"/>
                            </a:schemeClr>
                          </a:outerShdw>
                        </a:effectLst>
                      </a:endParaRPr>
                    </a:p>
                  </a:txBody>
                  <a:tcPr marL="52426" marR="52426" marT="26213" marB="2621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87918168"/>
                  </a:ext>
                </a:extLst>
              </a:tr>
              <a:tr h="746627">
                <a:tc>
                  <a:txBody>
                    <a:bodyPr/>
                    <a:lstStyle/>
                    <a:p>
                      <a:pPr algn="ctr" rtl="1"/>
                      <a:r>
                        <a:rPr lang="ar-IQ" sz="2000" b="0" i="0" cap="none" spc="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القبعة الصفراء تمثل نمط التفكير المتفائل الحالم الذي يركز على الإيجابيات.</a:t>
                      </a:r>
                      <a:br>
                        <a:rPr lang="ar-IQ" sz="2000" b="0" i="0" cap="none" spc="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br>
                      <a:endParaRPr lang="ar-IQ" sz="3200" b="0" cap="none" spc="0">
                        <a:ln w="0"/>
                        <a:solidFill>
                          <a:schemeClr val="tx1"/>
                        </a:solidFill>
                        <a:effectLst>
                          <a:outerShdw blurRad="38100" dist="19050" dir="2700000" algn="tl" rotWithShape="0">
                            <a:schemeClr val="dk1">
                              <a:alpha val="40000"/>
                            </a:schemeClr>
                          </a:outerShdw>
                        </a:effectLst>
                      </a:endParaRPr>
                    </a:p>
                  </a:txBody>
                  <a:tcPr marL="52426" marR="52426" marT="26213" marB="2621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1"/>
                      <a:r>
                        <a:rPr lang="ar-IQ" sz="2000" b="0" i="0" cap="none" spc="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القبعة الصفراء وترمز إلى التفكير</a:t>
                      </a:r>
                      <a:br>
                        <a:rPr lang="ar-IQ" sz="2000" b="0" i="0" cap="none" spc="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br>
                      <a:r>
                        <a:rPr lang="ar-IQ" sz="2000" b="0" i="0" cap="none" spc="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الإيجابي</a:t>
                      </a:r>
                      <a:endParaRPr lang="ar-IQ" sz="3200" b="0" cap="none" spc="0">
                        <a:ln w="0"/>
                        <a:solidFill>
                          <a:schemeClr val="tx1"/>
                        </a:solidFill>
                        <a:effectLst>
                          <a:outerShdw blurRad="38100" dist="19050" dir="2700000" algn="tl" rotWithShape="0">
                            <a:schemeClr val="dk1">
                              <a:alpha val="40000"/>
                            </a:schemeClr>
                          </a:outerShdw>
                        </a:effectLst>
                      </a:endParaRPr>
                    </a:p>
                  </a:txBody>
                  <a:tcPr marL="52426" marR="52426" marT="26213" marB="2621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293913625"/>
                  </a:ext>
                </a:extLst>
              </a:tr>
              <a:tr h="1291569">
                <a:tc>
                  <a:txBody>
                    <a:bodyPr/>
                    <a:lstStyle/>
                    <a:p>
                      <a:pPr algn="ctr" rtl="1"/>
                      <a:r>
                        <a:rPr lang="ar-IQ" sz="2000" b="0" i="0" cap="none" spc="0" dirty="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والخضراء تمثل نمط التفكير الإبداعي، الذي يهتم بالبحث عن البدائل </a:t>
                      </a:r>
                      <a:r>
                        <a:rPr lang="ar-IQ" sz="2000" b="0" i="0" cap="none" spc="0" dirty="0" err="1" smtClean="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الأخرى،</a:t>
                      </a:r>
                      <a:r>
                        <a:rPr lang="ar-IQ" sz="2000" b="0" i="0" cap="none" spc="0" dirty="0" err="1">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و</a:t>
                      </a:r>
                      <a:r>
                        <a:rPr lang="ar-IQ" sz="2000" b="0" i="0" cap="none" spc="0" dirty="0" err="1" smtClean="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التفكير</a:t>
                      </a:r>
                      <a:r>
                        <a:rPr lang="ar-IQ" sz="2000" b="0" i="0" cap="none" spc="0" dirty="0" smtClean="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 </a:t>
                      </a:r>
                      <a:r>
                        <a:rPr lang="ar-IQ" sz="2000" b="0" i="0" cap="none" spc="0" dirty="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بالأمور بطريقة غير مألوفة وجديدة، أو يعطي الكلمات </a:t>
                      </a:r>
                      <a:r>
                        <a:rPr lang="ar-IQ" sz="2000" b="0" i="0" cap="none" spc="0" dirty="0" smtClean="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دائماُ</a:t>
                      </a:r>
                      <a:r>
                        <a:rPr lang="ar-IQ" sz="2000" b="0" i="0" cap="none" spc="0" baseline="0" dirty="0" smtClean="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 مفهوما معاكساً </a:t>
                      </a:r>
                      <a:r>
                        <a:rPr lang="ar-IQ" sz="2000" b="0" i="0" cap="none" spc="0" dirty="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
                      </a:r>
                      <a:br>
                        <a:rPr lang="ar-IQ" sz="2000" b="0" i="0" cap="none" spc="0" dirty="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br>
                      <a:r>
                        <a:rPr lang="ar-IQ" sz="2000" b="0" i="0" cap="none" spc="0" dirty="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a:t>
                      </a:r>
                      <a:br>
                        <a:rPr lang="ar-IQ" sz="2000" b="0" i="0" cap="none" spc="0" dirty="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br>
                      <a:endParaRPr lang="ar-IQ" sz="3200" b="0" cap="none" spc="0" dirty="0">
                        <a:ln w="0"/>
                        <a:solidFill>
                          <a:schemeClr val="tx1"/>
                        </a:solidFill>
                        <a:effectLst>
                          <a:outerShdw blurRad="38100" dist="19050" dir="2700000" algn="tl" rotWithShape="0">
                            <a:schemeClr val="dk1">
                              <a:alpha val="40000"/>
                            </a:schemeClr>
                          </a:outerShdw>
                        </a:effectLst>
                      </a:endParaRPr>
                    </a:p>
                  </a:txBody>
                  <a:tcPr marL="52426" marR="52426" marT="26213" marB="2621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1"/>
                      <a:r>
                        <a:rPr lang="ar-IQ" sz="2000" b="0" i="0" cap="none" spc="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القبعة الخضراء وترمز إلى التفكير</a:t>
                      </a:r>
                      <a:br>
                        <a:rPr lang="ar-IQ" sz="2000" b="0" i="0" cap="none" spc="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br>
                      <a:r>
                        <a:rPr lang="ar-IQ" sz="2000" b="0" i="0" cap="none" spc="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الإبداعي</a:t>
                      </a:r>
                      <a:endParaRPr lang="ar-IQ" sz="3200" b="0" cap="none" spc="0">
                        <a:ln w="0"/>
                        <a:solidFill>
                          <a:schemeClr val="tx1"/>
                        </a:solidFill>
                        <a:effectLst>
                          <a:outerShdw blurRad="38100" dist="19050" dir="2700000" algn="tl" rotWithShape="0">
                            <a:schemeClr val="dk1">
                              <a:alpha val="40000"/>
                            </a:schemeClr>
                          </a:outerShdw>
                        </a:effectLst>
                      </a:endParaRPr>
                    </a:p>
                  </a:txBody>
                  <a:tcPr marL="52426" marR="52426" marT="26213" marB="2621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982171703"/>
                  </a:ext>
                </a:extLst>
              </a:tr>
              <a:tr h="1119937">
                <a:tc>
                  <a:txBody>
                    <a:bodyPr/>
                    <a:lstStyle/>
                    <a:p>
                      <a:pPr algn="ctr" rtl="1"/>
                      <a:r>
                        <a:rPr lang="ar-IQ" sz="2000" b="0" i="0" cap="none" spc="0" dirty="0" smtClean="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وخيرا</a:t>
                      </a:r>
                      <a:r>
                        <a:rPr lang="ar-IQ" sz="2000" b="0" i="0" cap="none" spc="0" baseline="0" dirty="0" smtClean="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 </a:t>
                      </a:r>
                      <a:r>
                        <a:rPr lang="ar-IQ" sz="2000" b="0" i="0" cap="none" spc="0" dirty="0" smtClean="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 القبعة </a:t>
                      </a:r>
                      <a:r>
                        <a:rPr lang="ar-IQ" sz="2000" b="0" i="0" cap="none" spc="0" dirty="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الزرقاء، التي تسمى قبعة التحكم بالعمليات، وتمثل نمط </a:t>
                      </a:r>
                      <a:r>
                        <a:rPr lang="ar-IQ" sz="2000" b="0" i="0" cap="none" spc="0" dirty="0" smtClean="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التفكير</a:t>
                      </a:r>
                      <a:r>
                        <a:rPr lang="ar-IQ" sz="2000" b="0" i="0" cap="none" spc="0" baseline="0" dirty="0" smtClean="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 </a:t>
                      </a:r>
                      <a:r>
                        <a:rPr lang="ar-IQ" sz="2000" b="0" i="0" cap="none" spc="0" dirty="0" smtClean="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الذي </a:t>
                      </a:r>
                      <a:r>
                        <a:rPr lang="ar-IQ" sz="2000" b="0" i="0" cap="none" spc="0" dirty="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يدير ويضع جدول الأعمال ويخطط ويرتب وينظم باقي العمليات.</a:t>
                      </a:r>
                      <a:endParaRPr lang="ar-IQ" sz="3200" b="0" cap="none" spc="0" dirty="0">
                        <a:ln w="0"/>
                        <a:solidFill>
                          <a:schemeClr val="tx1"/>
                        </a:solidFill>
                        <a:effectLst>
                          <a:outerShdw blurRad="38100" dist="19050" dir="2700000" algn="tl" rotWithShape="0">
                            <a:schemeClr val="dk1">
                              <a:alpha val="40000"/>
                            </a:schemeClr>
                          </a:outerShdw>
                        </a:effectLst>
                      </a:endParaRPr>
                    </a:p>
                  </a:txBody>
                  <a:tcPr marL="52426" marR="52426" marT="26213" marB="2621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1"/>
                      <a:r>
                        <a:rPr lang="ar-IQ" sz="2000" b="0" i="0" cap="none" spc="0" dirty="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القبعة الزرقاء وترمز إلى التفكير</a:t>
                      </a:r>
                      <a:br>
                        <a:rPr lang="ar-IQ" sz="2000" b="0" i="0" cap="none" spc="0" dirty="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br>
                      <a:r>
                        <a:rPr lang="ar-IQ" sz="2000" b="0" i="0" cap="none" spc="0" dirty="0">
                          <a:ln w="0"/>
                          <a:solidFill>
                            <a:schemeClr val="tx1"/>
                          </a:solidFill>
                          <a:effectLst>
                            <a:outerShdw blurRad="38100" dist="19050" dir="2700000" algn="tl" rotWithShape="0">
                              <a:schemeClr val="dk1">
                                <a:alpha val="40000"/>
                              </a:schemeClr>
                            </a:outerShdw>
                          </a:effectLst>
                          <a:latin typeface="Simplified Arabic" panose="02020603050405020304" pitchFamily="18" charset="-78"/>
                          <a:cs typeface="Simplified Arabic" panose="02020603050405020304" pitchFamily="18" charset="-78"/>
                        </a:rPr>
                        <a:t>الموجه</a:t>
                      </a:r>
                      <a:endParaRPr lang="ar-IQ" sz="3200" b="0" cap="none" spc="0" dirty="0">
                        <a:ln w="0"/>
                        <a:solidFill>
                          <a:schemeClr val="tx1"/>
                        </a:solidFill>
                        <a:effectLst>
                          <a:outerShdw blurRad="38100" dist="19050" dir="2700000" algn="tl" rotWithShape="0">
                            <a:schemeClr val="dk1">
                              <a:alpha val="40000"/>
                            </a:schemeClr>
                          </a:outerShdw>
                        </a:effectLst>
                      </a:endParaRPr>
                    </a:p>
                  </a:txBody>
                  <a:tcPr marL="52426" marR="52426" marT="26213" marB="2621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493443882"/>
                  </a:ext>
                </a:extLst>
              </a:tr>
            </a:tbl>
          </a:graphicData>
        </a:graphic>
      </p:graphicFrame>
      <p:sp>
        <p:nvSpPr>
          <p:cNvPr id="4" name="Rectangle 1"/>
          <p:cNvSpPr>
            <a:spLocks noGrp="1" noChangeArrowheads="1"/>
          </p:cNvSpPr>
          <p:nvPr>
            <p:ph type="title"/>
          </p:nvPr>
        </p:nvSpPr>
        <p:spPr bwMode="auto">
          <a:xfrm>
            <a:off x="2719044" y="638900"/>
            <a:ext cx="904032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IQ" altLang="en-US" sz="1400" b="1" i="0" u="none" strike="noStrike" cap="none" normalizeH="0" baseline="0" dirty="0" smtClean="0">
                <a:ln>
                  <a:noFill/>
                </a:ln>
                <a:solidFill>
                  <a:srgbClr val="000000"/>
                </a:solidFill>
                <a:effectLst/>
                <a:latin typeface="Simplified Arabic" panose="02020603050405020304" pitchFamily="18" charset="-78"/>
                <a:cs typeface="Simplified Arabic" panose="02020603050405020304" pitchFamily="18" charset="-78"/>
              </a:rPr>
              <a:t> </a:t>
            </a:r>
            <a:r>
              <a:rPr kumimoji="0" lang="en-US" altLang="en-US" sz="1800" b="0" i="0" u="none" strike="noStrike" cap="none" normalizeH="0" baseline="0" dirty="0" smtClean="0">
                <a:ln>
                  <a:noFill/>
                </a:ln>
                <a:solidFill>
                  <a:schemeClr val="tx1"/>
                </a:solidFill>
                <a:effectLst/>
                <a:latin typeface="Arial" panose="020B0604020202020204" pitchFamily="34" charset="0"/>
              </a:rPr>
              <a:t/>
            </a:r>
            <a:br>
              <a:rPr kumimoji="0" lang="en-US" altLang="en-US" sz="18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689686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0863" y="67856"/>
            <a:ext cx="10515600" cy="1505240"/>
          </a:xfrm>
          <a:solidFill>
            <a:schemeClr val="accent1">
              <a:lumMod val="60000"/>
              <a:lumOff val="40000"/>
            </a:schemeClr>
          </a:solidFill>
          <a:ln>
            <a:solidFill>
              <a:srgbClr val="FF0000"/>
            </a:solidFill>
          </a:ln>
        </p:spPr>
        <p:txBody>
          <a:bodyPr>
            <a:normAutofit/>
          </a:bodyPr>
          <a:lstStyle/>
          <a:p>
            <a:pPr algn="r" rtl="1"/>
            <a:r>
              <a:rPr lang="ar-IQ" dirty="0">
                <a:ln w="0"/>
                <a:effectLst>
                  <a:outerShdw blurRad="38100" dist="19050" dir="2700000" algn="tl" rotWithShape="0">
                    <a:schemeClr val="dk1">
                      <a:alpha val="40000"/>
                    </a:schemeClr>
                  </a:outerShdw>
                </a:effectLst>
              </a:rPr>
              <a:t>المعوقات التي تواجه التفكير الاستراتيجي:</a:t>
            </a:r>
            <a:br>
              <a:rPr lang="ar-IQ" dirty="0">
                <a:ln w="0"/>
                <a:effectLst>
                  <a:outerShdw blurRad="38100" dist="19050" dir="2700000" algn="tl" rotWithShape="0">
                    <a:schemeClr val="dk1">
                      <a:alpha val="40000"/>
                    </a:schemeClr>
                  </a:outerShdw>
                </a:effectLst>
              </a:rPr>
            </a:br>
            <a:endParaRPr lang="en-US" dirty="0">
              <a:ln w="0"/>
              <a:effectLst>
                <a:outerShdw blurRad="38100" dist="19050" dir="2700000" algn="tl" rotWithShape="0">
                  <a:schemeClr val="dk1">
                    <a:alpha val="40000"/>
                  </a:schemeClr>
                </a:outerShdw>
              </a:effectLst>
            </a:endParaRPr>
          </a:p>
        </p:txBody>
      </p:sp>
      <p:sp>
        <p:nvSpPr>
          <p:cNvPr id="5" name="Rectangle 4"/>
          <p:cNvSpPr/>
          <p:nvPr/>
        </p:nvSpPr>
        <p:spPr>
          <a:xfrm>
            <a:off x="353290" y="1385889"/>
            <a:ext cx="11485419" cy="2680862"/>
          </a:xfrm>
          <a:prstGeom prst="rect">
            <a:avLst/>
          </a:prstGeom>
        </p:spPr>
        <p:txBody>
          <a:bodyPr wrap="square">
            <a:spAutoFit/>
          </a:bodyPr>
          <a:lstStyle/>
          <a:p>
            <a:pPr marL="0" marR="0" lvl="0" indent="0" algn="r" defTabSz="914400" rtl="1" eaLnBrk="1" fontAlgn="auto" latinLnBrk="0" hangingPunct="1">
              <a:lnSpc>
                <a:spcPct val="150000"/>
              </a:lnSpc>
              <a:spcBef>
                <a:spcPts val="0"/>
              </a:spcBef>
              <a:spcAft>
                <a:spcPts val="0"/>
              </a:spcAft>
              <a:buClrTx/>
              <a:buSzTx/>
              <a:buFontTx/>
              <a:buNone/>
              <a:tabLst/>
              <a:defRPr/>
            </a:pPr>
            <a:r>
              <a:rPr kumimoji="0" lang="ar-IQ" sz="32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t/>
            </a:r>
            <a:br>
              <a:rPr kumimoji="0" lang="ar-IQ" sz="32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br>
            <a:r>
              <a:rPr kumimoji="0" lang="ar-IQ" sz="32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t> </a:t>
            </a:r>
            <a:r>
              <a:rPr kumimoji="0" lang="ar-IQ" sz="32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t/>
            </a:r>
            <a:br>
              <a:rPr kumimoji="0" lang="ar-IQ" sz="32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br>
            <a:r>
              <a:rPr kumimoji="0" lang="ar-IQ" sz="32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t> </a:t>
            </a:r>
            <a:r>
              <a:rPr kumimoji="0" lang="ar-IQ"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t/>
            </a:r>
            <a:br>
              <a:rPr kumimoji="0" lang="ar-IQ"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b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mn-cs"/>
            </a:endParaRPr>
          </a:p>
        </p:txBody>
      </p:sp>
      <p:pic>
        <p:nvPicPr>
          <p:cNvPr id="3" name="Picture 2"/>
          <p:cNvPicPr>
            <a:picLocks noChangeAspect="1"/>
          </p:cNvPicPr>
          <p:nvPr/>
        </p:nvPicPr>
        <p:blipFill>
          <a:blip r:embed="rId2"/>
          <a:stretch>
            <a:fillRect/>
          </a:stretch>
        </p:blipFill>
        <p:spPr>
          <a:xfrm>
            <a:off x="0" y="198778"/>
            <a:ext cx="2761727" cy="1658256"/>
          </a:xfrm>
          <a:prstGeom prst="rect">
            <a:avLst/>
          </a:prstGeom>
        </p:spPr>
      </p:pic>
      <p:sp>
        <p:nvSpPr>
          <p:cNvPr id="4" name="Rectangle 3"/>
          <p:cNvSpPr/>
          <p:nvPr/>
        </p:nvSpPr>
        <p:spPr>
          <a:xfrm>
            <a:off x="1246909" y="1690688"/>
            <a:ext cx="9698180" cy="954107"/>
          </a:xfrm>
          <a:prstGeom prst="rect">
            <a:avLst/>
          </a:prstGeom>
        </p:spPr>
        <p:txBody>
          <a:bodyPr wrap="square">
            <a:sp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IQ" sz="2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a:r>
            <a:br>
              <a:rPr kumimoji="0" lang="ar-IQ" sz="2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b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Rectangle 6"/>
          <p:cNvSpPr/>
          <p:nvPr/>
        </p:nvSpPr>
        <p:spPr>
          <a:xfrm>
            <a:off x="0" y="1573529"/>
            <a:ext cx="12067309" cy="5755422"/>
          </a:xfrm>
          <a:prstGeom prst="rect">
            <a:avLst/>
          </a:prstGeom>
        </p:spPr>
        <p:txBody>
          <a:bodyPr wrap="square">
            <a:spAutoFit/>
          </a:bodyPr>
          <a:lstStyle/>
          <a:p>
            <a:pPr algn="justLow" rtl="1"/>
            <a:r>
              <a:rPr lang="ar-SA" sz="2000" dirty="0">
                <a:latin typeface="Calibri" panose="020F0502020204030204" pitchFamily="34" charset="0"/>
                <a:ea typeface="Calibri" panose="020F0502020204030204" pitchFamily="34" charset="0"/>
              </a:rPr>
              <a:t>  </a:t>
            </a:r>
            <a:r>
              <a:rPr lang="ar-IQ" sz="2800" dirty="0" smtClean="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t>1.</a:t>
            </a:r>
            <a:r>
              <a:rPr lang="ar-SA" sz="2800" dirty="0" smtClean="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عدم </a:t>
            </a:r>
            <a:r>
              <a:rPr lang="ar-SA"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إدراك </a:t>
            </a:r>
            <a:r>
              <a:rPr lang="ar-IQ" sz="2800" dirty="0" smtClean="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بعض </a:t>
            </a:r>
            <a:r>
              <a:rPr lang="ar-SA" sz="2800" dirty="0" smtClean="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ال</a:t>
            </a:r>
            <a:r>
              <a:rPr lang="ar-IQ" sz="2800" dirty="0" smtClean="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ادارات </a:t>
            </a:r>
            <a:r>
              <a:rPr lang="ar-SA" sz="2800" dirty="0" smtClean="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فرص </a:t>
            </a:r>
            <a:r>
              <a:rPr lang="ar-SA"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التنوع الكبيرة التي يمكن أن يوفرها التفكير الاستراتيجي إذا ما تم تبنيه كمنهج مؤسسي، عدا عن اعتقاد تلك </a:t>
            </a:r>
            <a:r>
              <a:rPr lang="ar-SA" sz="2800" dirty="0" smtClean="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ال</a:t>
            </a:r>
            <a:r>
              <a:rPr lang="ar-IQ" sz="2800" dirty="0" smtClean="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ادارات </a:t>
            </a:r>
            <a:r>
              <a:rPr lang="ar-SA" sz="2800" dirty="0" smtClean="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بأن </a:t>
            </a:r>
            <a:r>
              <a:rPr lang="ar-SA"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المشاريع والبرامج التطويرية تكلف وقتاً وجهداً ومالاً قد لا يتوفر لها</a:t>
            </a:r>
            <a:r>
              <a:rPr lang="en-US"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t>.</a:t>
            </a:r>
            <a:r>
              <a:rPr lang="en-US" sz="14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t/>
            </a:r>
            <a:br>
              <a:rPr lang="en-US" sz="14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br>
            <a:r>
              <a:rPr lang="en-US" sz="2800" dirty="0" smtClean="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t>.</a:t>
            </a:r>
            <a:r>
              <a:rPr lang="ar-IQ"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t>2</a:t>
            </a:r>
            <a:r>
              <a:rPr lang="ar-SA" sz="2800" dirty="0" smtClean="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انشغال </a:t>
            </a:r>
            <a:r>
              <a:rPr lang="ar-SA"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المؤسسات وتركيزها على المشكلات والقضايا اليومية المتراكمة قد يجعلها تنظر للتفكير الاستراتيجي على أنه ترف فكري وليس ضرورة ملحة</a:t>
            </a:r>
            <a:r>
              <a:rPr lang="en-US"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t>.</a:t>
            </a:r>
            <a:r>
              <a:rPr lang="en-US" sz="14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t/>
            </a:r>
            <a:br>
              <a:rPr lang="en-US" sz="14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br>
            <a:r>
              <a:rPr lang="ar-IQ"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3</a:t>
            </a:r>
            <a:r>
              <a:rPr lang="ar-IQ" sz="2800" dirty="0" smtClean="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 </a:t>
            </a:r>
            <a:r>
              <a:rPr lang="ar-SA"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عدم استقرار </a:t>
            </a:r>
            <a:r>
              <a:rPr lang="ar-SA" sz="2800" dirty="0" smtClean="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ال</a:t>
            </a:r>
            <a:r>
              <a:rPr lang="ar-IQ" sz="2800" dirty="0" smtClean="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ادارات</a:t>
            </a:r>
            <a:r>
              <a:rPr lang="ar-SA" sz="2800" dirty="0" smtClean="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 </a:t>
            </a:r>
            <a:r>
              <a:rPr lang="ar-SA"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والكوادر المتخصصة، وفقدان الأمن الوظيفي قد يصرف البعض عن التفكير للمستقبل الذي لن يعيشوه في منظماتهم</a:t>
            </a:r>
            <a:r>
              <a:rPr lang="en-US"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t>.</a:t>
            </a:r>
            <a:r>
              <a:rPr lang="en-US" sz="2800" dirty="0">
                <a:ln w="0"/>
                <a:effectLst>
                  <a:outerShdw blurRad="38100" dist="19050" dir="2700000" algn="tl" rotWithShape="0">
                    <a:schemeClr val="dk1">
                      <a:alpha val="40000"/>
                    </a:schemeClr>
                  </a:outerShdw>
                </a:effectLst>
                <a:latin typeface="Arial" panose="020B0604020202020204" pitchFamily="34" charset="0"/>
                <a:ea typeface="Calibri" panose="020F0502020204030204" pitchFamily="34" charset="0"/>
                <a:cs typeface="Arial" panose="020B0604020202020204" pitchFamily="34" charset="0"/>
              </a:rPr>
              <a:t> </a:t>
            </a:r>
            <a:r>
              <a:rPr lang="en-US" sz="14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t/>
            </a:r>
            <a:br>
              <a:rPr lang="en-US" sz="14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br>
            <a:r>
              <a:rPr lang="en-US"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t> </a:t>
            </a:r>
            <a:r>
              <a:rPr lang="ar-IQ"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4. </a:t>
            </a:r>
            <a:r>
              <a:rPr lang="ar-SA"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القائمون على النشاط الفكري نادرا ما يحظون بالاهتمام الكافي داخل المؤسسات التي يعملون بها، ويواجهون بانتقادات عنيفة أمام أي محاولات لإطلاق طاقاتهم</a:t>
            </a:r>
            <a:r>
              <a:rPr lang="en-US"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t>.</a:t>
            </a:r>
            <a:r>
              <a:rPr lang="en-US" sz="14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t/>
            </a:r>
            <a:br>
              <a:rPr lang="en-US" sz="14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br>
            <a:r>
              <a:rPr lang="en-US" sz="14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t/>
            </a:r>
            <a:br>
              <a:rPr lang="en-US" sz="14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br>
            <a:r>
              <a:rPr lang="en-US"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t> </a:t>
            </a:r>
            <a:r>
              <a:rPr lang="ar-IQ"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5. </a:t>
            </a:r>
            <a:r>
              <a:rPr lang="ar-SA"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جماعات الضغط وذوي النفوذ وأصحاب المصالح، ودورهم المقاوم لأي تغيير جوهري تحاول قوى التغيير والتطوير إدخاله، من شأنه الإضرار بمراكزهم ومصالحهم</a:t>
            </a:r>
            <a:r>
              <a:rPr lang="en-US" sz="14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t/>
            </a:r>
            <a:br>
              <a:rPr lang="en-US" sz="14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br>
            <a:r>
              <a:rPr lang="en-US"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t> </a:t>
            </a:r>
            <a:r>
              <a:rPr lang="ar-IQ"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6.</a:t>
            </a:r>
            <a:r>
              <a:rPr lang="ar-SA"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نوعية الثقافة السائدة، والعادات والتقاليد </a:t>
            </a:r>
            <a:r>
              <a:rPr lang="ar-SA" sz="2800" dirty="0" smtClean="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الموروثة</a:t>
            </a:r>
            <a:r>
              <a:rPr lang="ar-IQ" sz="2800" dirty="0" smtClean="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 </a:t>
            </a:r>
            <a:r>
              <a:rPr lang="ar-SA" sz="2800" dirty="0" smtClean="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 </a:t>
            </a:r>
            <a:r>
              <a:rPr lang="en-US" sz="1050" dirty="0">
                <a:latin typeface="Calibri" panose="020F0502020204030204" pitchFamily="34" charset="0"/>
                <a:ea typeface="Calibri" panose="020F0502020204030204" pitchFamily="34" charset="0"/>
                <a:cs typeface="Arial" panose="020B0604020202020204" pitchFamily="34" charset="0"/>
              </a:rPr>
              <a:t/>
            </a:r>
            <a:br>
              <a:rPr lang="en-US" sz="1050" dirty="0">
                <a:latin typeface="Calibri" panose="020F0502020204030204" pitchFamily="34" charset="0"/>
                <a:ea typeface="Calibri" panose="020F0502020204030204" pitchFamily="34" charset="0"/>
                <a:cs typeface="Arial" panose="020B0604020202020204" pitchFamily="34" charset="0"/>
              </a:rPr>
            </a:br>
            <a:r>
              <a:rPr lang="en-US" dirty="0">
                <a:latin typeface="Calibri" panose="020F0502020204030204" pitchFamily="34" charset="0"/>
                <a:ea typeface="Calibri" panose="020F0502020204030204" pitchFamily="34" charset="0"/>
                <a:cs typeface="Arial" panose="020B0604020202020204" pitchFamily="34" charset="0"/>
              </a:rPr>
              <a:t> </a:t>
            </a:r>
            <a:endParaRPr lang="en-US" dirty="0"/>
          </a:p>
        </p:txBody>
      </p:sp>
    </p:spTree>
    <p:extLst>
      <p:ext uri="{BB962C8B-B14F-4D97-AF65-F5344CB8AC3E}">
        <p14:creationId xmlns:p14="http://schemas.microsoft.com/office/powerpoint/2010/main" val="24066711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60000"/>
              <a:lumOff val="40000"/>
            </a:schemeClr>
          </a:solidFill>
          <a:ln>
            <a:solidFill>
              <a:srgbClr val="FF0000"/>
            </a:solidFill>
          </a:ln>
        </p:spPr>
        <p:txBody>
          <a:bodyPr/>
          <a:lstStyle/>
          <a:p>
            <a:pPr algn="r" rtl="1"/>
            <a:r>
              <a:rPr lang="ar-IQ">
                <a:ln w="0"/>
                <a:solidFill>
                  <a:prstClr val="black"/>
                </a:solidFill>
                <a:effectLst>
                  <a:outerShdw blurRad="38100" dist="19050" dir="2700000" algn="tl" rotWithShape="0">
                    <a:prstClr val="black">
                      <a:alpha val="40000"/>
                    </a:prstClr>
                  </a:outerShdw>
                </a:effectLst>
              </a:rPr>
              <a:t>المعوقات التي تواجه التفكير الاستراتيجي</a:t>
            </a:r>
            <a:endParaRPr lang="en-US" dirty="0">
              <a:ln w="0"/>
              <a:effectLst>
                <a:outerShdw blurRad="38100" dist="19050" dir="2700000" algn="tl" rotWithShape="0">
                  <a:schemeClr val="dk1">
                    <a:alpha val="40000"/>
                  </a:schemeClr>
                </a:outerShdw>
              </a:effectLst>
            </a:endParaRPr>
          </a:p>
        </p:txBody>
      </p:sp>
      <p:sp>
        <p:nvSpPr>
          <p:cNvPr id="5" name="Rectangle 4"/>
          <p:cNvSpPr/>
          <p:nvPr/>
        </p:nvSpPr>
        <p:spPr>
          <a:xfrm>
            <a:off x="353290" y="1385889"/>
            <a:ext cx="11485419" cy="2680862"/>
          </a:xfrm>
          <a:prstGeom prst="rect">
            <a:avLst/>
          </a:prstGeom>
        </p:spPr>
        <p:txBody>
          <a:bodyPr wrap="square">
            <a:spAutoFit/>
          </a:bodyPr>
          <a:lstStyle/>
          <a:p>
            <a:pPr marL="0" marR="0" lvl="0" indent="0" algn="r" defTabSz="914400" rtl="1" eaLnBrk="1" fontAlgn="auto" latinLnBrk="0" hangingPunct="1">
              <a:lnSpc>
                <a:spcPct val="150000"/>
              </a:lnSpc>
              <a:spcBef>
                <a:spcPts val="0"/>
              </a:spcBef>
              <a:spcAft>
                <a:spcPts val="0"/>
              </a:spcAft>
              <a:buClrTx/>
              <a:buSzTx/>
              <a:buFontTx/>
              <a:buNone/>
              <a:tabLst/>
              <a:defRPr/>
            </a:pPr>
            <a:r>
              <a:rPr kumimoji="0" lang="ar-IQ" sz="32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t/>
            </a:r>
            <a:br>
              <a:rPr kumimoji="0" lang="ar-IQ" sz="32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br>
            <a:r>
              <a:rPr kumimoji="0" lang="ar-IQ" sz="32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t> </a:t>
            </a:r>
            <a:r>
              <a:rPr kumimoji="0" lang="ar-IQ" sz="32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t/>
            </a:r>
            <a:br>
              <a:rPr kumimoji="0" lang="ar-IQ" sz="32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br>
            <a:r>
              <a:rPr kumimoji="0" lang="ar-IQ" sz="32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t> </a:t>
            </a:r>
            <a:r>
              <a:rPr kumimoji="0" lang="ar-IQ"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t/>
            </a:r>
            <a:br>
              <a:rPr kumimoji="0" lang="ar-IQ"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br>
            <a:endPar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mn-cs"/>
            </a:endParaRPr>
          </a:p>
        </p:txBody>
      </p:sp>
      <p:pic>
        <p:nvPicPr>
          <p:cNvPr id="3" name="Picture 2"/>
          <p:cNvPicPr>
            <a:picLocks noChangeAspect="1"/>
          </p:cNvPicPr>
          <p:nvPr/>
        </p:nvPicPr>
        <p:blipFill>
          <a:blip r:embed="rId2"/>
          <a:stretch>
            <a:fillRect/>
          </a:stretch>
        </p:blipFill>
        <p:spPr>
          <a:xfrm>
            <a:off x="0" y="198778"/>
            <a:ext cx="2761727" cy="1658256"/>
          </a:xfrm>
          <a:prstGeom prst="rect">
            <a:avLst/>
          </a:prstGeom>
        </p:spPr>
      </p:pic>
      <p:sp>
        <p:nvSpPr>
          <p:cNvPr id="4" name="Rectangle 3"/>
          <p:cNvSpPr/>
          <p:nvPr/>
        </p:nvSpPr>
        <p:spPr>
          <a:xfrm>
            <a:off x="1246909" y="1690688"/>
            <a:ext cx="9698180" cy="954107"/>
          </a:xfrm>
          <a:prstGeom prst="rect">
            <a:avLst/>
          </a:prstGeom>
        </p:spPr>
        <p:txBody>
          <a:bodyPr wrap="square">
            <a:sp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IQ" sz="2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a:r>
            <a:br>
              <a:rPr kumimoji="0" lang="ar-IQ" sz="2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b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Rectangle 5"/>
          <p:cNvSpPr/>
          <p:nvPr/>
        </p:nvSpPr>
        <p:spPr>
          <a:xfrm>
            <a:off x="467591" y="1857034"/>
            <a:ext cx="11256816" cy="3754874"/>
          </a:xfrm>
          <a:prstGeom prst="rect">
            <a:avLst/>
          </a:prstGeom>
        </p:spPr>
        <p:txBody>
          <a:bodyPr wrap="square">
            <a:spAutoFit/>
          </a:bodyPr>
          <a:lstStyle/>
          <a:p>
            <a:pPr algn="justLow" rtl="1"/>
            <a:r>
              <a:rPr lang="en-US" sz="14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t/>
            </a:r>
            <a:br>
              <a:rPr lang="en-US" sz="14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br>
            <a:r>
              <a:rPr lang="en-US"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t> </a:t>
            </a:r>
            <a:r>
              <a:rPr lang="ar-IQ"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7.</a:t>
            </a:r>
            <a:r>
              <a:rPr lang="ar-SA"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لا تزال الكثير من المنظمات والقيادات لا تفرق بين التخطيط البعيد المدى والتخطيط الاستراتيجي الذي يعقب التفكير </a:t>
            </a:r>
            <a:r>
              <a:rPr lang="ar-SA" sz="2800" dirty="0" smtClean="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الاستراتيجي </a:t>
            </a:r>
            <a:r>
              <a:rPr lang="ar-SA"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 فتخلط بينهما ظناً منها أنها تعتمده وهي ليست كذلك</a:t>
            </a:r>
            <a:r>
              <a:rPr lang="en-US"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t>.</a:t>
            </a:r>
            <a:r>
              <a:rPr lang="en-US" sz="14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t/>
            </a:r>
            <a:br>
              <a:rPr lang="en-US" sz="14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br>
            <a:r>
              <a:rPr lang="en-US"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t> </a:t>
            </a:r>
            <a:r>
              <a:rPr lang="ar-IQ"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8. </a:t>
            </a:r>
            <a:r>
              <a:rPr lang="ar-SA"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التسرع: يجب أن تأخذ عملية تطبيق التفكير الاستراتيجي نصيبها الكافي من الوقت، ولا يمكن ضغط الوقت إزاءها حتى يمكنها تحقيق النتائج المطلوبة. </a:t>
            </a:r>
            <a:r>
              <a:rPr lang="en-US" sz="14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t/>
            </a:r>
            <a:br>
              <a:rPr lang="en-US" sz="14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br>
            <a:r>
              <a:rPr lang="en-US"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t> </a:t>
            </a:r>
            <a:r>
              <a:rPr lang="ar-IQ"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9. </a:t>
            </a:r>
            <a:r>
              <a:rPr lang="ar-SA"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الهامشية: يجب اعتبار مسألة تنمية التفكير </a:t>
            </a:r>
            <a:r>
              <a:rPr lang="ar-SA" sz="2800" dirty="0" err="1">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الإستراتيجي</a:t>
            </a:r>
            <a:r>
              <a:rPr lang="ar-SA"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 على صعيد المؤسسات بجميع مستوياتها على أنها جزء لا يتجزأ من الأنشطة الرئيسة</a:t>
            </a:r>
            <a:r>
              <a:rPr lang="en-US"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t>.</a:t>
            </a:r>
            <a:r>
              <a:rPr lang="en-US" sz="14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t/>
            </a:r>
            <a:br>
              <a:rPr lang="en-US" sz="14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br>
            <a:r>
              <a:rPr lang="en-US"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t> </a:t>
            </a:r>
            <a:r>
              <a:rPr lang="ar-IQ"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10.</a:t>
            </a:r>
            <a:r>
              <a:rPr lang="ar-SA"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عدم التوازن: نجاح أي مبادرة يتطلب تحقيق توازن أمثل بين التفكير والتنفيذ</a:t>
            </a:r>
            <a:r>
              <a:rPr lang="en-US"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t>.</a:t>
            </a:r>
            <a:r>
              <a:rPr lang="en-US" sz="2800" dirty="0">
                <a:ln w="0"/>
                <a:effectLst>
                  <a:outerShdw blurRad="38100" dist="19050" dir="2700000" algn="tl" rotWithShape="0">
                    <a:schemeClr val="dk1">
                      <a:alpha val="40000"/>
                    </a:schemeClr>
                  </a:outerShdw>
                </a:effectLst>
                <a:latin typeface="Arial" panose="020B0604020202020204" pitchFamily="34" charset="0"/>
                <a:ea typeface="Calibri" panose="020F0502020204030204" pitchFamily="34" charset="0"/>
                <a:cs typeface="Arial" panose="020B0604020202020204" pitchFamily="34" charset="0"/>
              </a:rPr>
              <a:t> </a:t>
            </a:r>
            <a:r>
              <a:rPr lang="ar-IQ" sz="2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 </a:t>
            </a:r>
            <a:r>
              <a:rPr lang="en-US" sz="14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t/>
            </a:r>
            <a:br>
              <a:rPr lang="en-US" sz="14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Arial" panose="020B0604020202020204" pitchFamily="34" charset="0"/>
              </a:rPr>
            </a:br>
            <a:endParaRPr lang="en-US" sz="2800"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0693690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solidFill>
          <a:ln>
            <a:solidFill>
              <a:srgbClr val="FF0000"/>
            </a:solidFill>
          </a:ln>
        </p:spPr>
        <p:txBody>
          <a:bodyPr/>
          <a:lstStyle/>
          <a:p>
            <a:pPr algn="r" rtl="1"/>
            <a:r>
              <a:rPr lang="ar-IQ" dirty="0" smtClean="0">
                <a:ln w="0"/>
                <a:effectLst>
                  <a:outerShdw blurRad="38100" dist="19050" dir="2700000" algn="tl" rotWithShape="0">
                    <a:schemeClr val="dk1">
                      <a:alpha val="40000"/>
                    </a:schemeClr>
                  </a:outerShdw>
                </a:effectLst>
              </a:rPr>
              <a:t>محركات الابداع </a:t>
            </a:r>
            <a:endParaRPr lang="en-US" dirty="0">
              <a:ln w="0"/>
              <a:effectLst>
                <a:outerShdw blurRad="38100" dist="19050" dir="2700000" algn="tl" rotWithShape="0">
                  <a:schemeClr val="dk1">
                    <a:alpha val="40000"/>
                  </a:schemeClr>
                </a:outerShdw>
              </a:effectLst>
            </a:endParaRPr>
          </a:p>
        </p:txBody>
      </p:sp>
      <p:sp>
        <p:nvSpPr>
          <p:cNvPr id="5" name="Rectangle 4"/>
          <p:cNvSpPr/>
          <p:nvPr/>
        </p:nvSpPr>
        <p:spPr>
          <a:xfrm>
            <a:off x="353290" y="1774340"/>
            <a:ext cx="11485419" cy="3706143"/>
          </a:xfrm>
          <a:prstGeom prst="rect">
            <a:avLst/>
          </a:prstGeom>
        </p:spPr>
        <p:txBody>
          <a:bodyPr wrap="square">
            <a:spAutoFit/>
          </a:bodyPr>
          <a:lstStyle/>
          <a:p>
            <a:pPr algn="r" rtl="1">
              <a:lnSpc>
                <a:spcPct val="150000"/>
              </a:lnSpc>
            </a:pPr>
            <a:r>
              <a:rPr lang="ar-IQ" sz="3200" dirty="0" smtClean="0">
                <a:ln w="0"/>
                <a:effectLst>
                  <a:outerShdw blurRad="38100" dist="19050" dir="2700000" algn="tl" rotWithShape="0">
                    <a:schemeClr val="dk1">
                      <a:alpha val="40000"/>
                    </a:schemeClr>
                  </a:outerShdw>
                </a:effectLst>
              </a:rPr>
              <a:t>ان </a:t>
            </a:r>
            <a:r>
              <a:rPr lang="ar-IQ" sz="3200" dirty="0">
                <a:ln w="0"/>
                <a:effectLst>
                  <a:outerShdw blurRad="38100" dist="19050" dir="2700000" algn="tl" rotWithShape="0">
                    <a:schemeClr val="dk1">
                      <a:alpha val="40000"/>
                    </a:schemeClr>
                  </a:outerShdw>
                </a:effectLst>
              </a:rPr>
              <a:t>محركـات الإبداع : هي المحفزات للإفراد الذين يمتلكون قدرات وسمات إبداعية خلاقة من خلال خصائص فطرية يتمتعون بها كالذكاء والموهبة وحب التعلم والمعرفة والتميز والريادة والصفات النفسية والعقلية أو من خلال خصائص مكتسبة مثل الدوافع لحل المشاكل والأزمات وهذه المحركات يمكن التدرب عليها وتنميتها ويساعد في ذلك ذكاء الفرد وموهبته . </a:t>
            </a:r>
            <a:r>
              <a:rPr lang="ar-IQ" sz="3200" dirty="0" smtClean="0">
                <a:ln w="0"/>
                <a:effectLst>
                  <a:outerShdw blurRad="38100" dist="19050" dir="2700000" algn="tl" rotWithShape="0">
                    <a:schemeClr val="dk1">
                      <a:alpha val="40000"/>
                    </a:schemeClr>
                  </a:outerShdw>
                </a:effectLst>
              </a:rPr>
              <a:t> </a:t>
            </a:r>
            <a:endParaRPr lang="en-US" dirty="0">
              <a:ln w="0"/>
              <a:effectLst>
                <a:outerShdw blurRad="38100" dist="19050" dir="2700000" algn="tl" rotWithShape="0">
                  <a:schemeClr val="dk1">
                    <a:alpha val="40000"/>
                  </a:schemeClr>
                </a:outerShdw>
              </a:effectLst>
            </a:endParaRPr>
          </a:p>
        </p:txBody>
      </p:sp>
      <p:pic>
        <p:nvPicPr>
          <p:cNvPr id="3" name="Picture 2"/>
          <p:cNvPicPr>
            <a:picLocks noChangeAspect="1"/>
          </p:cNvPicPr>
          <p:nvPr/>
        </p:nvPicPr>
        <p:blipFill>
          <a:blip r:embed="rId2"/>
          <a:stretch>
            <a:fillRect/>
          </a:stretch>
        </p:blipFill>
        <p:spPr>
          <a:xfrm>
            <a:off x="0" y="198778"/>
            <a:ext cx="2761727" cy="1658256"/>
          </a:xfrm>
          <a:prstGeom prst="rect">
            <a:avLst/>
          </a:prstGeom>
        </p:spPr>
      </p:pic>
    </p:spTree>
    <p:extLst>
      <p:ext uri="{BB962C8B-B14F-4D97-AF65-F5344CB8AC3E}">
        <p14:creationId xmlns:p14="http://schemas.microsoft.com/office/powerpoint/2010/main" val="1781975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11931222209.jpg"/>
          <p:cNvPicPr>
            <a:picLocks noChangeAspect="1"/>
          </p:cNvPicPr>
          <p:nvPr>
            <p:custDataLst>
              <p:tags r:id="rId1"/>
            </p:custDataLst>
          </p:nvPr>
        </p:nvPicPr>
        <p:blipFill>
          <a:blip r:embed="rId3">
            <a:extLst>
              <a:ext uri="{28A0092B-C50C-407E-A947-70E740481C1C}">
                <a14:useLocalDpi xmlns:a14="http://schemas.microsoft.com/office/drawing/2010/main" val="0"/>
              </a:ext>
            </a:extLst>
          </a:blip>
          <a:srcRect/>
          <a:stretch>
            <a:fillRect/>
          </a:stretch>
        </p:blipFill>
        <p:spPr bwMode="auto">
          <a:xfrm>
            <a:off x="1524000" y="1219200"/>
            <a:ext cx="9144000" cy="563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Rectangle 5"/>
          <p:cNvSpPr>
            <a:spLocks noChangeArrowheads="1"/>
          </p:cNvSpPr>
          <p:nvPr/>
        </p:nvSpPr>
        <p:spPr bwMode="auto">
          <a:xfrm>
            <a:off x="1524000" y="4230688"/>
            <a:ext cx="9144000" cy="838200"/>
          </a:xfrm>
          <a:prstGeom prst="rect">
            <a:avLst/>
          </a:prstGeom>
          <a:solidFill>
            <a:srgbClr val="B2220A"/>
          </a:solidFill>
          <a:ln w="9525" algn="ctr">
            <a:solidFill>
              <a:srgbClr val="C2113A"/>
            </a:solidFill>
            <a:round/>
            <a:headEnd/>
            <a:tailEnd/>
          </a:ln>
        </p:spPr>
        <p:txBody>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0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1600">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0"/>
              </a:spcBef>
              <a:buFontTx/>
              <a:buNone/>
            </a:pPr>
            <a:endParaRPr lang="en-US" altLang="en-US" sz="2800">
              <a:latin typeface="Times" panose="02020603050405020304" pitchFamily="18" charset="0"/>
            </a:endParaRPr>
          </a:p>
        </p:txBody>
      </p:sp>
      <p:sp>
        <p:nvSpPr>
          <p:cNvPr id="10244" name="TextBox 4"/>
          <p:cNvSpPr txBox="1">
            <a:spLocks noChangeArrowheads="1"/>
          </p:cNvSpPr>
          <p:nvPr/>
        </p:nvSpPr>
        <p:spPr bwMode="auto">
          <a:xfrm>
            <a:off x="1981200" y="4325938"/>
            <a:ext cx="8153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0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1600">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r" rtl="1">
              <a:spcBef>
                <a:spcPct val="0"/>
              </a:spcBef>
              <a:buFontTx/>
              <a:buNone/>
            </a:pPr>
            <a:r>
              <a:rPr lang="ar-LB" altLang="en-US" b="1" dirty="0" smtClean="0">
                <a:solidFill>
                  <a:schemeClr val="bg1"/>
                </a:solidFill>
                <a:cs typeface="Arial" panose="020B0604020202020204" pitchFamily="34" charset="0"/>
              </a:rPr>
              <a:t> </a:t>
            </a:r>
            <a:r>
              <a:rPr lang="ar-IQ" altLang="en-US" b="1" dirty="0" smtClean="0">
                <a:solidFill>
                  <a:schemeClr val="bg1"/>
                </a:solidFill>
                <a:cs typeface="Arial" panose="020B0604020202020204" pitchFamily="34" charset="0"/>
              </a:rPr>
              <a:t>مفهوم  الابداع والتفكير الابداعي</a:t>
            </a:r>
            <a:endParaRPr lang="ar-LB" altLang="en-US" b="1" dirty="0">
              <a:solidFill>
                <a:schemeClr val="bg1"/>
              </a:solidFill>
              <a:cs typeface="Arial" panose="020B0604020202020204" pitchFamily="34" charset="0"/>
            </a:endParaRPr>
          </a:p>
        </p:txBody>
      </p:sp>
    </p:spTree>
    <p:extLst>
      <p:ext uri="{BB962C8B-B14F-4D97-AF65-F5344CB8AC3E}">
        <p14:creationId xmlns:p14="http://schemas.microsoft.com/office/powerpoint/2010/main" val="42631631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solidFill>
          <a:ln>
            <a:solidFill>
              <a:srgbClr val="FF0000"/>
            </a:solidFill>
          </a:ln>
        </p:spPr>
        <p:txBody>
          <a:bodyPr/>
          <a:lstStyle/>
          <a:p>
            <a:pPr algn="r" rtl="1"/>
            <a:r>
              <a:rPr lang="ar-IQ" dirty="0" smtClean="0">
                <a:ln w="0"/>
                <a:effectLst>
                  <a:outerShdw blurRad="38100" dist="19050" dir="2700000" algn="tl" rotWithShape="0">
                    <a:schemeClr val="dk1">
                      <a:alpha val="40000"/>
                    </a:schemeClr>
                  </a:outerShdw>
                </a:effectLst>
              </a:rPr>
              <a:t>محركات الابداع </a:t>
            </a:r>
            <a:endParaRPr lang="en-US" dirty="0">
              <a:ln w="0"/>
              <a:effectLst>
                <a:outerShdw blurRad="38100" dist="19050" dir="2700000" algn="tl" rotWithShape="0">
                  <a:schemeClr val="dk1">
                    <a:alpha val="40000"/>
                  </a:schemeClr>
                </a:outerShdw>
              </a:effectLst>
            </a:endParaRPr>
          </a:p>
        </p:txBody>
      </p:sp>
      <p:sp>
        <p:nvSpPr>
          <p:cNvPr id="5" name="Rectangle 4"/>
          <p:cNvSpPr/>
          <p:nvPr/>
        </p:nvSpPr>
        <p:spPr>
          <a:xfrm>
            <a:off x="353290" y="1774340"/>
            <a:ext cx="11485419" cy="4662815"/>
          </a:xfrm>
          <a:prstGeom prst="rect">
            <a:avLst/>
          </a:prstGeom>
        </p:spPr>
        <p:txBody>
          <a:bodyPr wrap="square">
            <a:spAutoFit/>
          </a:bodyPr>
          <a:lstStyle/>
          <a:p>
            <a:pPr algn="justLow" rtl="1">
              <a:lnSpc>
                <a:spcPct val="150000"/>
              </a:lnSpc>
            </a:pPr>
            <a:r>
              <a:rPr lang="ar-IQ" dirty="0">
                <a:ln w="0"/>
                <a:effectLst>
                  <a:outerShdw blurRad="38100" dist="19050" dir="2700000" algn="tl" rotWithShape="0">
                    <a:schemeClr val="dk1">
                      <a:alpha val="40000"/>
                    </a:schemeClr>
                  </a:outerShdw>
                </a:effectLst>
              </a:rPr>
              <a:t> </a:t>
            </a:r>
            <a:r>
              <a:rPr lang="ar-IQ" dirty="0" smtClean="0">
                <a:ln w="0"/>
                <a:effectLst>
                  <a:outerShdw blurRad="38100" dist="19050" dir="2700000" algn="tl" rotWithShape="0">
                    <a:schemeClr val="dk1">
                      <a:alpha val="40000"/>
                    </a:schemeClr>
                  </a:outerShdw>
                </a:effectLst>
              </a:rPr>
              <a:t> وان </a:t>
            </a:r>
            <a:r>
              <a:rPr lang="ar-IQ" dirty="0">
                <a:ln w="0"/>
                <a:effectLst>
                  <a:outerShdw blurRad="38100" dist="19050" dir="2700000" algn="tl" rotWithShape="0">
                    <a:schemeClr val="dk1">
                      <a:alpha val="40000"/>
                    </a:schemeClr>
                  </a:outerShdw>
                </a:effectLst>
              </a:rPr>
              <a:t>ابعاد محركات الابداع هي </a:t>
            </a:r>
            <a:r>
              <a:rPr lang="ar-IQ" dirty="0" smtClean="0">
                <a:ln w="0"/>
                <a:effectLst>
                  <a:outerShdw blurRad="38100" dist="19050" dir="2700000" algn="tl" rotWithShape="0">
                    <a:schemeClr val="dk1">
                      <a:alpha val="40000"/>
                    </a:schemeClr>
                  </a:outerShdw>
                </a:effectLst>
              </a:rPr>
              <a:t> :</a:t>
            </a:r>
          </a:p>
          <a:p>
            <a:pPr algn="justLow" rtl="1">
              <a:lnSpc>
                <a:spcPct val="150000"/>
              </a:lnSpc>
            </a:pPr>
            <a:r>
              <a:rPr lang="ar-IQ" dirty="0" smtClean="0">
                <a:ln w="0"/>
                <a:solidFill>
                  <a:srgbClr val="FF0000"/>
                </a:solidFill>
                <a:effectLst>
                  <a:outerShdw blurRad="38100" dist="19050" dir="2700000" algn="tl" rotWithShape="0">
                    <a:schemeClr val="dk1">
                      <a:alpha val="40000"/>
                    </a:schemeClr>
                  </a:outerShdw>
                </a:effectLst>
              </a:rPr>
              <a:t>1- حب </a:t>
            </a:r>
            <a:r>
              <a:rPr lang="ar-IQ" dirty="0">
                <a:ln w="0"/>
                <a:solidFill>
                  <a:srgbClr val="FF0000"/>
                </a:solidFill>
                <a:effectLst>
                  <a:outerShdw blurRad="38100" dist="19050" dir="2700000" algn="tl" rotWithShape="0">
                    <a:schemeClr val="dk1">
                      <a:alpha val="40000"/>
                    </a:schemeClr>
                  </a:outerShdw>
                </a:effectLst>
              </a:rPr>
              <a:t>التعلم والمعرفة :-</a:t>
            </a:r>
          </a:p>
          <a:p>
            <a:pPr algn="justLow" rtl="1">
              <a:lnSpc>
                <a:spcPct val="150000"/>
              </a:lnSpc>
            </a:pPr>
            <a:r>
              <a:rPr lang="ar-IQ" dirty="0">
                <a:ln w="0"/>
                <a:effectLst>
                  <a:outerShdw blurRad="38100" dist="19050" dir="2700000" algn="tl" rotWithShape="0">
                    <a:schemeClr val="dk1">
                      <a:alpha val="40000"/>
                    </a:schemeClr>
                  </a:outerShdw>
                </a:effectLst>
              </a:rPr>
              <a:t>      ان ادبيات الحديث عن وظيفة العقل للأشخاص المبدعين يكون شغوف ومنفتح بطبيعته ويسعى للتقبل والاستكشاف كل ما هو جديد من العلم والمعرفة  </a:t>
            </a:r>
            <a:r>
              <a:rPr lang="ar-IQ" dirty="0" smtClean="0">
                <a:ln w="0"/>
                <a:effectLst>
                  <a:outerShdw blurRad="38100" dist="19050" dir="2700000" algn="tl" rotWithShape="0">
                    <a:schemeClr val="dk1">
                      <a:alpha val="40000"/>
                    </a:schemeClr>
                  </a:outerShdw>
                </a:effectLst>
              </a:rPr>
              <a:t>وينظر </a:t>
            </a:r>
            <a:r>
              <a:rPr lang="ar-IQ" dirty="0">
                <a:ln w="0"/>
                <a:effectLst>
                  <a:outerShdw blurRad="38100" dist="19050" dir="2700000" algn="tl" rotWithShape="0">
                    <a:schemeClr val="dk1">
                      <a:alpha val="40000"/>
                    </a:schemeClr>
                  </a:outerShdw>
                </a:effectLst>
              </a:rPr>
              <a:t>الى حب التعلم بوصفه خبرة وقوة داخلية تعين الفرد على اكتساب المعرفة والمهارة، وتحفزة للاستمرار في التعلم مهما صعبت الظروف. ويتمثل الابداع حب التعلم والمعرفة من خلال ثلاثة مفاهيم (دافعية ، وشعور بالسعادة ، وقوة داخلية – اي بمعنى </a:t>
            </a:r>
            <a:r>
              <a:rPr lang="ar-IQ" dirty="0" smtClean="0">
                <a:ln w="0"/>
                <a:effectLst>
                  <a:outerShdw blurRad="38100" dist="19050" dir="2700000" algn="tl" rotWithShape="0">
                    <a:schemeClr val="dk1">
                      <a:alpha val="40000"/>
                    </a:schemeClr>
                  </a:outerShdw>
                </a:effectLst>
              </a:rPr>
              <a:t>طاقة </a:t>
            </a:r>
            <a:r>
              <a:rPr lang="ar-IQ" dirty="0">
                <a:ln w="0"/>
                <a:effectLst>
                  <a:outerShdw blurRad="38100" dist="19050" dir="2700000" algn="tl" rotWithShape="0">
                    <a:schemeClr val="dk1">
                      <a:alpha val="40000"/>
                    </a:schemeClr>
                  </a:outerShdw>
                </a:effectLst>
              </a:rPr>
              <a:t>ايجابية ) اما عن حب العمل أو حالة الانسجام بين الفرد والنشاط الابداعي الذي ينتجة الفرد فهو نوع من العمل الخلاق يتوح فية الشخص المبدع مع الموضوع أو الشيىء الذي يقوم به أو يتعلمه ، فيصبح هو وما يتعلمه أو يقوم به شيء واحد وكل </a:t>
            </a:r>
            <a:r>
              <a:rPr lang="ar-IQ" dirty="0" smtClean="0">
                <a:ln w="0"/>
                <a:effectLst>
                  <a:outerShdw blurRad="38100" dist="19050" dir="2700000" algn="tl" rotWithShape="0">
                    <a:schemeClr val="dk1">
                      <a:alpha val="40000"/>
                    </a:schemeClr>
                  </a:outerShdw>
                </a:effectLst>
              </a:rPr>
              <a:t>منسجم،  </a:t>
            </a:r>
            <a:r>
              <a:rPr lang="ar-IQ" dirty="0">
                <a:ln w="0"/>
                <a:effectLst>
                  <a:outerShdw blurRad="38100" dist="19050" dir="2700000" algn="tl" rotWithShape="0">
                    <a:schemeClr val="dk1">
                      <a:alpha val="40000"/>
                    </a:schemeClr>
                  </a:outerShdw>
                </a:effectLst>
              </a:rPr>
              <a:t>إن الإبداع المعرفي هو تشجيع تنمية الأفكار وتشكيلها على شكل مشاريع، إن العمل مهما تطور تقنيا" أو امتلك قدرات فانه يبقى رهين العقول التي تديره وتدير شؤونه وهذا لن يتم من دون عملية الإبداع المعرفي التي تتضمن عملية تدفق المعرفة وتحويلها من معرفة ضمنية إلى معرفة صريحة ، </a:t>
            </a:r>
            <a:r>
              <a:rPr lang="ar-IQ" dirty="0" smtClean="0">
                <a:ln w="0"/>
                <a:effectLst>
                  <a:outerShdw blurRad="38100" dist="19050" dir="2700000" algn="tl" rotWithShape="0">
                    <a:schemeClr val="dk1">
                      <a:alpha val="40000"/>
                    </a:schemeClr>
                  </a:outerShdw>
                </a:effectLst>
              </a:rPr>
              <a:t>إن </a:t>
            </a:r>
            <a:r>
              <a:rPr lang="ar-IQ" dirty="0">
                <a:ln w="0"/>
                <a:effectLst>
                  <a:outerShdw blurRad="38100" dist="19050" dir="2700000" algn="tl" rotWithShape="0">
                    <a:schemeClr val="dk1">
                      <a:alpha val="40000"/>
                    </a:schemeClr>
                  </a:outerShdw>
                </a:effectLst>
              </a:rPr>
              <a:t>المعرفة الجديدة تبدأ مع الإفراد الذين يملكون البصيرة التي ترشدهم إلى إبداع جديد وان حدس المدير الجيد يكون حافزا" لابتكار منتوج جديد أو تقديم صيغ عمل </a:t>
            </a:r>
            <a:r>
              <a:rPr lang="ar-IQ" dirty="0" smtClean="0">
                <a:ln w="0"/>
                <a:effectLst>
                  <a:outerShdw blurRad="38100" dist="19050" dir="2700000" algn="tl" rotWithShape="0">
                    <a:schemeClr val="dk1">
                      <a:alpha val="40000"/>
                    </a:schemeClr>
                  </a:outerShdw>
                </a:effectLst>
              </a:rPr>
              <a:t>جديدة،حيث </a:t>
            </a:r>
            <a:r>
              <a:rPr lang="en-US" dirty="0" smtClean="0">
                <a:ln w="0"/>
                <a:effectLst>
                  <a:outerShdw blurRad="38100" dist="19050" dir="2700000" algn="tl" rotWithShape="0">
                    <a:schemeClr val="dk1">
                      <a:alpha val="40000"/>
                    </a:schemeClr>
                  </a:outerShdw>
                </a:effectLst>
              </a:rPr>
              <a:t> </a:t>
            </a:r>
            <a:r>
              <a:rPr lang="ar-IQ" dirty="0" smtClean="0">
                <a:ln w="0"/>
                <a:effectLst>
                  <a:outerShdw blurRad="38100" dist="19050" dir="2700000" algn="tl" rotWithShape="0">
                    <a:schemeClr val="dk1">
                      <a:alpha val="40000"/>
                    </a:schemeClr>
                  </a:outerShdw>
                </a:effectLst>
              </a:rPr>
              <a:t>واحدة </a:t>
            </a:r>
            <a:r>
              <a:rPr lang="ar-IQ" dirty="0">
                <a:ln w="0"/>
                <a:effectLst>
                  <a:outerShdw blurRad="38100" dist="19050" dir="2700000" algn="tl" rotWithShape="0">
                    <a:schemeClr val="dk1">
                      <a:alpha val="40000"/>
                    </a:schemeClr>
                  </a:outerShdw>
                </a:effectLst>
              </a:rPr>
              <a:t>من أهم واجبات ومسؤوليات صناع المعرفة هي الإبداع المستمر.   </a:t>
            </a:r>
          </a:p>
          <a:p>
            <a:pPr algn="justLow" rtl="1">
              <a:lnSpc>
                <a:spcPct val="150000"/>
              </a:lnSpc>
            </a:pPr>
            <a:r>
              <a:rPr lang="en-US" dirty="0" smtClean="0">
                <a:ln w="0"/>
                <a:effectLst>
                  <a:outerShdw blurRad="38100" dist="19050" dir="2700000" algn="tl" rotWithShape="0">
                    <a:schemeClr val="dk1">
                      <a:alpha val="40000"/>
                    </a:schemeClr>
                  </a:outerShdw>
                </a:effectLst>
              </a:rPr>
              <a:t> </a:t>
            </a:r>
            <a:endParaRPr lang="en-US" sz="1100" dirty="0">
              <a:ln w="0"/>
              <a:effectLst>
                <a:outerShdw blurRad="38100" dist="19050" dir="2700000" algn="tl" rotWithShape="0">
                  <a:schemeClr val="dk1">
                    <a:alpha val="40000"/>
                  </a:schemeClr>
                </a:outerShdw>
              </a:effectLst>
            </a:endParaRPr>
          </a:p>
        </p:txBody>
      </p:sp>
      <p:pic>
        <p:nvPicPr>
          <p:cNvPr id="3" name="Picture 2"/>
          <p:cNvPicPr>
            <a:picLocks noChangeAspect="1"/>
          </p:cNvPicPr>
          <p:nvPr/>
        </p:nvPicPr>
        <p:blipFill>
          <a:blip r:embed="rId2"/>
          <a:stretch>
            <a:fillRect/>
          </a:stretch>
        </p:blipFill>
        <p:spPr>
          <a:xfrm>
            <a:off x="0" y="198778"/>
            <a:ext cx="2761727" cy="1658256"/>
          </a:xfrm>
          <a:prstGeom prst="rect">
            <a:avLst/>
          </a:prstGeom>
        </p:spPr>
      </p:pic>
    </p:spTree>
    <p:extLst>
      <p:ext uri="{BB962C8B-B14F-4D97-AF65-F5344CB8AC3E}">
        <p14:creationId xmlns:p14="http://schemas.microsoft.com/office/powerpoint/2010/main" val="18309929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solidFill>
          <a:ln>
            <a:solidFill>
              <a:srgbClr val="FF0000"/>
            </a:solidFill>
          </a:ln>
        </p:spPr>
        <p:txBody>
          <a:bodyPr/>
          <a:lstStyle/>
          <a:p>
            <a:pPr algn="r" rtl="1"/>
            <a:r>
              <a:rPr lang="ar-IQ" dirty="0" smtClean="0">
                <a:ln w="0"/>
                <a:effectLst>
                  <a:outerShdw blurRad="38100" dist="19050" dir="2700000" algn="tl" rotWithShape="0">
                    <a:schemeClr val="dk1">
                      <a:alpha val="40000"/>
                    </a:schemeClr>
                  </a:outerShdw>
                </a:effectLst>
              </a:rPr>
              <a:t>محركات الابداع </a:t>
            </a:r>
            <a:endParaRPr lang="en-US" dirty="0">
              <a:ln w="0"/>
              <a:effectLst>
                <a:outerShdw blurRad="38100" dist="19050" dir="2700000" algn="tl" rotWithShape="0">
                  <a:schemeClr val="dk1">
                    <a:alpha val="40000"/>
                  </a:schemeClr>
                </a:outerShdw>
              </a:effectLst>
            </a:endParaRPr>
          </a:p>
        </p:txBody>
      </p:sp>
      <p:sp>
        <p:nvSpPr>
          <p:cNvPr id="5" name="Rectangle 4"/>
          <p:cNvSpPr/>
          <p:nvPr/>
        </p:nvSpPr>
        <p:spPr>
          <a:xfrm>
            <a:off x="353290" y="1774340"/>
            <a:ext cx="11485419" cy="4708981"/>
          </a:xfrm>
          <a:prstGeom prst="rect">
            <a:avLst/>
          </a:prstGeom>
        </p:spPr>
        <p:txBody>
          <a:bodyPr wrap="square">
            <a:spAutoFit/>
          </a:bodyPr>
          <a:lstStyle/>
          <a:p>
            <a:pPr algn="justLow" rtl="1">
              <a:lnSpc>
                <a:spcPct val="150000"/>
              </a:lnSpc>
            </a:pPr>
            <a:r>
              <a:rPr lang="ar-IQ" sz="2000" dirty="0" smtClean="0">
                <a:ln w="0"/>
                <a:solidFill>
                  <a:srgbClr val="FF0000"/>
                </a:solidFill>
                <a:effectLst>
                  <a:outerShdw blurRad="38100" dist="19050" dir="2700000" algn="tl" rotWithShape="0">
                    <a:schemeClr val="dk1">
                      <a:alpha val="40000"/>
                    </a:schemeClr>
                  </a:outerShdw>
                </a:effectLst>
              </a:rPr>
              <a:t>2-الصفات </a:t>
            </a:r>
            <a:r>
              <a:rPr lang="ar-IQ" sz="2000" dirty="0">
                <a:ln w="0"/>
                <a:solidFill>
                  <a:srgbClr val="FF0000"/>
                </a:solidFill>
                <a:effectLst>
                  <a:outerShdw blurRad="38100" dist="19050" dir="2700000" algn="tl" rotWithShape="0">
                    <a:schemeClr val="dk1">
                      <a:alpha val="40000"/>
                    </a:schemeClr>
                  </a:outerShdw>
                </a:effectLst>
              </a:rPr>
              <a:t>العقلية والنفسية للمبدع</a:t>
            </a:r>
          </a:p>
          <a:p>
            <a:pPr algn="justLow" rtl="1">
              <a:lnSpc>
                <a:spcPct val="150000"/>
              </a:lnSpc>
            </a:pPr>
            <a:r>
              <a:rPr lang="ar-IQ" sz="2000" dirty="0">
                <a:ln w="0"/>
                <a:effectLst>
                  <a:outerShdw blurRad="38100" dist="19050" dir="2700000" algn="tl" rotWithShape="0">
                    <a:schemeClr val="dk1">
                      <a:alpha val="40000"/>
                    </a:schemeClr>
                  </a:outerShdw>
                </a:effectLst>
              </a:rPr>
              <a:t>      يتصف المبدعون عموما" بعدد من الخصائص الشخصية والتي تولد دوافع الإبداع والتي اكدت عليها نتائج الدراسات والبحوث  ومنها التي تمت في معهد تقويم العوامل الشخصية للابداع في جامعة كاليفورنيا فقد اكدت في ضوء ملاحظات اجريت على عدد من ذوي الابداع العالي ،انه برغم الاختلافات بين المبدعين فأنهم يتميزون ب( مستوى عال من الذكاء سواء اللفظي منه أو غير اللفظي ، لديهم البصيرة النافذة ، قوة الملاحظة ، القدرة على تركيز الانتباه وتحويله ، وافكارهم متشدده تجاه الاشخاص المخالفين ، لديهم قدرة على التحمل اتجاه الغموض ، لديهم حساسية تجاه تعقيداتهم الذاتية ، لديهم القليل من اليات القمع والكبت) وكشف كامبرز عن الصفات العقلية والنفسية للفرد المبدع بصرف النظر عن مستوى الابداع ، أو ميدان الابداع ونمطه وهي( قوة الاأنا ، الميل نحو التعقيد ، الحساسية نحو المجال، المرونة العقلية) أما ماكينون فقد وجد انه بصرف النظر عن الميدان الذي تظهر فيه الشخصيات المبعة فهي تتميز ب( قلة الاهتمام بالتفاصيل أو بالحقائق لذاتها ، المرونه العقلية ، الموهبة اللفظية ، الرغبة في الاتصال مع الاخرين ، حب الاستطلاع ، الميل للسيطرة ) </a:t>
            </a:r>
            <a:r>
              <a:rPr lang="ar-IQ" sz="2000" dirty="0" smtClean="0">
                <a:ln w="0"/>
                <a:effectLst>
                  <a:outerShdw blurRad="38100" dist="19050" dir="2700000" algn="tl" rotWithShape="0">
                    <a:schemeClr val="dk1">
                      <a:alpha val="40000"/>
                    </a:schemeClr>
                  </a:outerShdw>
                </a:effectLst>
              </a:rPr>
              <a:t> </a:t>
            </a:r>
            <a:endParaRPr lang="ar-IQ" sz="2000" dirty="0">
              <a:ln w="0"/>
              <a:effectLst>
                <a:outerShdw blurRad="38100" dist="19050" dir="2700000" algn="tl" rotWithShape="0">
                  <a:schemeClr val="dk1">
                    <a:alpha val="40000"/>
                  </a:schemeClr>
                </a:outerShdw>
              </a:effectLst>
            </a:endParaRPr>
          </a:p>
          <a:p>
            <a:pPr algn="justLow" rtl="1">
              <a:lnSpc>
                <a:spcPct val="150000"/>
              </a:lnSpc>
            </a:pPr>
            <a:r>
              <a:rPr lang="ar-IQ" sz="2000" dirty="0" smtClean="0">
                <a:ln w="0"/>
                <a:effectLst>
                  <a:outerShdw blurRad="38100" dist="19050" dir="2700000" algn="tl" rotWithShape="0">
                    <a:schemeClr val="dk1">
                      <a:alpha val="40000"/>
                    </a:schemeClr>
                  </a:outerShdw>
                </a:effectLst>
              </a:rPr>
              <a:t> </a:t>
            </a:r>
            <a:endParaRPr lang="en-US" sz="1200" dirty="0">
              <a:ln w="0"/>
              <a:effectLst>
                <a:outerShdw blurRad="38100" dist="19050" dir="2700000" algn="tl" rotWithShape="0">
                  <a:schemeClr val="dk1">
                    <a:alpha val="40000"/>
                  </a:schemeClr>
                </a:outerShdw>
              </a:effectLst>
            </a:endParaRPr>
          </a:p>
        </p:txBody>
      </p:sp>
      <p:pic>
        <p:nvPicPr>
          <p:cNvPr id="3" name="Picture 2"/>
          <p:cNvPicPr>
            <a:picLocks noChangeAspect="1"/>
          </p:cNvPicPr>
          <p:nvPr/>
        </p:nvPicPr>
        <p:blipFill>
          <a:blip r:embed="rId2"/>
          <a:stretch>
            <a:fillRect/>
          </a:stretch>
        </p:blipFill>
        <p:spPr>
          <a:xfrm>
            <a:off x="0" y="198778"/>
            <a:ext cx="2761727" cy="1658256"/>
          </a:xfrm>
          <a:prstGeom prst="rect">
            <a:avLst/>
          </a:prstGeom>
        </p:spPr>
      </p:pic>
    </p:spTree>
    <p:extLst>
      <p:ext uri="{BB962C8B-B14F-4D97-AF65-F5344CB8AC3E}">
        <p14:creationId xmlns:p14="http://schemas.microsoft.com/office/powerpoint/2010/main" val="36616591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0"/>
            <a:ext cx="10515600" cy="1325563"/>
          </a:xfrm>
          <a:solidFill>
            <a:schemeClr val="accent2"/>
          </a:solidFill>
          <a:ln>
            <a:solidFill>
              <a:srgbClr val="FF0000"/>
            </a:solidFill>
          </a:ln>
        </p:spPr>
        <p:txBody>
          <a:bodyPr/>
          <a:lstStyle/>
          <a:p>
            <a:pPr algn="r" rtl="1"/>
            <a:r>
              <a:rPr lang="ar-IQ" dirty="0" smtClean="0">
                <a:ln w="0"/>
                <a:effectLst>
                  <a:outerShdw blurRad="38100" dist="19050" dir="2700000" algn="tl" rotWithShape="0">
                    <a:schemeClr val="dk1">
                      <a:alpha val="40000"/>
                    </a:schemeClr>
                  </a:outerShdw>
                </a:effectLst>
              </a:rPr>
              <a:t>محركات الابداع </a:t>
            </a:r>
            <a:endParaRPr lang="en-US" dirty="0">
              <a:ln w="0"/>
              <a:effectLst>
                <a:outerShdw blurRad="38100" dist="19050" dir="2700000" algn="tl" rotWithShape="0">
                  <a:schemeClr val="dk1">
                    <a:alpha val="40000"/>
                  </a:schemeClr>
                </a:outerShdw>
              </a:effectLst>
            </a:endParaRPr>
          </a:p>
        </p:txBody>
      </p:sp>
      <p:sp>
        <p:nvSpPr>
          <p:cNvPr id="5" name="Rectangle 4"/>
          <p:cNvSpPr/>
          <p:nvPr/>
        </p:nvSpPr>
        <p:spPr>
          <a:xfrm>
            <a:off x="0" y="1345519"/>
            <a:ext cx="12065000" cy="7386638"/>
          </a:xfrm>
          <a:prstGeom prst="rect">
            <a:avLst/>
          </a:prstGeom>
        </p:spPr>
        <p:txBody>
          <a:bodyPr wrap="square">
            <a:spAutoFit/>
          </a:bodyPr>
          <a:lstStyle/>
          <a:p>
            <a:pPr marL="0" marR="0" lvl="0" indent="0" algn="justLow" defTabSz="914400" rtl="1" eaLnBrk="1" fontAlgn="auto" latinLnBrk="0" hangingPunct="1">
              <a:lnSpc>
                <a:spcPct val="150000"/>
              </a:lnSpc>
              <a:spcBef>
                <a:spcPts val="0"/>
              </a:spcBef>
              <a:spcAft>
                <a:spcPts val="0"/>
              </a:spcAft>
              <a:buClrTx/>
              <a:buSzTx/>
              <a:buFontTx/>
              <a:buNone/>
              <a:tabLst/>
              <a:defRPr/>
            </a:pPr>
            <a:r>
              <a:rPr kumimoji="0" lang="ar-IQ" sz="2400" b="1" i="0" u="none" strike="noStrike" kern="1200" cap="none" spc="0" normalizeH="0" baseline="0" noProof="0" dirty="0" smtClean="0">
                <a:ln w="0"/>
                <a:solidFill>
                  <a:srgbClr val="FF0000"/>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t>3-الإبداع </a:t>
            </a:r>
            <a:r>
              <a:rPr kumimoji="0" lang="ar-IQ" sz="2400" b="1" i="0" u="none" strike="noStrike" kern="1200" cap="none" spc="0" normalizeH="0" baseline="0" noProof="0" dirty="0">
                <a:ln w="0"/>
                <a:solidFill>
                  <a:srgbClr val="FF0000"/>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t>والتميز والريادة </a:t>
            </a:r>
          </a:p>
          <a:p>
            <a:pPr marL="0" marR="0" lvl="0" indent="0" algn="justLow" defTabSz="914400" rtl="1" eaLnBrk="1" fontAlgn="auto" latinLnBrk="0" hangingPunct="1">
              <a:lnSpc>
                <a:spcPct val="150000"/>
              </a:lnSpc>
              <a:spcBef>
                <a:spcPts val="0"/>
              </a:spcBef>
              <a:spcAft>
                <a:spcPts val="0"/>
              </a:spcAft>
              <a:buClrTx/>
              <a:buSzTx/>
              <a:buFontTx/>
              <a:buNone/>
              <a:tabLst/>
              <a:defRPr/>
            </a:pPr>
            <a:r>
              <a:rPr kumimoji="0" lang="ar-IQ" sz="2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t>  </a:t>
            </a:r>
            <a:r>
              <a:rPr kumimoji="0" lang="ar-IQ"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t> </a:t>
            </a:r>
            <a:r>
              <a:rPr kumimoji="0" lang="ar-IQ" sz="2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t>إن الإبداع يأخذ إشكالا متعددة تتوائم مع المخرجات التي تأتي من عملية الإبداع التي تكون ضمن اشكال متعددة ومنها </a:t>
            </a:r>
            <a:r>
              <a:rPr kumimoji="0" lang="ar-IQ" sz="2400" b="0" i="0" u="none" strike="noStrike" kern="1200" cap="none" spc="0" normalizeH="0" baseline="0" noProof="0" dirty="0">
                <a:ln w="0"/>
                <a:solidFill>
                  <a:srgbClr val="FF0000"/>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t>التميز </a:t>
            </a:r>
            <a:r>
              <a:rPr kumimoji="0" lang="ar-IQ" sz="2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t>وهو الإتيان بما هو مختلف عن الآخرين من المنافسين وغيرهم حيث ينشئ شريحة سوقية من خلال الاستجابة المتفردة بحاجاتها عن طريق الإبداع وهو إن تكون المتحرك الأول في السوق وفي هذا تميز لصاحب الإبداع بأنه الأول في التوصل إلى الفكرة والمنتج والسوق عن الآخرين وهم المقلدون وحتى في حالة التحسين ( الإبداع الجزئي ) فان صاحب التحسين يكون الأول بما ادخل على المنتج من تعديلات ، وهذه هي سمة السبق في الإبداع إي ان يكون صاحب الإبداع أسرع من منافسيه في التوصل والإدخال إلى ما هو جديد  </a:t>
            </a:r>
            <a:r>
              <a:rPr kumimoji="0" lang="ar-IQ"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t>،إن </a:t>
            </a:r>
            <a:r>
              <a:rPr kumimoji="0" lang="ar-IQ" sz="2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t>ما يتميز به </a:t>
            </a:r>
            <a:r>
              <a:rPr kumimoji="0" lang="ar-IQ" sz="2400" b="0" i="0" u="none" strike="noStrike" kern="1200" cap="none" spc="0" normalizeH="0" baseline="0" noProof="0" dirty="0">
                <a:ln w="0"/>
                <a:solidFill>
                  <a:srgbClr val="FF0000"/>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t>الإبداع والريادة </a:t>
            </a:r>
            <a:r>
              <a:rPr kumimoji="0" lang="ar-IQ" sz="2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t>هو إنهما مصطلحان متداخلان مع بعضهما البعض بحيث كل منهم يكمل الأخر ويربط بينهما علاقة تكاملية يساعد كل منهما الأخر في دعم الكيان المنظمي وجلب إليه الجديد او القيمة المضافة التي هي من أهم خصائص الابداع والريادة على السواء والتي من خلالها تتميز المنظمات عن بعضها البعض وتحقق المكانة </a:t>
            </a:r>
            <a:r>
              <a:rPr kumimoji="0" lang="ar-IQ" sz="2400" b="0" i="0" u="none" strike="noStrike" kern="1200" cap="none" spc="0" normalizeH="0" baseline="0" noProof="0" dirty="0" smtClean="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t>الريادية.</a:t>
            </a:r>
            <a:endParaRPr kumimoji="0" lang="ar-IQ" sz="2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endParaRPr>
          </a:p>
          <a:p>
            <a:pPr marL="0" marR="0" lvl="0" indent="0" algn="justLow" defTabSz="914400" rtl="1" eaLnBrk="1" fontAlgn="auto" latinLnBrk="0" hangingPunct="1">
              <a:lnSpc>
                <a:spcPct val="150000"/>
              </a:lnSpc>
              <a:spcBef>
                <a:spcPts val="0"/>
              </a:spcBef>
              <a:spcAft>
                <a:spcPts val="0"/>
              </a:spcAft>
              <a:buClrTx/>
              <a:buSzTx/>
              <a:buFontTx/>
              <a:buNone/>
              <a:tabLst/>
              <a:defRPr/>
            </a:pPr>
            <a:endParaRPr kumimoji="0" lang="ar-IQ" sz="2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endParaRPr>
          </a:p>
          <a:p>
            <a:pPr marL="0" marR="0" lvl="0" indent="0" algn="justLow" defTabSz="914400" rtl="1" eaLnBrk="1" fontAlgn="auto" latinLnBrk="0" hangingPunct="1">
              <a:lnSpc>
                <a:spcPct val="150000"/>
              </a:lnSpc>
              <a:spcBef>
                <a:spcPts val="0"/>
              </a:spcBef>
              <a:spcAft>
                <a:spcPts val="0"/>
              </a:spcAft>
              <a:buClrTx/>
              <a:buSzTx/>
              <a:buFontTx/>
              <a:buNone/>
              <a:tabLst/>
              <a:defRPr/>
            </a:pPr>
            <a:endParaRPr kumimoji="0" lang="ar-IQ" sz="2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endParaRPr>
          </a:p>
          <a:p>
            <a:pPr marL="0" marR="0" lvl="0" indent="0" algn="justLow" defTabSz="914400" rtl="1" eaLnBrk="1" fontAlgn="auto" latinLnBrk="0" hangingPunct="1">
              <a:lnSpc>
                <a:spcPct val="150000"/>
              </a:lnSpc>
              <a:spcBef>
                <a:spcPts val="0"/>
              </a:spcBef>
              <a:spcAft>
                <a:spcPts val="0"/>
              </a:spcAft>
              <a:buClrTx/>
              <a:buSzTx/>
              <a:buFontTx/>
              <a:buNone/>
              <a:tabLst/>
              <a:defRPr/>
            </a:pPr>
            <a:r>
              <a:rPr kumimoji="0" lang="ar-IQ" sz="1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t/>
            </a:r>
            <a:br>
              <a:rPr kumimoji="0" lang="ar-IQ" sz="1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Arial" panose="020B0604020202020204" pitchFamily="34" charset="0"/>
              </a:rPr>
            </a:br>
            <a:endParaRPr kumimoji="0" lang="en-US" sz="1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endParaRPr>
          </a:p>
        </p:txBody>
      </p:sp>
      <p:pic>
        <p:nvPicPr>
          <p:cNvPr id="3" name="Picture 2"/>
          <p:cNvPicPr>
            <a:picLocks noChangeAspect="1"/>
          </p:cNvPicPr>
          <p:nvPr/>
        </p:nvPicPr>
        <p:blipFill>
          <a:blip r:embed="rId2"/>
          <a:stretch>
            <a:fillRect/>
          </a:stretch>
        </p:blipFill>
        <p:spPr>
          <a:xfrm>
            <a:off x="88900" y="0"/>
            <a:ext cx="2761727" cy="1658256"/>
          </a:xfrm>
          <a:prstGeom prst="rect">
            <a:avLst/>
          </a:prstGeom>
        </p:spPr>
      </p:pic>
    </p:spTree>
    <p:extLst>
      <p:ext uri="{BB962C8B-B14F-4D97-AF65-F5344CB8AC3E}">
        <p14:creationId xmlns:p14="http://schemas.microsoft.com/office/powerpoint/2010/main" val="41073753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IQ" dirty="0">
                <a:solidFill>
                  <a:srgbClr val="FF0000"/>
                </a:solidFill>
              </a:rPr>
              <a:t>مفهوم </a:t>
            </a:r>
            <a:r>
              <a:rPr lang="ar-IQ" dirty="0" smtClean="0">
                <a:solidFill>
                  <a:srgbClr val="FF0000"/>
                </a:solidFill>
              </a:rPr>
              <a:t>الابداع    </a:t>
            </a:r>
            <a:endParaRPr lang="en-US" dirty="0">
              <a:solidFill>
                <a:srgbClr val="FF0000"/>
              </a:solidFill>
            </a:endParaRPr>
          </a:p>
        </p:txBody>
      </p:sp>
      <p:sp>
        <p:nvSpPr>
          <p:cNvPr id="3" name="Content Placeholder 2"/>
          <p:cNvSpPr>
            <a:spLocks noGrp="1"/>
          </p:cNvSpPr>
          <p:nvPr>
            <p:ph idx="1"/>
          </p:nvPr>
        </p:nvSpPr>
        <p:spPr>
          <a:xfrm>
            <a:off x="838200" y="1336431"/>
            <a:ext cx="10943492" cy="4840532"/>
          </a:xfrm>
        </p:spPr>
        <p:txBody>
          <a:bodyPr>
            <a:normAutofit/>
          </a:bodyPr>
          <a:lstStyle/>
          <a:p>
            <a:pPr marL="0" indent="0" algn="r" rtl="1">
              <a:lnSpc>
                <a:spcPct val="150000"/>
              </a:lnSpc>
              <a:buNone/>
            </a:pPr>
            <a:r>
              <a:rPr lang="ar-IQ" dirty="0" smtClean="0"/>
              <a:t> </a:t>
            </a:r>
            <a:r>
              <a:rPr lang="ar-IQ" dirty="0"/>
              <a:t/>
            </a:r>
            <a:br>
              <a:rPr lang="ar-IQ" dirty="0"/>
            </a:br>
            <a:r>
              <a:rPr lang="ar-IQ" sz="3300" b="1" dirty="0" smtClean="0">
                <a:ln w="0"/>
                <a:effectLst>
                  <a:outerShdw blurRad="38100" dist="19050" dir="2700000" algn="tl" rotWithShape="0">
                    <a:schemeClr val="dk1">
                      <a:alpha val="40000"/>
                    </a:schemeClr>
                  </a:outerShdw>
                </a:effectLst>
              </a:rPr>
              <a:t> </a:t>
            </a:r>
            <a:r>
              <a:rPr lang="ar-IQ" dirty="0">
                <a:ln w="0"/>
                <a:effectLst>
                  <a:outerShdw blurRad="38100" dist="19050" dir="2700000" algn="tl" rotWithShape="0">
                    <a:schemeClr val="dk1">
                      <a:alpha val="40000"/>
                    </a:schemeClr>
                  </a:outerShdw>
                </a:effectLst>
              </a:rPr>
              <a:t/>
            </a:r>
            <a:br>
              <a:rPr lang="ar-IQ" dirty="0">
                <a:ln w="0"/>
                <a:effectLst>
                  <a:outerShdw blurRad="38100" dist="19050" dir="2700000" algn="tl" rotWithShape="0">
                    <a:schemeClr val="dk1">
                      <a:alpha val="40000"/>
                    </a:schemeClr>
                  </a:outerShdw>
                </a:effectLst>
              </a:rPr>
            </a:br>
            <a:endParaRPr lang="en-US" dirty="0">
              <a:ln w="0"/>
              <a:effectLst>
                <a:outerShdw blurRad="38100" dist="19050" dir="2700000" algn="tl" rotWithShape="0">
                  <a:schemeClr val="dk1">
                    <a:alpha val="40000"/>
                  </a:schemeClr>
                </a:outerShdw>
              </a:effectLst>
            </a:endParaRPr>
          </a:p>
        </p:txBody>
      </p:sp>
      <p:pic>
        <p:nvPicPr>
          <p:cNvPr id="4" name="Picture 10" descr="المنظومة المتكاملة في التفكير الاستراتيجي و تخطيط الاعمال"/>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238500" cy="14097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0" y="1230848"/>
            <a:ext cx="11684000" cy="6001643"/>
          </a:xfrm>
          <a:prstGeom prst="rect">
            <a:avLst/>
          </a:prstGeom>
        </p:spPr>
        <p:txBody>
          <a:bodyPr wrap="square">
            <a:spAutoFit/>
          </a:bodyPr>
          <a:lstStyle/>
          <a:p>
            <a:pPr algn="r" rtl="1"/>
            <a:r>
              <a:rPr lang="ar-IQ" sz="2400" dirty="0"/>
              <a:t>الإبداع ليس هبة ولا فطرة، بل هو مهارة، مثله مثل باقي المهارات الأخرى، ومن ثم، وعلى الرغم من كون الإبداع ضروريًا في الاقتصاد العالمي شديد التنافسية إلا أنه من الممكن الحصول عليه والوصول إليه، وهذا بالضبط ما يدفعنا للحديث عن تدريب على الإبداع، فمن خلال هذا التدريب يمكن للمرء أن يتغلب على التحديات التي تعترض طريقه.</a:t>
            </a:r>
          </a:p>
          <a:p>
            <a:pPr algn="r" rtl="1"/>
            <a:endParaRPr lang="ar-IQ" sz="2400" dirty="0"/>
          </a:p>
          <a:p>
            <a:pPr algn="r" rtl="1"/>
            <a:r>
              <a:rPr lang="ar-IQ" sz="2400" dirty="0"/>
              <a:t>وتكمن ميزة الإبداع الأساسية في كونه يساعد في حل مشكلة قائمة بالفعل، ويفتح أفقًا جديدًا، ولذلك كان مهمًا وضرورة محتمة، ومن خلال موضوعنا «تدريب على الإبداع» سنحاول الإشارة إلى أبرز تلك التدريبات </a:t>
            </a:r>
            <a:r>
              <a:rPr lang="ar-IQ" sz="2400" dirty="0" smtClean="0"/>
              <a:t>والاستراتيجيات  .</a:t>
            </a:r>
          </a:p>
          <a:p>
            <a:pPr algn="r" rtl="1"/>
            <a:endParaRPr lang="ar-IQ" sz="2400" dirty="0"/>
          </a:p>
          <a:p>
            <a:pPr algn="r" rtl="1"/>
            <a:r>
              <a:rPr lang="ar-IQ" sz="2400" dirty="0"/>
              <a:t>هناك طريقة أفضل</a:t>
            </a:r>
          </a:p>
          <a:p>
            <a:pPr algn="r" rtl="1"/>
            <a:r>
              <a:rPr lang="ar-IQ" sz="2400" dirty="0"/>
              <a:t>رفض الوضع القائم حتى ولو كان مريحًا هو أول ما يجب الإشارة إليه عند حديثنا عن «تدريب على الإبداع»، فالإبداع، من حيث الجوهر، هو ثورة على الراهن، ورفض للمألوف، سوى أن رفضه ليس نفيًا من أجل النفي، وإنما هو يسعى إلى اتخاذ هذا الرفض ذريعة للوصول إلى طرية جديدة.</a:t>
            </a:r>
          </a:p>
          <a:p>
            <a:pPr algn="r" rtl="1"/>
            <a:endParaRPr lang="ar-IQ" sz="2400" dirty="0"/>
          </a:p>
          <a:p>
            <a:pPr algn="r" rtl="1"/>
            <a:r>
              <a:rPr lang="ar-IQ" sz="2400" dirty="0"/>
              <a:t>تلك هي تركيبة العقلية المبدعة، فلا تؤمن بأن المتاح هو أفضل ما في الإمكان؛ فما في الإمكان غير محدود أبدًا، وهل قدراته الإنسان محدودة؟!</a:t>
            </a:r>
          </a:p>
          <a:p>
            <a:pPr algn="r" rtl="1"/>
            <a:endParaRPr lang="ar-IQ" sz="2400" dirty="0"/>
          </a:p>
          <a:p>
            <a:pPr algn="r" rtl="1"/>
            <a:r>
              <a:rPr lang="ar-IQ" sz="2400" dirty="0" smtClean="0"/>
              <a:t> </a:t>
            </a:r>
            <a:endParaRPr lang="en-US" sz="2400" dirty="0"/>
          </a:p>
        </p:txBody>
      </p:sp>
    </p:spTree>
    <p:extLst>
      <p:ext uri="{BB962C8B-B14F-4D97-AF65-F5344CB8AC3E}">
        <p14:creationId xmlns:p14="http://schemas.microsoft.com/office/powerpoint/2010/main" val="27847719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IQ" dirty="0">
                <a:solidFill>
                  <a:srgbClr val="FF0000"/>
                </a:solidFill>
              </a:rPr>
              <a:t>مفهوم التفكير </a:t>
            </a:r>
            <a:r>
              <a:rPr lang="ar-IQ" dirty="0" smtClean="0">
                <a:solidFill>
                  <a:srgbClr val="FF0000"/>
                </a:solidFill>
              </a:rPr>
              <a:t>الابداعي   </a:t>
            </a:r>
            <a:endParaRPr lang="en-US" dirty="0">
              <a:solidFill>
                <a:srgbClr val="FF0000"/>
              </a:solidFill>
            </a:endParaRPr>
          </a:p>
        </p:txBody>
      </p:sp>
      <p:sp>
        <p:nvSpPr>
          <p:cNvPr id="3" name="Content Placeholder 2"/>
          <p:cNvSpPr>
            <a:spLocks noGrp="1"/>
          </p:cNvSpPr>
          <p:nvPr>
            <p:ph idx="1"/>
          </p:nvPr>
        </p:nvSpPr>
        <p:spPr>
          <a:xfrm>
            <a:off x="152400" y="1336431"/>
            <a:ext cx="11629292" cy="4840532"/>
          </a:xfrm>
        </p:spPr>
        <p:txBody>
          <a:bodyPr>
            <a:noAutofit/>
          </a:bodyPr>
          <a:lstStyle/>
          <a:p>
            <a:pPr marL="0" indent="0" algn="justLow" rtl="1">
              <a:lnSpc>
                <a:spcPct val="150000"/>
              </a:lnSpc>
              <a:buNone/>
            </a:pPr>
            <a:r>
              <a:rPr lang="ar-IQ" sz="1600" b="1" dirty="0" smtClean="0"/>
              <a:t> </a:t>
            </a:r>
            <a:r>
              <a:rPr lang="ar-IQ" sz="1600" b="1" dirty="0"/>
              <a:t/>
            </a:r>
            <a:br>
              <a:rPr lang="ar-IQ" sz="1600" b="1" dirty="0"/>
            </a:br>
            <a:r>
              <a:rPr lang="ar-IQ" sz="2000" b="1" dirty="0">
                <a:ln w="0"/>
                <a:effectLst>
                  <a:outerShdw blurRad="38100" dist="19050" dir="2700000" algn="tl" rotWithShape="0">
                    <a:schemeClr val="dk1">
                      <a:alpha val="40000"/>
                    </a:schemeClr>
                  </a:outerShdw>
                </a:effectLst>
              </a:rPr>
              <a:t> التفكير الإبداعي يعني التفكير خارج الصندوق، غالباً ما يتضمن الإبداع التفكير الجانبي، وهو القدرة على إدراك الأنماط غير الواضحة، وقد يعني التفكير الإبداعي ابتكار طرق جديدة لتنفيذ المهام وحل المشكلات ومواجهة التحديات</a:t>
            </a:r>
            <a:r>
              <a:rPr lang="ar-IQ" sz="2000" b="1" dirty="0" smtClean="0">
                <a:ln w="0"/>
                <a:effectLst>
                  <a:outerShdw blurRad="38100" dist="19050" dir="2700000" algn="tl" rotWithShape="0">
                    <a:schemeClr val="dk1">
                      <a:alpha val="40000"/>
                    </a:schemeClr>
                  </a:outerShdw>
                </a:effectLst>
              </a:rPr>
              <a:t>.</a:t>
            </a:r>
          </a:p>
          <a:p>
            <a:pPr marL="0" indent="0" algn="justLow" rtl="1">
              <a:lnSpc>
                <a:spcPct val="150000"/>
              </a:lnSpc>
              <a:buNone/>
            </a:pPr>
            <a:r>
              <a:rPr lang="ar-IQ" sz="2000" b="1" dirty="0">
                <a:ln w="0"/>
                <a:effectLst>
                  <a:outerShdw blurRad="38100" dist="19050" dir="2700000" algn="tl" rotWithShape="0">
                    <a:schemeClr val="dk1">
                      <a:alpha val="40000"/>
                    </a:schemeClr>
                  </a:outerShdw>
                </a:effectLst>
              </a:rPr>
              <a:t>إنه يعني تقديم منظور جديد وأحياناً غير تقليدي إلى حياتك وعملك، يمكن أن تساعد طريقة التفكير هذه الإدارات والمؤسسات على أن تكون أكثر إنتاجية</a:t>
            </a:r>
            <a:r>
              <a:rPr lang="ar-IQ" sz="2000" b="1" dirty="0" smtClean="0">
                <a:ln w="0"/>
                <a:effectLst>
                  <a:outerShdw blurRad="38100" dist="19050" dir="2700000" algn="tl" rotWithShape="0">
                    <a:schemeClr val="dk1">
                      <a:alpha val="40000"/>
                    </a:schemeClr>
                  </a:outerShdw>
                </a:effectLst>
              </a:rPr>
              <a:t>.</a:t>
            </a:r>
            <a:endParaRPr lang="ar-IQ" sz="2000" b="1" dirty="0">
              <a:ln w="0"/>
              <a:effectLst>
                <a:outerShdw blurRad="38100" dist="19050" dir="2700000" algn="tl" rotWithShape="0">
                  <a:schemeClr val="dk1">
                    <a:alpha val="40000"/>
                  </a:schemeClr>
                </a:outerShdw>
              </a:effectLst>
            </a:endParaRPr>
          </a:p>
          <a:p>
            <a:pPr marL="0" indent="0" algn="justLow" rtl="1">
              <a:lnSpc>
                <a:spcPct val="150000"/>
              </a:lnSpc>
              <a:buNone/>
            </a:pPr>
            <a:r>
              <a:rPr lang="ar-IQ" sz="2000" b="1" dirty="0">
                <a:ln w="0"/>
                <a:effectLst>
                  <a:outerShdw blurRad="38100" dist="19050" dir="2700000" algn="tl" rotWithShape="0">
                    <a:schemeClr val="dk1">
                      <a:alpha val="40000"/>
                    </a:schemeClr>
                  </a:outerShdw>
                </a:effectLst>
              </a:rPr>
              <a:t>التفكير الإبداعي لا يقتصر على الأنواع الفنية، التفكير الإبداعي هو مهارة يمكن لأي شخص رعايتها وتطويرها، مثل العصف الذهني، الذي يساعدك في تطوير التفكير أفكار جديدة للغاية وغير مألوفة، لعدم تكرار نفس التجارب السابقة وانتظار نتائج مختلفة</a:t>
            </a:r>
            <a:r>
              <a:rPr lang="ar-IQ" sz="2000" b="1" dirty="0" smtClean="0">
                <a:ln w="0"/>
                <a:effectLst>
                  <a:outerShdw blurRad="38100" dist="19050" dir="2700000" algn="tl" rotWithShape="0">
                    <a:schemeClr val="dk1">
                      <a:alpha val="40000"/>
                    </a:schemeClr>
                  </a:outerShdw>
                </a:effectLst>
              </a:rPr>
              <a:t>.</a:t>
            </a:r>
            <a:endParaRPr lang="ar-IQ" sz="2000" b="1" dirty="0">
              <a:ln w="0"/>
              <a:effectLst>
                <a:outerShdw blurRad="38100" dist="19050" dir="2700000" algn="tl" rotWithShape="0">
                  <a:schemeClr val="dk1">
                    <a:alpha val="40000"/>
                  </a:schemeClr>
                </a:outerShdw>
              </a:effectLst>
            </a:endParaRPr>
          </a:p>
          <a:p>
            <a:pPr marL="0" indent="0" algn="justLow" rtl="1">
              <a:lnSpc>
                <a:spcPct val="150000"/>
              </a:lnSpc>
              <a:buNone/>
            </a:pPr>
            <a:r>
              <a:rPr lang="ar-IQ" sz="2000" b="1" dirty="0">
                <a:ln w="0"/>
                <a:effectLst>
                  <a:outerShdw blurRad="38100" dist="19050" dir="2700000" algn="tl" rotWithShape="0">
                    <a:schemeClr val="dk1">
                      <a:alpha val="40000"/>
                    </a:schemeClr>
                  </a:outerShdw>
                </a:effectLst>
              </a:rPr>
              <a:t>لا بد أن تدرك أيضاً أن التفكير الإبداعي لا يكون محدوداً أو مشروطاً بأشياء تحكمه سواء داخل المنطق أو خارجه، يمكن توجيه التفكير نحو أي فكرة منطقية أو غير منطقية وقابلة للتطبيق مع وضع احتمالات لعدم النجاح أو عدم اكتمال الفكرة وضرورة تطويرها بشكل مختلف، لذا يجب دائماً وضع خطط بديلة وحلول مقترحة سريعة، لتعويض الوقت والخروج بأفكار أكثر إبداعاً.</a:t>
            </a:r>
            <a:r>
              <a:rPr lang="ar-IQ" sz="1600" b="1" dirty="0">
                <a:ln w="0"/>
                <a:effectLst>
                  <a:outerShdw blurRad="38100" dist="19050" dir="2700000" algn="tl" rotWithShape="0">
                    <a:schemeClr val="dk1">
                      <a:alpha val="40000"/>
                    </a:schemeClr>
                  </a:outerShdw>
                </a:effectLst>
              </a:rPr>
              <a:t/>
            </a:r>
            <a:br>
              <a:rPr lang="ar-IQ" sz="1600" b="1" dirty="0">
                <a:ln w="0"/>
                <a:effectLst>
                  <a:outerShdw blurRad="38100" dist="19050" dir="2700000" algn="tl" rotWithShape="0">
                    <a:schemeClr val="dk1">
                      <a:alpha val="40000"/>
                    </a:schemeClr>
                  </a:outerShdw>
                </a:effectLst>
              </a:rPr>
            </a:br>
            <a:endParaRPr lang="en-US" sz="1600" b="1" dirty="0">
              <a:ln w="0"/>
              <a:effectLst>
                <a:outerShdw blurRad="38100" dist="19050" dir="2700000" algn="tl" rotWithShape="0">
                  <a:schemeClr val="dk1">
                    <a:alpha val="40000"/>
                  </a:schemeClr>
                </a:outerShdw>
              </a:effectLst>
            </a:endParaRPr>
          </a:p>
        </p:txBody>
      </p:sp>
      <p:pic>
        <p:nvPicPr>
          <p:cNvPr id="4" name="Picture 10" descr="المنظومة المتكاملة في التفكير الاستراتيجي و تخطيط الاعمال"/>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238500" cy="1409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61611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 y="0"/>
            <a:ext cx="3763109" cy="2116749"/>
          </a:xfrm>
          <a:prstGeom prst="rect">
            <a:avLst/>
          </a:prstGeom>
        </p:spPr>
      </p:pic>
      <p:sp>
        <p:nvSpPr>
          <p:cNvPr id="2" name="Title 1"/>
          <p:cNvSpPr>
            <a:spLocks noGrp="1"/>
          </p:cNvSpPr>
          <p:nvPr>
            <p:ph type="title"/>
          </p:nvPr>
        </p:nvSpPr>
        <p:spPr/>
        <p:txBody>
          <a:bodyPr/>
          <a:lstStyle/>
          <a:p>
            <a:pPr algn="ctr" rtl="1"/>
            <a:r>
              <a:rPr lang="ar-IQ" dirty="0" smtClean="0">
                <a:solidFill>
                  <a:srgbClr val="FF0000"/>
                </a:solidFill>
              </a:rPr>
              <a:t>أهمية </a:t>
            </a:r>
            <a:r>
              <a:rPr lang="ar-IQ" dirty="0">
                <a:solidFill>
                  <a:srgbClr val="FF0000"/>
                </a:solidFill>
              </a:rPr>
              <a:t>التفكير الابداعي</a:t>
            </a:r>
            <a:endParaRPr lang="en-US" dirty="0">
              <a:solidFill>
                <a:srgbClr val="FF0000"/>
              </a:solidFill>
            </a:endParaRPr>
          </a:p>
        </p:txBody>
      </p:sp>
      <p:sp>
        <p:nvSpPr>
          <p:cNvPr id="3" name="Content Placeholder 2"/>
          <p:cNvSpPr>
            <a:spLocks noGrp="1"/>
          </p:cNvSpPr>
          <p:nvPr>
            <p:ph idx="1"/>
          </p:nvPr>
        </p:nvSpPr>
        <p:spPr>
          <a:xfrm>
            <a:off x="-1" y="1477108"/>
            <a:ext cx="12191999" cy="5380892"/>
          </a:xfrm>
        </p:spPr>
        <p:txBody>
          <a:bodyPr>
            <a:noAutofit/>
          </a:bodyPr>
          <a:lstStyle/>
          <a:p>
            <a:pPr marL="0" indent="0" algn="r" rtl="1">
              <a:lnSpc>
                <a:spcPct val="150000"/>
              </a:lnSpc>
              <a:buNone/>
            </a:pPr>
            <a:r>
              <a:rPr lang="ar-IQ" b="1" dirty="0" smtClean="0"/>
              <a:t>1-بناء </a:t>
            </a:r>
            <a:r>
              <a:rPr lang="ar-IQ" b="1" dirty="0"/>
              <a:t>ونمو المؤسسات وكذلك القدرة على مواجهة تحديات المستقبل.</a:t>
            </a:r>
          </a:p>
          <a:p>
            <a:pPr marL="0" indent="0" algn="r" rtl="1">
              <a:lnSpc>
                <a:spcPct val="150000"/>
              </a:lnSpc>
              <a:buNone/>
            </a:pPr>
            <a:r>
              <a:rPr lang="ar-IQ" b="1" dirty="0"/>
              <a:t>2-تحسين إنتاجية المنظمة وذلك بتحقيق الكفاءة والفاعلية في الأداء وانجاز الأهداف واستخدام الموارد والطاقة بشكل اقتصادي .  </a:t>
            </a:r>
          </a:p>
          <a:p>
            <a:pPr marL="0" indent="0" algn="r" rtl="1">
              <a:lnSpc>
                <a:spcPct val="150000"/>
              </a:lnSpc>
              <a:buNone/>
            </a:pPr>
            <a:r>
              <a:rPr lang="ar-IQ" b="1" dirty="0"/>
              <a:t>3-يساعد الإبداع في تحقيق الذات والشعور بالإنجاز ويجعل الفرد قادرا على الثقة بنفسه ويقلل من فرص ظهور ونمو المشكلات الإدارية والأزمات .</a:t>
            </a:r>
          </a:p>
          <a:p>
            <a:pPr marL="0" indent="0" algn="r" rtl="1">
              <a:lnSpc>
                <a:spcPct val="150000"/>
              </a:lnSpc>
              <a:buNone/>
            </a:pPr>
            <a:r>
              <a:rPr lang="ar-IQ" b="1" dirty="0"/>
              <a:t>4 -تكمن أهمية الإبداع بأنه يجعل الفرد يتنبه لمعوقات الإبداع ويتعرف على مدى تأثيرها وتغلغلها فيه لان معرفة هذه المعوقات وفهمه لها سوف يعينه على التغلب عليها </a:t>
            </a:r>
            <a:r>
              <a:rPr lang="ar-IQ" b="1" dirty="0" smtClean="0"/>
              <a:t>.</a:t>
            </a:r>
            <a:endParaRPr lang="en-US" b="1" dirty="0"/>
          </a:p>
        </p:txBody>
      </p:sp>
    </p:spTree>
    <p:extLst>
      <p:ext uri="{BB962C8B-B14F-4D97-AF65-F5344CB8AC3E}">
        <p14:creationId xmlns:p14="http://schemas.microsoft.com/office/powerpoint/2010/main" val="30434266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 y="0"/>
            <a:ext cx="3763109" cy="2116749"/>
          </a:xfrm>
          <a:prstGeom prst="rect">
            <a:avLst/>
          </a:prstGeom>
        </p:spPr>
      </p:pic>
      <p:sp>
        <p:nvSpPr>
          <p:cNvPr id="2" name="Title 1"/>
          <p:cNvSpPr>
            <a:spLocks noGrp="1"/>
          </p:cNvSpPr>
          <p:nvPr>
            <p:ph type="title"/>
          </p:nvPr>
        </p:nvSpPr>
        <p:spPr/>
        <p:txBody>
          <a:bodyPr/>
          <a:lstStyle/>
          <a:p>
            <a:pPr algn="ctr" rtl="1"/>
            <a:r>
              <a:rPr lang="ar-IQ" dirty="0" smtClean="0">
                <a:solidFill>
                  <a:srgbClr val="FF0000"/>
                </a:solidFill>
              </a:rPr>
              <a:t>أهمية </a:t>
            </a:r>
            <a:r>
              <a:rPr lang="ar-IQ" dirty="0">
                <a:solidFill>
                  <a:srgbClr val="FF0000"/>
                </a:solidFill>
              </a:rPr>
              <a:t>التفكير الابداعي</a:t>
            </a:r>
            <a:endParaRPr lang="en-US" dirty="0">
              <a:solidFill>
                <a:srgbClr val="FF0000"/>
              </a:solidFill>
            </a:endParaRPr>
          </a:p>
        </p:txBody>
      </p:sp>
      <p:sp>
        <p:nvSpPr>
          <p:cNvPr id="3" name="Content Placeholder 2"/>
          <p:cNvSpPr>
            <a:spLocks noGrp="1"/>
          </p:cNvSpPr>
          <p:nvPr>
            <p:ph idx="1"/>
          </p:nvPr>
        </p:nvSpPr>
        <p:spPr>
          <a:xfrm>
            <a:off x="-1" y="1477108"/>
            <a:ext cx="12191999" cy="5380892"/>
          </a:xfrm>
        </p:spPr>
        <p:txBody>
          <a:bodyPr>
            <a:noAutofit/>
          </a:bodyPr>
          <a:lstStyle/>
          <a:p>
            <a:pPr marL="0" indent="0" algn="r" rtl="1">
              <a:buNone/>
            </a:pPr>
            <a:r>
              <a:rPr lang="ar-IQ" sz="2400" b="1" dirty="0"/>
              <a:t>1.يوفر التفكير الإبداعي حرية </a:t>
            </a:r>
            <a:r>
              <a:rPr lang="ar-IQ" sz="2400" b="1" dirty="0" smtClean="0"/>
              <a:t>هائلة:</a:t>
            </a:r>
            <a:endParaRPr lang="ar-IQ" sz="2400" b="1" dirty="0"/>
          </a:p>
          <a:p>
            <a:pPr marL="0" indent="0" algn="r" rtl="1">
              <a:buNone/>
            </a:pPr>
            <a:r>
              <a:rPr lang="ar-IQ" sz="2400" b="1" dirty="0"/>
              <a:t>عندما نبتكر، تتاح لنا الفرصة للتفاعل مع العالم دون الحكم على أنفسنا، إنه مشابه لما شعرنا به عندما كنا أطفالاً، فلا نهتم بما يعتقده الناس عنا، ونفكر ونتحرك بكامل حريتنا وإرادتنا الكاملة</a:t>
            </a:r>
            <a:r>
              <a:rPr lang="ar-IQ" sz="2400" b="1" dirty="0" smtClean="0"/>
              <a:t>.</a:t>
            </a:r>
            <a:endParaRPr lang="ar-IQ" sz="2400" b="1" dirty="0"/>
          </a:p>
          <a:p>
            <a:pPr marL="0" indent="0" algn="r" rtl="1">
              <a:buNone/>
            </a:pPr>
            <a:r>
              <a:rPr lang="ar-IQ" sz="2400" b="1" dirty="0"/>
              <a:t>2.يوفر التفكير الإبداعي الوعي </a:t>
            </a:r>
            <a:r>
              <a:rPr lang="ar-IQ" sz="2400" b="1" dirty="0" smtClean="0"/>
              <a:t>الذاتي</a:t>
            </a:r>
            <a:endParaRPr lang="ar-IQ" sz="2400" b="1" dirty="0"/>
          </a:p>
          <a:p>
            <a:pPr marL="0" indent="0" algn="r" rtl="1">
              <a:buNone/>
            </a:pPr>
            <a:r>
              <a:rPr lang="ar-IQ" sz="2400" b="1" dirty="0" smtClean="0"/>
              <a:t>يجعلنا </a:t>
            </a:r>
            <a:r>
              <a:rPr lang="ar-IQ" sz="2400" b="1" dirty="0"/>
              <a:t>أكثر ثقة في أفكارنا ووعينا، فمن خلال الاستفادة من التفكير الإبداعي، يمكننا بناء ثقتنا في أفكارنا والبدء في المساهمة في المجموعة وعملنا بشكل عام</a:t>
            </a:r>
            <a:r>
              <a:rPr lang="ar-IQ" sz="2400" b="1" dirty="0" smtClean="0"/>
              <a:t>.</a:t>
            </a:r>
            <a:endParaRPr lang="ar-IQ" sz="2400" b="1" dirty="0"/>
          </a:p>
          <a:p>
            <a:pPr marL="0" indent="0" algn="r" rtl="1">
              <a:buNone/>
            </a:pPr>
            <a:r>
              <a:rPr lang="ar-IQ" sz="2400" b="1" dirty="0"/>
              <a:t>3.يوفر التفكير الإبداعي التخفيف من </a:t>
            </a:r>
            <a:r>
              <a:rPr lang="ar-IQ" sz="2400" b="1" dirty="0" smtClean="0"/>
              <a:t>التوتر</a:t>
            </a:r>
            <a:endParaRPr lang="ar-IQ" sz="2400" b="1" dirty="0"/>
          </a:p>
          <a:p>
            <a:pPr marL="0" indent="0" algn="r" rtl="1">
              <a:buNone/>
            </a:pPr>
            <a:r>
              <a:rPr lang="ar-IQ" sz="2400" b="1" dirty="0"/>
              <a:t>من أهمية التفكير الإبداعي وممارسته بشكل دائم، هو التخفيف من التوتر والضغط العصبي الذي يقع على الأشخاص بسبب روتين الحياة والمسؤوليات المتعددة، والحل هنا يكمن في التعامل مع الأمور التي تسبب الضغط العصبي والتوتر بشكل مختلف أكثر إبداعاً</a:t>
            </a:r>
            <a:r>
              <a:rPr lang="ar-IQ" sz="2400" b="1" dirty="0" smtClean="0"/>
              <a:t>.</a:t>
            </a:r>
            <a:endParaRPr lang="ar-IQ" sz="2400" b="1" dirty="0"/>
          </a:p>
          <a:p>
            <a:pPr marL="0" indent="0" algn="r" rtl="1">
              <a:buNone/>
            </a:pPr>
            <a:r>
              <a:rPr lang="ar-IQ" sz="2400" b="1" dirty="0"/>
              <a:t>4.يوفر التفكير الإبداعي تحسين </a:t>
            </a:r>
            <a:r>
              <a:rPr lang="ar-IQ" sz="2400" b="1" dirty="0" smtClean="0"/>
              <a:t>الإنتاجية</a:t>
            </a:r>
            <a:endParaRPr lang="ar-IQ" sz="2400" b="1" dirty="0"/>
          </a:p>
          <a:p>
            <a:pPr marL="0" indent="0" algn="r" rtl="1">
              <a:buNone/>
            </a:pPr>
            <a:r>
              <a:rPr lang="ar-IQ" sz="2400" b="1" dirty="0"/>
              <a:t>هل شاهدت شخصاً يقدم منتجاً جديداً أو مبتكراً من قبل وفشل </a:t>
            </a:r>
            <a:r>
              <a:rPr lang="ar-IQ" sz="2400" b="1" dirty="0" smtClean="0"/>
              <a:t> ؟ </a:t>
            </a:r>
            <a:r>
              <a:rPr lang="ar-IQ" sz="2400" b="1" dirty="0"/>
              <a:t>بالتأكيد لا، فعندما تقدم أفكاراً جديدة ومبتكرة أو حلولاً مختلفة، فسوف تتجاوز معوقات سير الإنتاجية المهنية، وتساهم في رفع مستوى الإبداع والابتكار فيما تقدم، بل يصبح النهج الذكي هو طريقك وسرك </a:t>
            </a:r>
            <a:r>
              <a:rPr lang="ar-IQ" sz="2400" b="1" dirty="0" smtClean="0"/>
              <a:t>للنجاح .</a:t>
            </a:r>
            <a:endParaRPr lang="ar-IQ" sz="2400" b="1" dirty="0"/>
          </a:p>
          <a:p>
            <a:pPr marL="0" indent="0" algn="r" rtl="1">
              <a:buNone/>
            </a:pPr>
            <a:r>
              <a:rPr lang="ar-IQ" sz="2400" b="1" dirty="0" smtClean="0"/>
              <a:t> </a:t>
            </a:r>
            <a:endParaRPr lang="en-US" sz="2400" b="1" dirty="0"/>
          </a:p>
        </p:txBody>
      </p:sp>
    </p:spTree>
    <p:extLst>
      <p:ext uri="{BB962C8B-B14F-4D97-AF65-F5344CB8AC3E}">
        <p14:creationId xmlns:p14="http://schemas.microsoft.com/office/powerpoint/2010/main" val="42439334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 y="0"/>
            <a:ext cx="3763109" cy="2116749"/>
          </a:xfrm>
          <a:prstGeom prst="rect">
            <a:avLst/>
          </a:prstGeom>
        </p:spPr>
      </p:pic>
      <p:sp>
        <p:nvSpPr>
          <p:cNvPr id="2" name="Title 1"/>
          <p:cNvSpPr>
            <a:spLocks noGrp="1"/>
          </p:cNvSpPr>
          <p:nvPr>
            <p:ph type="title"/>
          </p:nvPr>
        </p:nvSpPr>
        <p:spPr/>
        <p:txBody>
          <a:bodyPr/>
          <a:lstStyle/>
          <a:p>
            <a:pPr algn="ctr" rtl="1"/>
            <a:r>
              <a:rPr lang="ar-IQ" dirty="0" smtClean="0">
                <a:solidFill>
                  <a:srgbClr val="FF0000"/>
                </a:solidFill>
              </a:rPr>
              <a:t>أهمية </a:t>
            </a:r>
            <a:r>
              <a:rPr lang="ar-IQ" dirty="0">
                <a:solidFill>
                  <a:srgbClr val="FF0000"/>
                </a:solidFill>
              </a:rPr>
              <a:t>التفكير الابداعي</a:t>
            </a:r>
            <a:endParaRPr lang="en-US" dirty="0">
              <a:solidFill>
                <a:srgbClr val="FF0000"/>
              </a:solidFill>
            </a:endParaRPr>
          </a:p>
        </p:txBody>
      </p:sp>
      <p:sp>
        <p:nvSpPr>
          <p:cNvPr id="3" name="Content Placeholder 2"/>
          <p:cNvSpPr>
            <a:spLocks noGrp="1"/>
          </p:cNvSpPr>
          <p:nvPr>
            <p:ph idx="1"/>
          </p:nvPr>
        </p:nvSpPr>
        <p:spPr>
          <a:xfrm>
            <a:off x="-1" y="1477108"/>
            <a:ext cx="12191999" cy="5380892"/>
          </a:xfrm>
        </p:spPr>
        <p:txBody>
          <a:bodyPr>
            <a:noAutofit/>
          </a:bodyPr>
          <a:lstStyle/>
          <a:p>
            <a:pPr marL="0" indent="0" algn="r" rtl="1">
              <a:buNone/>
            </a:pPr>
            <a:r>
              <a:rPr lang="ar-IQ" sz="2000" b="1" dirty="0" smtClean="0"/>
              <a:t> </a:t>
            </a:r>
            <a:endParaRPr lang="ar-IQ" sz="2000" b="1" dirty="0"/>
          </a:p>
          <a:p>
            <a:pPr marL="0" indent="0" algn="r" rtl="1">
              <a:buNone/>
            </a:pPr>
            <a:r>
              <a:rPr lang="ar-IQ" sz="2000" b="1" dirty="0"/>
              <a:t>5.يوفر التفكير الإبداعي </a:t>
            </a:r>
            <a:r>
              <a:rPr lang="ar-IQ" sz="2000" b="1" dirty="0" smtClean="0"/>
              <a:t>الشجاعة</a:t>
            </a:r>
            <a:endParaRPr lang="ar-IQ" sz="2000" b="1" dirty="0"/>
          </a:p>
          <a:p>
            <a:pPr marL="0" indent="0" algn="r" rtl="1">
              <a:buNone/>
            </a:pPr>
            <a:r>
              <a:rPr lang="ar-IQ" sz="2000" b="1" dirty="0"/>
              <a:t>الوقوع في المشاكل والمواقف الحاسمة واتخاذ القرارات الصعبة، أمر لا مفر منه ولا يمكن تجاهله، لكن يمكنك التعامل معه بفن واحترافية، حتى تتمكن من الإبداع في إيجاد الحل، وهذا ما يمنحك الشجاعة الكافية للتنفيذ وتقبل النتائج مهما كانت، بالإضافة إلى أنه يساعدك على تقبل عدم النجاح والتطوير بشكل مستمر</a:t>
            </a:r>
            <a:r>
              <a:rPr lang="ar-IQ" sz="2000" b="1" dirty="0" smtClean="0"/>
              <a:t>.</a:t>
            </a:r>
          </a:p>
          <a:p>
            <a:pPr marL="0" indent="0" algn="r" rtl="1">
              <a:buNone/>
            </a:pPr>
            <a:endParaRPr lang="ar-IQ" sz="2000" b="1" dirty="0"/>
          </a:p>
          <a:p>
            <a:pPr marL="0" indent="0" algn="r" rtl="1">
              <a:buNone/>
            </a:pPr>
            <a:r>
              <a:rPr lang="ar-IQ" sz="2000" b="1" dirty="0"/>
              <a:t>6.يوفر التفكير الإبداعي الترابط والعمل </a:t>
            </a:r>
            <a:r>
              <a:rPr lang="ar-IQ" sz="2000" b="1" dirty="0" smtClean="0"/>
              <a:t>الجماعي</a:t>
            </a:r>
            <a:endParaRPr lang="ar-IQ" sz="2000" b="1" dirty="0"/>
          </a:p>
          <a:p>
            <a:pPr marL="0" indent="0" algn="r" rtl="1">
              <a:buNone/>
            </a:pPr>
            <a:r>
              <a:rPr lang="ar-IQ" sz="2000" b="1" dirty="0"/>
              <a:t>من أهم مميزات التفكير الإبداعي خلق روح التعاون بين فريق العمل ويولد أيضاً الترابط اجتماعياً بين أعضاء الفريق الواحد، لأنهم يدركون أن المصلحة العامة لن تنفذ إلا من خلال المشاركة وطرح الأفكار الإبداعية وتطويرها بشكل يناسب طبيعية العمل، وتأكد من أن هذا سوف يحقق نجاحاً مبهراً </a:t>
            </a:r>
            <a:r>
              <a:rPr lang="ar-IQ" sz="2000" b="1" dirty="0" smtClean="0"/>
              <a:t>.</a:t>
            </a:r>
          </a:p>
          <a:p>
            <a:pPr marL="0" indent="0" algn="r" rtl="1">
              <a:buNone/>
            </a:pPr>
            <a:endParaRPr lang="ar-IQ" sz="2000" b="1" dirty="0"/>
          </a:p>
          <a:p>
            <a:pPr marL="0" indent="0" algn="r" rtl="1">
              <a:buNone/>
            </a:pPr>
            <a:r>
              <a:rPr lang="ar-IQ" sz="2000" b="1" dirty="0"/>
              <a:t>7.التفكير الإبداعي يقضى على </a:t>
            </a:r>
            <a:r>
              <a:rPr lang="ar-IQ" sz="2000" b="1" dirty="0" smtClean="0"/>
              <a:t>الاستسلام</a:t>
            </a:r>
            <a:endParaRPr lang="ar-IQ" sz="2000" b="1" dirty="0"/>
          </a:p>
          <a:p>
            <a:pPr marL="0" indent="0" algn="r" rtl="1">
              <a:buNone/>
            </a:pPr>
            <a:r>
              <a:rPr lang="ar-IQ" sz="2000" b="1" dirty="0"/>
              <a:t>من أهم مميزات التفكير الإبداعي، أنه يجعلك غير متقبل لفكرة الاستسلام للفشل، ويدفعك دائماً إلى تطوير التفكير وإتقان مهارات جديدة، حتى تساعدك في الإبداع بشكل مختلف، فأنت ستتحول إلى شخص دائم البحث عن البدائل الذكية وغير التقليدية والتي تضمن سير العمل وزيادة الإنتاجية.</a:t>
            </a:r>
            <a:endParaRPr lang="en-US" sz="2000" b="1" dirty="0"/>
          </a:p>
        </p:txBody>
      </p:sp>
    </p:spTree>
    <p:extLst>
      <p:ext uri="{BB962C8B-B14F-4D97-AF65-F5344CB8AC3E}">
        <p14:creationId xmlns:p14="http://schemas.microsoft.com/office/powerpoint/2010/main" val="38466792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8000"/>
          </a:xfrm>
        </p:spPr>
        <p:txBody>
          <a:bodyPr anchor="t">
            <a:noAutofit/>
          </a:bodyPr>
          <a:lstStyle/>
          <a:p>
            <a:pPr algn="r" rtl="1"/>
            <a:r>
              <a:rPr lang="ar-IQ" sz="2400" b="1" dirty="0">
                <a:ln w="0"/>
                <a:solidFill>
                  <a:srgbClr val="FF0000"/>
                </a:solidFill>
                <a:effectLst>
                  <a:outerShdw blurRad="38100" dist="19050" dir="2700000" algn="tl" rotWithShape="0">
                    <a:schemeClr val="dk1">
                      <a:alpha val="40000"/>
                    </a:schemeClr>
                  </a:outerShdw>
                </a:effectLst>
              </a:rPr>
              <a:t> تمارين على مهارات التفكير </a:t>
            </a:r>
            <a:r>
              <a:rPr lang="ar-IQ" sz="2400" b="1" dirty="0" smtClean="0">
                <a:ln w="0"/>
                <a:solidFill>
                  <a:srgbClr val="FF0000"/>
                </a:solidFill>
                <a:effectLst>
                  <a:outerShdw blurRad="38100" dist="19050" dir="2700000" algn="tl" rotWithShape="0">
                    <a:schemeClr val="dk1">
                      <a:alpha val="40000"/>
                    </a:schemeClr>
                  </a:outerShdw>
                </a:effectLst>
              </a:rPr>
              <a:t>الإبداعي</a:t>
            </a:r>
            <a:r>
              <a:rPr lang="ar-IQ" sz="2400" b="1" dirty="0" smtClean="0">
                <a:ln w="0"/>
                <a:effectLst>
                  <a:outerShdw blurRad="38100" dist="19050" dir="2700000" algn="tl" rotWithShape="0">
                    <a:schemeClr val="dk1">
                      <a:alpha val="40000"/>
                    </a:schemeClr>
                  </a:outerShdw>
                </a:effectLst>
              </a:rPr>
              <a:t/>
            </a:r>
            <a:br>
              <a:rPr lang="ar-IQ" sz="2400" b="1" dirty="0" smtClean="0">
                <a:ln w="0"/>
                <a:effectLst>
                  <a:outerShdw blurRad="38100" dist="19050" dir="2700000" algn="tl" rotWithShape="0">
                    <a:schemeClr val="dk1">
                      <a:alpha val="40000"/>
                    </a:schemeClr>
                  </a:outerShdw>
                </a:effectLst>
              </a:rPr>
            </a:br>
            <a:r>
              <a:rPr lang="ar-IQ" sz="2400" b="1" dirty="0">
                <a:ln w="0"/>
                <a:effectLst>
                  <a:outerShdw blurRad="38100" dist="19050" dir="2700000" algn="tl" rotWithShape="0">
                    <a:schemeClr val="dk1">
                      <a:alpha val="40000"/>
                    </a:schemeClr>
                  </a:outerShdw>
                </a:effectLst>
              </a:rPr>
              <a:t/>
            </a:r>
            <a:br>
              <a:rPr lang="ar-IQ" sz="2400" b="1" dirty="0">
                <a:ln w="0"/>
                <a:effectLst>
                  <a:outerShdw blurRad="38100" dist="19050" dir="2700000" algn="tl" rotWithShape="0">
                    <a:schemeClr val="dk1">
                      <a:alpha val="40000"/>
                    </a:schemeClr>
                  </a:outerShdw>
                </a:effectLst>
              </a:rPr>
            </a:br>
            <a:r>
              <a:rPr lang="ar-IQ" sz="2400" b="1" dirty="0">
                <a:ln w="0"/>
                <a:effectLst>
                  <a:outerShdw blurRad="38100" dist="19050" dir="2700000" algn="tl" rotWithShape="0">
                    <a:schemeClr val="dk1">
                      <a:alpha val="40000"/>
                    </a:schemeClr>
                  </a:outerShdw>
                </a:effectLst>
              </a:rPr>
              <a:t>1. قراءة محتويات مختلفة عنك </a:t>
            </a:r>
            <a:r>
              <a:rPr lang="ar-IQ" sz="2400" b="1" dirty="0" smtClean="0">
                <a:ln w="0"/>
                <a:effectLst>
                  <a:outerShdw blurRad="38100" dist="19050" dir="2700000" algn="tl" rotWithShape="0">
                    <a:schemeClr val="dk1">
                      <a:alpha val="40000"/>
                    </a:schemeClr>
                  </a:outerShdw>
                </a:effectLst>
              </a:rPr>
              <a:t>تماماً</a:t>
            </a:r>
            <a:r>
              <a:rPr lang="ar-IQ" sz="2400" b="1" dirty="0">
                <a:ln w="0"/>
                <a:effectLst>
                  <a:outerShdw blurRad="38100" dist="19050" dir="2700000" algn="tl" rotWithShape="0">
                    <a:schemeClr val="dk1">
                      <a:alpha val="40000"/>
                    </a:schemeClr>
                  </a:outerShdw>
                </a:effectLst>
              </a:rPr>
              <a:t/>
            </a:r>
            <a:br>
              <a:rPr lang="ar-IQ" sz="2400" b="1" dirty="0">
                <a:ln w="0"/>
                <a:effectLst>
                  <a:outerShdw blurRad="38100" dist="19050" dir="2700000" algn="tl" rotWithShape="0">
                    <a:schemeClr val="dk1">
                      <a:alpha val="40000"/>
                    </a:schemeClr>
                  </a:outerShdw>
                </a:effectLst>
              </a:rPr>
            </a:br>
            <a:r>
              <a:rPr lang="ar-IQ" sz="2400" b="1" dirty="0">
                <a:ln w="0"/>
                <a:effectLst>
                  <a:outerShdw blurRad="38100" dist="19050" dir="2700000" algn="tl" rotWithShape="0">
                    <a:schemeClr val="dk1">
                      <a:alpha val="40000"/>
                    </a:schemeClr>
                  </a:outerShdw>
                </a:effectLst>
              </a:rPr>
              <a:t>2. تمرين مقالة الـ500 كلمة بدون </a:t>
            </a:r>
            <a:r>
              <a:rPr lang="ar-IQ" sz="2400" b="1" dirty="0" smtClean="0">
                <a:ln w="0"/>
                <a:effectLst>
                  <a:outerShdw blurRad="38100" dist="19050" dir="2700000" algn="tl" rotWithShape="0">
                    <a:schemeClr val="dk1">
                      <a:alpha val="40000"/>
                    </a:schemeClr>
                  </a:outerShdw>
                </a:effectLst>
              </a:rPr>
              <a:t>موضوع</a:t>
            </a:r>
            <a:r>
              <a:rPr lang="ar-IQ" sz="2400" b="1" dirty="0">
                <a:ln w="0"/>
                <a:effectLst>
                  <a:outerShdw blurRad="38100" dist="19050" dir="2700000" algn="tl" rotWithShape="0">
                    <a:schemeClr val="dk1">
                      <a:alpha val="40000"/>
                    </a:schemeClr>
                  </a:outerShdw>
                </a:effectLst>
              </a:rPr>
              <a:t/>
            </a:r>
            <a:br>
              <a:rPr lang="ar-IQ" sz="2400" b="1" dirty="0">
                <a:ln w="0"/>
                <a:effectLst>
                  <a:outerShdw blurRad="38100" dist="19050" dir="2700000" algn="tl" rotWithShape="0">
                    <a:schemeClr val="dk1">
                      <a:alpha val="40000"/>
                    </a:schemeClr>
                  </a:outerShdw>
                </a:effectLst>
              </a:rPr>
            </a:br>
            <a:r>
              <a:rPr lang="ar-IQ" sz="2400" b="1" dirty="0">
                <a:ln w="0"/>
                <a:effectLst>
                  <a:outerShdw blurRad="38100" dist="19050" dir="2700000" algn="tl" rotWithShape="0">
                    <a:schemeClr val="dk1">
                      <a:alpha val="40000"/>
                    </a:schemeClr>
                  </a:outerShdw>
                </a:effectLst>
              </a:rPr>
              <a:t>3. اذهب لمشاهدة فيلم </a:t>
            </a:r>
            <a:r>
              <a:rPr lang="ar-IQ" sz="2400" b="1" dirty="0" smtClean="0">
                <a:ln w="0"/>
                <a:effectLst>
                  <a:outerShdw blurRad="38100" dist="19050" dir="2700000" algn="tl" rotWithShape="0">
                    <a:schemeClr val="dk1">
                      <a:alpha val="40000"/>
                    </a:schemeClr>
                  </a:outerShdw>
                </a:effectLst>
              </a:rPr>
              <a:t>في السينما</a:t>
            </a:r>
            <a:r>
              <a:rPr lang="ar-IQ" sz="2400" b="1" dirty="0">
                <a:ln w="0"/>
                <a:effectLst>
                  <a:outerShdw blurRad="38100" dist="19050" dir="2700000" algn="tl" rotWithShape="0">
                    <a:schemeClr val="dk1">
                      <a:alpha val="40000"/>
                    </a:schemeClr>
                  </a:outerShdw>
                </a:effectLst>
              </a:rPr>
              <a:t/>
            </a:r>
            <a:br>
              <a:rPr lang="ar-IQ" sz="2400" b="1" dirty="0">
                <a:ln w="0"/>
                <a:effectLst>
                  <a:outerShdw blurRad="38100" dist="19050" dir="2700000" algn="tl" rotWithShape="0">
                    <a:schemeClr val="dk1">
                      <a:alpha val="40000"/>
                    </a:schemeClr>
                  </a:outerShdw>
                </a:effectLst>
              </a:rPr>
            </a:br>
            <a:r>
              <a:rPr lang="ar-IQ" sz="2400" b="1" dirty="0">
                <a:ln w="0"/>
                <a:effectLst>
                  <a:outerShdw blurRad="38100" dist="19050" dir="2700000" algn="tl" rotWithShape="0">
                    <a:schemeClr val="dk1">
                      <a:alpha val="40000"/>
                    </a:schemeClr>
                  </a:outerShdw>
                </a:effectLst>
              </a:rPr>
              <a:t>4. قم بإجراء مكالمة هاتفية مع شخص لا </a:t>
            </a:r>
            <a:r>
              <a:rPr lang="ar-IQ" sz="2400" b="1" dirty="0" smtClean="0">
                <a:ln w="0"/>
                <a:effectLst>
                  <a:outerShdw blurRad="38100" dist="19050" dir="2700000" algn="tl" rotWithShape="0">
                    <a:schemeClr val="dk1">
                      <a:alpha val="40000"/>
                    </a:schemeClr>
                  </a:outerShdw>
                </a:effectLst>
              </a:rPr>
              <a:t>تعرفه</a:t>
            </a:r>
            <a:r>
              <a:rPr lang="ar-IQ" sz="2400" b="1" dirty="0">
                <a:ln w="0"/>
                <a:effectLst>
                  <a:outerShdw blurRad="38100" dist="19050" dir="2700000" algn="tl" rotWithShape="0">
                    <a:schemeClr val="dk1">
                      <a:alpha val="40000"/>
                    </a:schemeClr>
                  </a:outerShdw>
                </a:effectLst>
              </a:rPr>
              <a:t/>
            </a:r>
            <a:br>
              <a:rPr lang="ar-IQ" sz="2400" b="1" dirty="0">
                <a:ln w="0"/>
                <a:effectLst>
                  <a:outerShdw blurRad="38100" dist="19050" dir="2700000" algn="tl" rotWithShape="0">
                    <a:schemeClr val="dk1">
                      <a:alpha val="40000"/>
                    </a:schemeClr>
                  </a:outerShdw>
                </a:effectLst>
              </a:rPr>
            </a:br>
            <a:r>
              <a:rPr lang="ar-IQ" sz="2400" b="1" dirty="0">
                <a:ln w="0"/>
                <a:effectLst>
                  <a:outerShdw blurRad="38100" dist="19050" dir="2700000" algn="tl" rotWithShape="0">
                    <a:schemeClr val="dk1">
                      <a:alpha val="40000"/>
                    </a:schemeClr>
                  </a:outerShdw>
                </a:effectLst>
              </a:rPr>
              <a:t>5. أكل مختلف عن </a:t>
            </a:r>
            <a:r>
              <a:rPr lang="ar-IQ" sz="2400" b="1" dirty="0" smtClean="0">
                <a:ln w="0"/>
                <a:effectLst>
                  <a:outerShdw blurRad="38100" dist="19050" dir="2700000" algn="tl" rotWithShape="0">
                    <a:schemeClr val="dk1">
                      <a:alpha val="40000"/>
                    </a:schemeClr>
                  </a:outerShdw>
                </a:effectLst>
              </a:rPr>
              <a:t>ثقافتك</a:t>
            </a:r>
            <a:r>
              <a:rPr lang="ar-IQ" sz="2400" b="1" dirty="0" smtClean="0"/>
              <a:t/>
            </a:r>
            <a:br>
              <a:rPr lang="ar-IQ" sz="2400" b="1" dirty="0" smtClean="0"/>
            </a:br>
            <a:r>
              <a:rPr lang="ar-IQ" sz="2400" b="1" dirty="0"/>
              <a:t> 6</a:t>
            </a:r>
            <a:r>
              <a:rPr lang="ar-IQ" sz="2400" b="1" dirty="0" smtClean="0"/>
              <a:t>. تمرين العصف </a:t>
            </a:r>
            <a:r>
              <a:rPr lang="ar-IQ" sz="2400" b="1" dirty="0"/>
              <a:t>الذهني </a:t>
            </a:r>
            <a:r>
              <a:rPr lang="ar-IQ" sz="2400" b="1" dirty="0" smtClean="0"/>
              <a:t/>
            </a:r>
            <a:br>
              <a:rPr lang="ar-IQ" sz="2400" b="1" dirty="0" smtClean="0"/>
            </a:br>
            <a:r>
              <a:rPr lang="ar-IQ" sz="2400" b="1" dirty="0" smtClean="0"/>
              <a:t/>
            </a:r>
            <a:br>
              <a:rPr lang="ar-IQ" sz="2400" b="1" dirty="0" smtClean="0"/>
            </a:br>
            <a:r>
              <a:rPr lang="ar-IQ" sz="2400" b="1" dirty="0">
                <a:solidFill>
                  <a:srgbClr val="FF0000"/>
                </a:solidFill>
              </a:rPr>
              <a:t>هناك بعض الأفكار التي تحد من تفكير الإبداعي، وتجعلك شخصاً تقليدياً وغير فعال في المجتمع، عليك أن تعرفها، وتتعرف على كيفية التغلب عليها.</a:t>
            </a:r>
            <a:r>
              <a:rPr lang="ar-IQ" sz="2400" b="1" dirty="0" smtClean="0"/>
              <a:t/>
            </a:r>
            <a:br>
              <a:rPr lang="ar-IQ" sz="2400" b="1" dirty="0" smtClean="0"/>
            </a:br>
            <a:r>
              <a:rPr lang="ar-IQ" sz="2400" b="1" dirty="0"/>
              <a:t/>
            </a:r>
            <a:br>
              <a:rPr lang="ar-IQ" sz="2400" b="1" dirty="0"/>
            </a:br>
            <a:r>
              <a:rPr lang="ar-IQ" sz="2400" b="1" dirty="0"/>
              <a:t>1.الخوف من أنك لست شخصاً </a:t>
            </a:r>
            <a:r>
              <a:rPr lang="ar-IQ" sz="2400" b="1" dirty="0" smtClean="0"/>
              <a:t>مبدعاً</a:t>
            </a:r>
            <a:r>
              <a:rPr lang="ar-IQ" sz="2400" b="1" dirty="0"/>
              <a:t/>
            </a:r>
            <a:br>
              <a:rPr lang="ar-IQ" sz="2400" b="1" dirty="0"/>
            </a:br>
            <a:r>
              <a:rPr lang="ar-IQ" sz="2400" b="1" dirty="0"/>
              <a:t>2. الخوف من </a:t>
            </a:r>
            <a:r>
              <a:rPr lang="ar-IQ" sz="2400" b="1" dirty="0" smtClean="0"/>
              <a:t>الفشل</a:t>
            </a:r>
            <a:r>
              <a:rPr lang="ar-IQ" sz="2400" b="1" dirty="0"/>
              <a:t/>
            </a:r>
            <a:br>
              <a:rPr lang="ar-IQ" sz="2400" b="1" dirty="0"/>
            </a:br>
            <a:r>
              <a:rPr lang="ar-IQ" sz="2400" b="1" dirty="0"/>
              <a:t>3. الخوف من </a:t>
            </a:r>
            <a:r>
              <a:rPr lang="ar-IQ" sz="2400" b="1" dirty="0" smtClean="0"/>
              <a:t>المجهول</a:t>
            </a:r>
            <a:r>
              <a:rPr lang="ar-IQ" sz="2400" b="1" dirty="0"/>
              <a:t/>
            </a:r>
            <a:br>
              <a:rPr lang="ar-IQ" sz="2400" b="1" dirty="0"/>
            </a:br>
            <a:r>
              <a:rPr lang="ar-IQ" sz="2400" b="1" dirty="0"/>
              <a:t>4.الخوف من الرفض</a:t>
            </a:r>
            <a:br>
              <a:rPr lang="ar-IQ" sz="2400" b="1" dirty="0"/>
            </a:br>
            <a:endParaRPr lang="en-US" sz="2400" b="1" dirty="0"/>
          </a:p>
        </p:txBody>
      </p:sp>
      <p:pic>
        <p:nvPicPr>
          <p:cNvPr id="3" name="Picture 2"/>
          <p:cNvPicPr>
            <a:picLocks noChangeAspect="1"/>
          </p:cNvPicPr>
          <p:nvPr/>
        </p:nvPicPr>
        <p:blipFill>
          <a:blip r:embed="rId2"/>
          <a:stretch>
            <a:fillRect/>
          </a:stretch>
        </p:blipFill>
        <p:spPr>
          <a:xfrm>
            <a:off x="2731841" y="0"/>
            <a:ext cx="1230559" cy="716935"/>
          </a:xfrm>
          <a:prstGeom prst="rect">
            <a:avLst/>
          </a:prstGeom>
        </p:spPr>
      </p:pic>
    </p:spTree>
    <p:extLst>
      <p:ext uri="{BB962C8B-B14F-4D97-AF65-F5344CB8AC3E}">
        <p14:creationId xmlns:p14="http://schemas.microsoft.com/office/powerpoint/2010/main" val="28971138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4964" y="960870"/>
            <a:ext cx="10515600" cy="4781033"/>
          </a:xfrm>
        </p:spPr>
        <p:txBody>
          <a:bodyPr anchor="t">
            <a:normAutofit fontScale="90000"/>
          </a:bodyPr>
          <a:lstStyle/>
          <a:p>
            <a:pPr algn="r" rtl="1"/>
            <a:r>
              <a:rPr lang="ar-IQ" sz="2800" dirty="0" smtClean="0">
                <a:ln w="0"/>
                <a:effectLst>
                  <a:outerShdw blurRad="38100" dist="19050" dir="2700000" algn="tl" rotWithShape="0">
                    <a:schemeClr val="dk1">
                      <a:alpha val="40000"/>
                    </a:schemeClr>
                  </a:outerShdw>
                </a:effectLst>
              </a:rPr>
              <a:t>التفكير الابداعي هو مهارة ثمينه ونادرة .</a:t>
            </a:r>
            <a:br>
              <a:rPr lang="ar-IQ" sz="2800" dirty="0" smtClean="0">
                <a:ln w="0"/>
                <a:effectLst>
                  <a:outerShdw blurRad="38100" dist="19050" dir="2700000" algn="tl" rotWithShape="0">
                    <a:schemeClr val="dk1">
                      <a:alpha val="40000"/>
                    </a:schemeClr>
                  </a:outerShdw>
                </a:effectLst>
              </a:rPr>
            </a:br>
            <a:r>
              <a:rPr lang="ar-IQ" sz="2800" dirty="0" smtClean="0">
                <a:ln w="0"/>
                <a:effectLst>
                  <a:outerShdw blurRad="38100" dist="19050" dir="2700000" algn="tl" rotWithShape="0">
                    <a:schemeClr val="dk1">
                      <a:alpha val="40000"/>
                    </a:schemeClr>
                  </a:outerShdw>
                </a:effectLst>
              </a:rPr>
              <a:t/>
            </a:r>
            <a:br>
              <a:rPr lang="ar-IQ" sz="2800" dirty="0" smtClean="0">
                <a:ln w="0"/>
                <a:effectLst>
                  <a:outerShdw blurRad="38100" dist="19050" dir="2700000" algn="tl" rotWithShape="0">
                    <a:schemeClr val="dk1">
                      <a:alpha val="40000"/>
                    </a:schemeClr>
                  </a:outerShdw>
                </a:effectLst>
              </a:rPr>
            </a:br>
            <a:r>
              <a:rPr lang="ar-IQ" sz="2800" dirty="0" smtClean="0">
                <a:ln w="0"/>
                <a:effectLst>
                  <a:outerShdw blurRad="38100" dist="19050" dir="2700000" algn="tl" rotWithShape="0">
                    <a:schemeClr val="dk1">
                      <a:alpha val="40000"/>
                    </a:schemeClr>
                  </a:outerShdw>
                </a:effectLst>
              </a:rPr>
              <a:t>التفكير الابداعي  ضروري بشكل متزايد كلما صعدت في السلم الوظيفي الإداري والقيادي من المحتمل الا تتم ترقيتك ولا يمكن ان تنجح كقائد بدونها .</a:t>
            </a:r>
            <a:br>
              <a:rPr lang="ar-IQ" sz="2800" dirty="0" smtClean="0">
                <a:ln w="0"/>
                <a:effectLst>
                  <a:outerShdw blurRad="38100" dist="19050" dir="2700000" algn="tl" rotWithShape="0">
                    <a:schemeClr val="dk1">
                      <a:alpha val="40000"/>
                    </a:schemeClr>
                  </a:outerShdw>
                </a:effectLst>
              </a:rPr>
            </a:br>
            <a:r>
              <a:rPr lang="ar-IQ" sz="2800" dirty="0" smtClean="0">
                <a:ln w="0"/>
                <a:effectLst>
                  <a:outerShdw blurRad="38100" dist="19050" dir="2700000" algn="tl" rotWithShape="0">
                    <a:schemeClr val="dk1">
                      <a:alpha val="40000"/>
                    </a:schemeClr>
                  </a:outerShdw>
                </a:effectLst>
              </a:rPr>
              <a:t/>
            </a:r>
            <a:br>
              <a:rPr lang="ar-IQ" sz="2800" dirty="0" smtClean="0">
                <a:ln w="0"/>
                <a:effectLst>
                  <a:outerShdw blurRad="38100" dist="19050" dir="2700000" algn="tl" rotWithShape="0">
                    <a:schemeClr val="dk1">
                      <a:alpha val="40000"/>
                    </a:schemeClr>
                  </a:outerShdw>
                </a:effectLst>
              </a:rPr>
            </a:br>
            <a:r>
              <a:rPr lang="ar-IQ" sz="2800" dirty="0" smtClean="0">
                <a:ln w="0"/>
                <a:effectLst>
                  <a:outerShdw blurRad="38100" dist="19050" dir="2700000" algn="tl" rotWithShape="0">
                    <a:schemeClr val="dk1">
                      <a:alpha val="40000"/>
                    </a:schemeClr>
                  </a:outerShdw>
                </a:effectLst>
              </a:rPr>
              <a:t>لكن ما هو التفكير وكيف يمكنك  استقطاع الوقت لقيام بذلك </a:t>
            </a:r>
            <a:br>
              <a:rPr lang="ar-IQ" sz="2800" dirty="0" smtClean="0">
                <a:ln w="0"/>
                <a:effectLst>
                  <a:outerShdw blurRad="38100" dist="19050" dir="2700000" algn="tl" rotWithShape="0">
                    <a:schemeClr val="dk1">
                      <a:alpha val="40000"/>
                    </a:schemeClr>
                  </a:outerShdw>
                </a:effectLst>
              </a:rPr>
            </a:br>
            <a:r>
              <a:rPr lang="ar-IQ" sz="2800" dirty="0">
                <a:ln w="0"/>
                <a:effectLst>
                  <a:outerShdw blurRad="38100" dist="19050" dir="2700000" algn="tl" rotWithShape="0">
                    <a:schemeClr val="dk1">
                      <a:alpha val="40000"/>
                    </a:schemeClr>
                  </a:outerShdw>
                </a:effectLst>
              </a:rPr>
              <a:t/>
            </a:r>
            <a:br>
              <a:rPr lang="ar-IQ" sz="2800" dirty="0">
                <a:ln w="0"/>
                <a:effectLst>
                  <a:outerShdw blurRad="38100" dist="19050" dir="2700000" algn="tl" rotWithShape="0">
                    <a:schemeClr val="dk1">
                      <a:alpha val="40000"/>
                    </a:schemeClr>
                  </a:outerShdw>
                </a:effectLst>
              </a:rPr>
            </a:br>
            <a:r>
              <a:rPr lang="ar-IQ" sz="2800" dirty="0" smtClean="0">
                <a:ln w="0"/>
                <a:effectLst>
                  <a:outerShdw blurRad="38100" dist="19050" dir="2700000" algn="tl" rotWithShape="0">
                    <a:schemeClr val="dk1">
                      <a:alpha val="40000"/>
                    </a:schemeClr>
                  </a:outerShdw>
                </a:effectLst>
              </a:rPr>
              <a:t>كيف تتعلم من الماضي وتأخذ في الاعتبار المستقبل عند تطوير استراتيجيتك وان تنجز العمل بشكل افضل ومبدع </a:t>
            </a:r>
            <a:br>
              <a:rPr lang="ar-IQ" sz="2800" dirty="0" smtClean="0">
                <a:ln w="0"/>
                <a:effectLst>
                  <a:outerShdw blurRad="38100" dist="19050" dir="2700000" algn="tl" rotWithShape="0">
                    <a:schemeClr val="dk1">
                      <a:alpha val="40000"/>
                    </a:schemeClr>
                  </a:outerShdw>
                </a:effectLst>
              </a:rPr>
            </a:br>
            <a:r>
              <a:rPr lang="ar-IQ" sz="2800" dirty="0" smtClean="0">
                <a:ln w="0"/>
                <a:effectLst>
                  <a:outerShdw blurRad="38100" dist="19050" dir="2700000" algn="tl" rotWithShape="0">
                    <a:schemeClr val="dk1">
                      <a:alpha val="40000"/>
                    </a:schemeClr>
                  </a:outerShdw>
                </a:effectLst>
              </a:rPr>
              <a:t/>
            </a:r>
            <a:br>
              <a:rPr lang="ar-IQ" sz="2800" dirty="0" smtClean="0">
                <a:ln w="0"/>
                <a:effectLst>
                  <a:outerShdw blurRad="38100" dist="19050" dir="2700000" algn="tl" rotWithShape="0">
                    <a:schemeClr val="dk1">
                      <a:alpha val="40000"/>
                    </a:schemeClr>
                  </a:outerShdw>
                </a:effectLst>
              </a:rPr>
            </a:br>
            <a:r>
              <a:rPr lang="ar-IQ" sz="2800" dirty="0" smtClean="0">
                <a:ln w="0"/>
                <a:effectLst>
                  <a:outerShdw blurRad="38100" dist="19050" dir="2700000" algn="tl" rotWithShape="0">
                    <a:schemeClr val="dk1">
                      <a:alpha val="40000"/>
                    </a:schemeClr>
                  </a:outerShdw>
                </a:effectLst>
              </a:rPr>
              <a:t>كيف تقوم بتنفيذ كل هذه الرؤى مع فريقك وموظفيك</a:t>
            </a:r>
            <a:r>
              <a:rPr lang="ar-IQ" sz="2400" dirty="0" smtClean="0">
                <a:ln w="0"/>
                <a:effectLst>
                  <a:outerShdw blurRad="38100" dist="19050" dir="2700000" algn="tl" rotWithShape="0">
                    <a:schemeClr val="dk1">
                      <a:alpha val="40000"/>
                    </a:schemeClr>
                  </a:outerShdw>
                </a:effectLst>
              </a:rPr>
              <a:t/>
            </a:r>
            <a:br>
              <a:rPr lang="ar-IQ" sz="2400" dirty="0" smtClean="0">
                <a:ln w="0"/>
                <a:effectLst>
                  <a:outerShdw blurRad="38100" dist="19050" dir="2700000" algn="tl" rotWithShape="0">
                    <a:schemeClr val="dk1">
                      <a:alpha val="40000"/>
                    </a:schemeClr>
                  </a:outerShdw>
                </a:effectLst>
              </a:rPr>
            </a:br>
            <a:r>
              <a:rPr lang="ar-IQ" sz="2400" dirty="0" smtClean="0">
                <a:ln w="0"/>
                <a:effectLst>
                  <a:outerShdw blurRad="38100" dist="19050" dir="2700000" algn="tl" rotWithShape="0">
                    <a:schemeClr val="dk1">
                      <a:alpha val="40000"/>
                    </a:schemeClr>
                  </a:outerShdw>
                </a:effectLst>
              </a:rPr>
              <a:t/>
            </a:r>
            <a:br>
              <a:rPr lang="ar-IQ" sz="2400" dirty="0" smtClean="0">
                <a:ln w="0"/>
                <a:effectLst>
                  <a:outerShdw blurRad="38100" dist="19050" dir="2700000" algn="tl" rotWithShape="0">
                    <a:schemeClr val="dk1">
                      <a:alpha val="40000"/>
                    </a:schemeClr>
                  </a:outerShdw>
                </a:effectLst>
              </a:rPr>
            </a:br>
            <a:r>
              <a:rPr lang="ar-IQ" sz="2400" dirty="0" smtClean="0"/>
              <a:t/>
            </a:r>
            <a:br>
              <a:rPr lang="ar-IQ" sz="2400" dirty="0" smtClean="0"/>
            </a:br>
            <a:r>
              <a:rPr lang="ar-IQ" sz="2400" dirty="0"/>
              <a:t> </a:t>
            </a:r>
            <a:r>
              <a:rPr lang="ar-IQ" sz="2400" dirty="0" smtClean="0"/>
              <a:t> </a:t>
            </a:r>
            <a:endParaRPr lang="en-US" sz="2400" dirty="0"/>
          </a:p>
        </p:txBody>
      </p:sp>
      <p:pic>
        <p:nvPicPr>
          <p:cNvPr id="4" name="Picture 9"/>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284527" y="1057852"/>
            <a:ext cx="438150"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9"/>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284527" y="2304884"/>
            <a:ext cx="438150"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284527" y="3131517"/>
            <a:ext cx="438150"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9"/>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284527" y="3905308"/>
            <a:ext cx="438150"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p:cNvPicPr>
            <a:picLocks noChangeAspect="1"/>
          </p:cNvPicPr>
          <p:nvPr/>
        </p:nvPicPr>
        <p:blipFill>
          <a:blip r:embed="rId3"/>
          <a:stretch>
            <a:fillRect/>
          </a:stretch>
        </p:blipFill>
        <p:spPr>
          <a:xfrm>
            <a:off x="911508" y="3905308"/>
            <a:ext cx="4131547" cy="2407076"/>
          </a:xfrm>
          <a:prstGeom prst="rect">
            <a:avLst/>
          </a:prstGeom>
        </p:spPr>
      </p:pic>
      <p:pic>
        <p:nvPicPr>
          <p:cNvPr id="9" name="Picture 9"/>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284527" y="1651526"/>
            <a:ext cx="484575" cy="48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898232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pe.HPQwWqqU2Nfo84OKnuTw"/>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1036</TotalTime>
  <Words>1481</Words>
  <Application>Microsoft Office PowerPoint</Application>
  <PresentationFormat>Custom</PresentationFormat>
  <Paragraphs>105</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مهارات التفكير الابداعي </vt:lpstr>
      <vt:lpstr>PowerPoint Presentation</vt:lpstr>
      <vt:lpstr>مفهوم الابداع    </vt:lpstr>
      <vt:lpstr>مفهوم التفكير الابداعي   </vt:lpstr>
      <vt:lpstr>أهمية التفكير الابداعي</vt:lpstr>
      <vt:lpstr>أهمية التفكير الابداعي</vt:lpstr>
      <vt:lpstr>أهمية التفكير الابداعي</vt:lpstr>
      <vt:lpstr> تمارين على مهارات التفكير الإبداعي  1. قراءة محتويات مختلفة عنك تماماً 2. تمرين مقالة الـ500 كلمة بدون موضوع 3. اذهب لمشاهدة فيلم في السينما 4. قم بإجراء مكالمة هاتفية مع شخص لا تعرفه 5. أكل مختلف عن ثقافتك  6. تمرين العصف الذهني   هناك بعض الأفكار التي تحد من تفكير الإبداعي، وتجعلك شخصاً تقليدياً وغير فعال في المجتمع، عليك أن تعرفها، وتتعرف على كيفية التغلب عليها.  1.الخوف من أنك لست شخصاً مبدعاً 2. الخوف من الفشل 3. الخوف من المجهول 4.الخوف من الرفض </vt:lpstr>
      <vt:lpstr>التفكير الابداعي هو مهارة ثمينه ونادرة .  التفكير الابداعي  ضروري بشكل متزايد كلما صعدت في السلم الوظيفي الإداري والقيادي من المحتمل الا تتم ترقيتك ولا يمكن ان تنجح كقائد بدونها .  لكن ما هو التفكير وكيف يمكنك  استقطاع الوقت لقيام بذلك   كيف تتعلم من الماضي وتأخذ في الاعتبار المستقبل عند تطوير استراتيجيتك وان تنجز العمل بشكل افضل ومبدع   كيف تقوم بتنفيذ كل هذه الرؤى مع فريقك وموظفيك     </vt:lpstr>
      <vt:lpstr> النظر إلى الأمام التوجه المستقبلي النظرة الشمولية من خلال النظر لأعلى ولأسفل الاعتماد علـى الإلهام المبـدع المبنــى علــى الوعى والإدراك الحاجة إلى الإبداع الانتقــال مــن ردود الأفعــال قصيرة الأجـل إلى الأمد البعيد يحدد القضايا أو الفــــرص الرئيسية ويقتحم مجالات جديدة النظــر بعيــداً أي اختراع مستقبل لـن يتحقــق إلا لمــن يسعى إلى اختراع  </vt:lpstr>
      <vt:lpstr>تبني عقلية التفكير الابداعي</vt:lpstr>
      <vt:lpstr>تبني عقلية التفكير الابداعي</vt:lpstr>
      <vt:lpstr>PowerPoint Presentation</vt:lpstr>
      <vt:lpstr>PowerPoint Presentation</vt:lpstr>
      <vt:lpstr> قبعات التفكير  قبعات التفكير الست هي من أهم أساليب وطرق تنمية الإبداع في تحسين التفكير الإبداعي وتساعد قبعات التفكير الست على منح عملية التفكير قدرها من الوقت والجهد وترتكز العملية الإبداعية على أمر هام جداً وهو نمط التفكير عند الإنسان وأسلوب تعامله العقلي والفكري مع مجريات الأحداث المختلفة. ما هذه القبعات (الأنماط،) وكيف تعمل؟؟  </vt:lpstr>
      <vt:lpstr>  </vt:lpstr>
      <vt:lpstr>المعوقات التي تواجه التفكير الاستراتيجي: </vt:lpstr>
      <vt:lpstr>المعوقات التي تواجه التفكير الاستراتيجي</vt:lpstr>
      <vt:lpstr>محركات الابداع </vt:lpstr>
      <vt:lpstr>محركات الابداع </vt:lpstr>
      <vt:lpstr>محركات الابداع </vt:lpstr>
      <vt:lpstr>محركات الابداع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التخطيط الاستراتيجي ووضع خطة العمل</dc:title>
  <dc:creator>Prio</dc:creator>
  <cp:lastModifiedBy>nsr</cp:lastModifiedBy>
  <cp:revision>114</cp:revision>
  <dcterms:created xsi:type="dcterms:W3CDTF">2018-11-10T17:22:56Z</dcterms:created>
  <dcterms:modified xsi:type="dcterms:W3CDTF">2025-09-27T19:12:56Z</dcterms:modified>
</cp:coreProperties>
</file>