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8" r:id="rId3"/>
    <p:sldId id="259" r:id="rId4"/>
    <p:sldId id="260" r:id="rId5"/>
    <p:sldId id="270" r:id="rId6"/>
    <p:sldId id="271" r:id="rId7"/>
    <p:sldId id="272" r:id="rId8"/>
    <p:sldId id="26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38"/>
  </p:normalViewPr>
  <p:slideViewPr>
    <p:cSldViewPr snapToGrid="0">
      <p:cViewPr varScale="1">
        <p:scale>
          <a:sx n="128" d="100"/>
          <a:sy n="128" d="100"/>
        </p:scale>
        <p:origin x="176" y="16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157CC2-0FC8-4686-B024-99790E0F5162}"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9/25/25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9/25/25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9/25/25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9/25/25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9/25/25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9/25/25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9/25/25</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9/25/25</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9/25/25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3C234-9FFC-56E9-41D4-44B69FBD882C}"/>
              </a:ext>
            </a:extLst>
          </p:cNvPr>
          <p:cNvSpPr>
            <a:spLocks noGrp="1"/>
          </p:cNvSpPr>
          <p:nvPr>
            <p:ph type="ctrTitle"/>
          </p:nvPr>
        </p:nvSpPr>
        <p:spPr/>
        <p:txBody>
          <a:bodyPr/>
          <a:lstStyle/>
          <a:p>
            <a:r>
              <a:rPr lang="ar-SA" sz="5400" dirty="0"/>
              <a:t>المصارف وعملية خلق الودائع أو خلق النقود</a:t>
            </a:r>
            <a:br>
              <a:rPr lang="ar-SA" sz="6600" dirty="0"/>
            </a:br>
            <a:br>
              <a:rPr lang="ar-SA" sz="6600" dirty="0"/>
            </a:br>
            <a:r>
              <a:rPr lang="ar-SA" sz="4000" dirty="0"/>
              <a:t>ادارة المصارف / الكورس الأول </a:t>
            </a:r>
            <a:br>
              <a:rPr lang="ar-SA" sz="4000" dirty="0"/>
            </a:br>
            <a:r>
              <a:rPr lang="ar-SA" sz="4000" dirty="0"/>
              <a:t>قسم ادارة الأعمال/ المرحلة الرابعة </a:t>
            </a:r>
            <a:endParaRPr lang="en-US" sz="6600" dirty="0"/>
          </a:p>
        </p:txBody>
      </p:sp>
      <p:sp>
        <p:nvSpPr>
          <p:cNvPr id="3" name="Subtitle 2">
            <a:extLst>
              <a:ext uri="{FF2B5EF4-FFF2-40B4-BE49-F238E27FC236}">
                <a16:creationId xmlns:a16="http://schemas.microsoft.com/office/drawing/2014/main" id="{942F21EC-E164-4829-7B48-2DEBD7B644D4}"/>
              </a:ext>
            </a:extLst>
          </p:cNvPr>
          <p:cNvSpPr>
            <a:spLocks noGrp="1"/>
          </p:cNvSpPr>
          <p:nvPr>
            <p:ph type="subTitle" idx="1"/>
          </p:nvPr>
        </p:nvSpPr>
        <p:spPr>
          <a:xfrm>
            <a:off x="1051560" y="4667416"/>
            <a:ext cx="7891272" cy="1069848"/>
          </a:xfrm>
        </p:spPr>
        <p:txBody>
          <a:bodyPr/>
          <a:lstStyle/>
          <a:p>
            <a:pPr algn="ctr" rtl="1"/>
            <a:r>
              <a:rPr lang="ar-SA" sz="2400" dirty="0">
                <a:solidFill>
                  <a:schemeClr val="accent2"/>
                </a:solidFill>
                <a:latin typeface="Dubai" panose="020B0503030403030204" pitchFamily="34" charset="-78"/>
                <a:cs typeface="Dubai" panose="020B0503030403030204" pitchFamily="34" charset="-78"/>
              </a:rPr>
              <a:t>م.م. فاطمة فيصل كاظم الخالدي</a:t>
            </a:r>
          </a:p>
          <a:p>
            <a:pPr algn="ctr" rtl="1"/>
            <a:r>
              <a:rPr lang="ar-SA" sz="2400" dirty="0">
                <a:solidFill>
                  <a:schemeClr val="accent2"/>
                </a:solidFill>
                <a:latin typeface="Dubai" panose="020B0503030403030204" pitchFamily="34" charset="-78"/>
                <a:cs typeface="Dubai" panose="020B0503030403030204" pitchFamily="34" charset="-78"/>
              </a:rPr>
              <a:t>جامعة بغداد/ كلية الإدارة والاقتصاد</a:t>
            </a:r>
            <a:endParaRPr lang="en-US" sz="2400" dirty="0">
              <a:solidFill>
                <a:schemeClr val="accent2"/>
              </a:solidFill>
              <a:latin typeface="Dubai" panose="020B0503030403030204" pitchFamily="34" charset="-78"/>
              <a:cs typeface="Dubai" panose="020B0503030403030204" pitchFamily="34" charset="-78"/>
            </a:endParaRPr>
          </a:p>
          <a:p>
            <a:pPr marL="0" indent="0" algn="l" defTabSz="914400" rtl="1" eaLnBrk="1" latinLnBrk="0" hangingPunct="1">
              <a:lnSpc>
                <a:spcPct val="90000"/>
              </a:lnSpc>
              <a:spcBef>
                <a:spcPts val="1200"/>
              </a:spcBef>
              <a:buClr>
                <a:schemeClr val="accent1">
                  <a:lumMod val="75000"/>
                </a:schemeClr>
              </a:buClr>
              <a:buSzPct val="85000"/>
              <a:buFont typeface="Wingdings" pitchFamily="2" charset="2"/>
              <a:buNone/>
            </a:pPr>
            <a:endParaRPr lang="en-US" dirty="0"/>
          </a:p>
        </p:txBody>
      </p:sp>
    </p:spTree>
    <p:extLst>
      <p:ext uri="{BB962C8B-B14F-4D97-AF65-F5344CB8AC3E}">
        <p14:creationId xmlns:p14="http://schemas.microsoft.com/office/powerpoint/2010/main" val="1799960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B884FE7-510B-640E-1D09-7355CBF255E3}"/>
              </a:ext>
            </a:extLst>
          </p:cNvPr>
          <p:cNvSpPr>
            <a:spLocks noGrp="1"/>
          </p:cNvSpPr>
          <p:nvPr>
            <p:ph idx="1"/>
          </p:nvPr>
        </p:nvSpPr>
        <p:spPr>
          <a:xfrm>
            <a:off x="1069848" y="675861"/>
            <a:ext cx="10058400" cy="5496339"/>
          </a:xfrm>
        </p:spPr>
        <p:txBody>
          <a:bodyPr>
            <a:normAutofit/>
          </a:bodyPr>
          <a:lstStyle/>
          <a:p>
            <a:pPr algn="just" rtl="1"/>
            <a:r>
              <a:rPr lang="ar" sz="3200" dirty="0"/>
              <a:t>يتعدى العمل المصرفي كونه مستودعا للاموال كما يشير البعض او الذي يتولى النقل الفيزيائي او الطبيعي لهذه الاموال بين المدخرين والمستثمرين بل يصبح مزيدا وخالقا لها.اذ ان الاموال التي تخرج منه ( اولنقل ينتجها ) اكثر من الاموال التي تدخل اليه ( كما اسميناها كمادة اولية ). ان ذلك متأت من الخاصيتين الاولى والثانية للعمل المصرفي والتي تتعلق الاولى بعمله بالنقد أي ان المادة الاوليه لعمله وكذلك المنتج النهائي له اضافة الى معظم - ان لم تكن جميع - الخدمات التي يقدمها هي النقود والاموال باشكال مختلفة. والخاصية الثانية المتعلقة بالعمل باموال الغير والتي تسمح للمصارف بالتصرف بها مادامت مودعة لديها . وهذا ما اوجد عملية خلق النقود او خلق الودائع او اشتقاق ودائع جديدة من الودائع الاولية او الاصلية </a:t>
            </a:r>
            <a:r>
              <a:rPr lang="en-US" sz="3200" dirty="0"/>
              <a:t>Initial Deposits</a:t>
            </a:r>
          </a:p>
        </p:txBody>
      </p:sp>
    </p:spTree>
    <p:extLst>
      <p:ext uri="{BB962C8B-B14F-4D97-AF65-F5344CB8AC3E}">
        <p14:creationId xmlns:p14="http://schemas.microsoft.com/office/powerpoint/2010/main" val="3397653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E8380D-B9FE-07F3-BAC1-E1D3E7DEF8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983562-71D5-E996-5301-192BBAC5307D}"/>
              </a:ext>
            </a:extLst>
          </p:cNvPr>
          <p:cNvSpPr>
            <a:spLocks noGrp="1"/>
          </p:cNvSpPr>
          <p:nvPr>
            <p:ph type="title"/>
          </p:nvPr>
        </p:nvSpPr>
        <p:spPr/>
        <p:txBody>
          <a:bodyPr>
            <a:normAutofit/>
          </a:bodyPr>
          <a:lstStyle/>
          <a:p>
            <a:pPr algn="r" defTabSz="914400" rtl="1" eaLnBrk="1" latinLnBrk="0" hangingPunct="1">
              <a:lnSpc>
                <a:spcPct val="90000"/>
              </a:lnSpc>
              <a:spcBef>
                <a:spcPct val="0"/>
              </a:spcBef>
              <a:buNone/>
            </a:pPr>
            <a:r>
              <a:rPr lang="ar-SA" sz="6000" dirty="0">
                <a:solidFill>
                  <a:schemeClr val="accent1">
                    <a:lumMod val="60000"/>
                    <a:lumOff val="40000"/>
                  </a:schemeClr>
                </a:solidFill>
              </a:rPr>
              <a:t>عملية خلق ودائع بدون احتياطي قانوني</a:t>
            </a:r>
            <a:endParaRPr lang="en-US" dirty="0">
              <a:solidFill>
                <a:schemeClr val="accent6">
                  <a:lumMod val="75000"/>
                </a:schemeClr>
              </a:solidFill>
            </a:endParaRPr>
          </a:p>
        </p:txBody>
      </p:sp>
      <p:pic>
        <p:nvPicPr>
          <p:cNvPr id="5" name="Content Placeholder 4">
            <a:extLst>
              <a:ext uri="{FF2B5EF4-FFF2-40B4-BE49-F238E27FC236}">
                <a16:creationId xmlns:a16="http://schemas.microsoft.com/office/drawing/2014/main" id="{29F13053-843D-B4F2-D2F1-CADFCEBC0CC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3752" y="1967948"/>
            <a:ext cx="10109515" cy="3759476"/>
          </a:xfrm>
        </p:spPr>
      </p:pic>
    </p:spTree>
    <p:extLst>
      <p:ext uri="{BB962C8B-B14F-4D97-AF65-F5344CB8AC3E}">
        <p14:creationId xmlns:p14="http://schemas.microsoft.com/office/powerpoint/2010/main" val="2349526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48D292-D82C-3857-13CC-D1B4BDF06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B741F0-D9FB-E23E-E251-0BE06C638DF8}"/>
              </a:ext>
            </a:extLst>
          </p:cNvPr>
          <p:cNvSpPr>
            <a:spLocks noGrp="1"/>
          </p:cNvSpPr>
          <p:nvPr>
            <p:ph type="title"/>
          </p:nvPr>
        </p:nvSpPr>
        <p:spPr/>
        <p:txBody>
          <a:bodyPr>
            <a:noAutofit/>
          </a:bodyPr>
          <a:lstStyle/>
          <a:p>
            <a:pPr algn="r" rtl="1"/>
            <a:r>
              <a:rPr lang="ar-SA" sz="6000" dirty="0">
                <a:solidFill>
                  <a:schemeClr val="accent1">
                    <a:lumMod val="60000"/>
                    <a:lumOff val="40000"/>
                  </a:schemeClr>
                </a:solidFill>
              </a:rPr>
              <a:t>عملية خلق ودائع مع احتياطي قانوني</a:t>
            </a:r>
            <a:br>
              <a:rPr lang="ar-SA" sz="6000" dirty="0">
                <a:solidFill>
                  <a:schemeClr val="accent1">
                    <a:lumMod val="60000"/>
                    <a:lumOff val="40000"/>
                  </a:schemeClr>
                </a:solidFill>
              </a:rPr>
            </a:br>
            <a:r>
              <a:rPr lang="ar-SA" sz="4000" dirty="0">
                <a:solidFill>
                  <a:schemeClr val="accent6">
                    <a:lumMod val="75000"/>
                  </a:schemeClr>
                </a:solidFill>
              </a:rPr>
              <a:t>اجمالي الودائع = الوديعة الأولية / نسبة الاحتياطي القانوني</a:t>
            </a:r>
            <a:endParaRPr lang="en-US" sz="4000" dirty="0">
              <a:solidFill>
                <a:schemeClr val="accent1">
                  <a:lumMod val="60000"/>
                  <a:lumOff val="40000"/>
                </a:schemeClr>
              </a:solidFill>
            </a:endParaRPr>
          </a:p>
        </p:txBody>
      </p:sp>
      <p:pic>
        <p:nvPicPr>
          <p:cNvPr id="5" name="Content Placeholder 4">
            <a:extLst>
              <a:ext uri="{FF2B5EF4-FFF2-40B4-BE49-F238E27FC236}">
                <a16:creationId xmlns:a16="http://schemas.microsoft.com/office/drawing/2014/main" id="{2776560E-D726-5DB8-AB55-675DFE3B7C5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0626" y="2120900"/>
            <a:ext cx="8497082" cy="4381308"/>
          </a:xfrm>
        </p:spPr>
      </p:pic>
    </p:spTree>
    <p:extLst>
      <p:ext uri="{BB962C8B-B14F-4D97-AF65-F5344CB8AC3E}">
        <p14:creationId xmlns:p14="http://schemas.microsoft.com/office/powerpoint/2010/main" val="1700156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6754CE-30C5-124F-7BD1-7FF80C0158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D967FC-E5E6-EBF5-561F-443D5BC816D5}"/>
              </a:ext>
            </a:extLst>
          </p:cNvPr>
          <p:cNvSpPr>
            <a:spLocks noGrp="1"/>
          </p:cNvSpPr>
          <p:nvPr>
            <p:ph type="title"/>
          </p:nvPr>
        </p:nvSpPr>
        <p:spPr>
          <a:xfrm>
            <a:off x="1069848" y="484632"/>
            <a:ext cx="10058400" cy="1314351"/>
          </a:xfrm>
        </p:spPr>
        <p:txBody>
          <a:bodyPr>
            <a:noAutofit/>
          </a:bodyPr>
          <a:lstStyle/>
          <a:p>
            <a:pPr algn="r" rtl="1"/>
            <a:r>
              <a:rPr lang="ar-SA" sz="4800" dirty="0">
                <a:solidFill>
                  <a:schemeClr val="accent1">
                    <a:lumMod val="60000"/>
                    <a:lumOff val="40000"/>
                  </a:schemeClr>
                </a:solidFill>
              </a:rPr>
              <a:t>عملية خلق ودائع مع احتياطي قانوني ونسب تسرب</a:t>
            </a:r>
            <a:br>
              <a:rPr lang="ar-SA" sz="6000" dirty="0">
                <a:solidFill>
                  <a:schemeClr val="accent1">
                    <a:lumMod val="60000"/>
                    <a:lumOff val="40000"/>
                  </a:schemeClr>
                </a:solidFill>
              </a:rPr>
            </a:br>
            <a:endParaRPr lang="en-US" sz="4000" dirty="0">
              <a:solidFill>
                <a:schemeClr val="accent1">
                  <a:lumMod val="60000"/>
                  <a:lumOff val="40000"/>
                </a:schemeClr>
              </a:solidFill>
            </a:endParaRPr>
          </a:p>
        </p:txBody>
      </p:sp>
      <p:pic>
        <p:nvPicPr>
          <p:cNvPr id="5" name="Content Placeholder 4">
            <a:extLst>
              <a:ext uri="{FF2B5EF4-FFF2-40B4-BE49-F238E27FC236}">
                <a16:creationId xmlns:a16="http://schemas.microsoft.com/office/drawing/2014/main" id="{AF148ED9-57EB-7EB6-9016-3EEA26DB3BA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8130" y="1480880"/>
            <a:ext cx="7323035" cy="4691320"/>
          </a:xfrm>
        </p:spPr>
      </p:pic>
    </p:spTree>
    <p:extLst>
      <p:ext uri="{BB962C8B-B14F-4D97-AF65-F5344CB8AC3E}">
        <p14:creationId xmlns:p14="http://schemas.microsoft.com/office/powerpoint/2010/main" val="3115743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E18B4D-135B-C1C2-F614-C9AA45EF93AA}"/>
              </a:ext>
            </a:extLst>
          </p:cNvPr>
          <p:cNvSpPr>
            <a:spLocks noGrp="1"/>
          </p:cNvSpPr>
          <p:nvPr>
            <p:ph idx="1"/>
          </p:nvPr>
        </p:nvSpPr>
        <p:spPr>
          <a:xfrm>
            <a:off x="1069848" y="1779104"/>
            <a:ext cx="10058400" cy="4393096"/>
          </a:xfrm>
        </p:spPr>
        <p:txBody>
          <a:bodyPr>
            <a:normAutofit/>
          </a:bodyPr>
          <a:lstStyle/>
          <a:p>
            <a:pPr algn="just" rtl="1"/>
            <a:r>
              <a:rPr lang="ar" sz="2400" dirty="0"/>
              <a:t>ان عملية خلق النقود او اشتقاق الودائع </a:t>
            </a:r>
            <a:r>
              <a:rPr lang="en-US" sz="2400" dirty="0"/>
              <a:t>Derivation Deposits </a:t>
            </a:r>
            <a:r>
              <a:rPr lang="ar" sz="2400" dirty="0"/>
              <a:t>في رأينا كما ذكرنا سابقا تبدأ عند ايداع الوديعة لدى المصرف وقبل اقراضها او صرفها من قبل المصرف، على اساس ان عملية ايداع الوديعة وخاصة الجارية منها يعطي الزبون الحق في التصرف بها وانفاقها وقتما يشاء ، وفي ذات الوقت يعطي المصرف الحق في التصرف بها وانفاقها وقتما يشاء ، فيكون في ذات الوقت للطرفين الحق في انفاق نفس المبلغ ، فاذا كان مبلغ الوديعة مليون دينار مثلا يكون هناك حق لأنفاق مليونين في ذات الوقت ، وبالتالي خلق مليونان بدلا من مليون واحد وهكذا .</a:t>
            </a:r>
          </a:p>
          <a:p>
            <a:pPr marL="0" indent="0" algn="just" rtl="1">
              <a:buNone/>
            </a:pPr>
            <a:endParaRPr lang="ar" sz="2400" dirty="0"/>
          </a:p>
          <a:p>
            <a:pPr algn="just" rtl="1"/>
            <a:r>
              <a:rPr lang="ar" sz="2400" dirty="0"/>
              <a:t>﻿</a:t>
            </a:r>
            <a:r>
              <a:rPr lang="ar" sz="2400" dirty="0">
                <a:solidFill>
                  <a:schemeClr val="accent6">
                    <a:lumMod val="50000"/>
                  </a:schemeClr>
                </a:solidFill>
              </a:rPr>
              <a:t>ان عملية اشتقاق الودائع تعتمد على عنصرين اساسيين هما حجم الودائع الاولية ونسبة الاحتياطي القانوني. حيث ترتبط عملية الاشتقاق هذه بحجم الودائع بعلاقة طردية تزداد فيها الودائع المشتقة كلما زاد حجم الودائع الاولية . وترتبط بنسبة الاحتياطي القانوني بعلاقة عكسية تنخفض فيها الودائع المشتقة كلما زادت نسبة الاجتياطي القانوني.</a:t>
            </a:r>
          </a:p>
        </p:txBody>
      </p:sp>
      <p:sp>
        <p:nvSpPr>
          <p:cNvPr id="4" name="Title 1">
            <a:extLst>
              <a:ext uri="{FF2B5EF4-FFF2-40B4-BE49-F238E27FC236}">
                <a16:creationId xmlns:a16="http://schemas.microsoft.com/office/drawing/2014/main" id="{740B8F7B-551A-6693-F4BB-B80DF8B37A2B}"/>
              </a:ext>
            </a:extLst>
          </p:cNvPr>
          <p:cNvSpPr>
            <a:spLocks noGrp="1"/>
          </p:cNvSpPr>
          <p:nvPr>
            <p:ph type="title"/>
          </p:nvPr>
        </p:nvSpPr>
        <p:spPr>
          <a:xfrm>
            <a:off x="1069848" y="484632"/>
            <a:ext cx="10058400" cy="1609344"/>
          </a:xfrm>
        </p:spPr>
        <p:txBody>
          <a:bodyPr>
            <a:normAutofit/>
          </a:bodyPr>
          <a:lstStyle/>
          <a:p>
            <a:pPr algn="ctr"/>
            <a:r>
              <a:rPr lang="ar-SA" sz="6000" b="1" dirty="0">
                <a:solidFill>
                  <a:schemeClr val="accent2">
                    <a:lumMod val="75000"/>
                  </a:schemeClr>
                </a:solidFill>
              </a:rPr>
              <a:t>ملاحظات مهمة</a:t>
            </a:r>
            <a:endParaRPr lang="en-US" sz="6000" b="1" dirty="0">
              <a:solidFill>
                <a:schemeClr val="accent2">
                  <a:lumMod val="75000"/>
                </a:schemeClr>
              </a:solidFill>
            </a:endParaRPr>
          </a:p>
        </p:txBody>
      </p:sp>
    </p:spTree>
    <p:extLst>
      <p:ext uri="{BB962C8B-B14F-4D97-AF65-F5344CB8AC3E}">
        <p14:creationId xmlns:p14="http://schemas.microsoft.com/office/powerpoint/2010/main" val="40676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1E6E9-CF3E-AB02-F833-17F6F2392625}"/>
              </a:ext>
            </a:extLst>
          </p:cNvPr>
          <p:cNvSpPr>
            <a:spLocks noGrp="1"/>
          </p:cNvSpPr>
          <p:nvPr>
            <p:ph type="title"/>
          </p:nvPr>
        </p:nvSpPr>
        <p:spPr/>
        <p:txBody>
          <a:bodyPr>
            <a:normAutofit/>
          </a:bodyPr>
          <a:lstStyle/>
          <a:p>
            <a:pPr algn="ctr"/>
            <a:r>
              <a:rPr lang="ar-SA" sz="6000" b="1" dirty="0">
                <a:solidFill>
                  <a:schemeClr val="accent2">
                    <a:lumMod val="75000"/>
                  </a:schemeClr>
                </a:solidFill>
              </a:rPr>
              <a:t>ملاحظات مهمة</a:t>
            </a:r>
            <a:endParaRPr lang="en-US" sz="6000" b="1" dirty="0">
              <a:solidFill>
                <a:schemeClr val="accent2">
                  <a:lumMod val="75000"/>
                </a:schemeClr>
              </a:solidFill>
            </a:endParaRPr>
          </a:p>
        </p:txBody>
      </p:sp>
      <p:sp>
        <p:nvSpPr>
          <p:cNvPr id="3" name="Content Placeholder 2">
            <a:extLst>
              <a:ext uri="{FF2B5EF4-FFF2-40B4-BE49-F238E27FC236}">
                <a16:creationId xmlns:a16="http://schemas.microsoft.com/office/drawing/2014/main" id="{BF95785A-DC25-FDEE-A208-1D263C4FC612}"/>
              </a:ext>
            </a:extLst>
          </p:cNvPr>
          <p:cNvSpPr>
            <a:spLocks noGrp="1"/>
          </p:cNvSpPr>
          <p:nvPr>
            <p:ph idx="1"/>
          </p:nvPr>
        </p:nvSpPr>
        <p:spPr>
          <a:xfrm>
            <a:off x="1069848" y="1808922"/>
            <a:ext cx="10360152" cy="4363278"/>
          </a:xfrm>
        </p:spPr>
        <p:txBody>
          <a:bodyPr>
            <a:normAutofit lnSpcReduction="10000"/>
          </a:bodyPr>
          <a:lstStyle/>
          <a:p>
            <a:pPr algn="just" rtl="1"/>
            <a:r>
              <a:rPr lang="ar" sz="2800" dirty="0">
                <a:solidFill>
                  <a:schemeClr val="accent2"/>
                </a:solidFill>
              </a:rPr>
              <a:t>﻿ان عملية الاشتقاق لا تشترط ان تخرج الاموال من المصرف على شكل قروض بل لآي سبب كان كما اشرنا فقد يكون كاجور ورواتب او شراء استثمارات او غير ذلك ولكنها تشترط اعادة ايداعها بعد خروجها من المصرف.</a:t>
            </a:r>
          </a:p>
          <a:p>
            <a:pPr algn="just" rtl="1"/>
            <a:r>
              <a:rPr lang="ar" sz="2800" dirty="0">
                <a:solidFill>
                  <a:schemeClr val="bg2">
                    <a:lumMod val="25000"/>
                  </a:schemeClr>
                </a:solidFill>
              </a:rPr>
              <a:t>﻿ان عملية اشتقاق الودائع تفترض وجود مصرف واحد هو الذي يودع لديه وهو الذي يقرض. وعند وجود اكثر من مصرف فان هذا القانون يستخرج الودائع المشتقة للجهاز المصرفي ككل وليس للمصرف الواحد, أي على فرض خروج الاموال من احد المصارف على شكل قروض مثلا لتدخل كودائع في مصرف اخر .</a:t>
            </a:r>
          </a:p>
          <a:p>
            <a:pPr algn="just" rtl="1"/>
            <a:r>
              <a:rPr lang="ar" sz="2800" dirty="0">
                <a:solidFill>
                  <a:schemeClr val="accent4">
                    <a:lumMod val="75000"/>
                  </a:schemeClr>
                </a:solidFill>
              </a:rPr>
              <a:t>﻿ان عملية الاشتقاق وفق ما تقدم تفترض ان جميع ما يقرض يعاد ايداعه ولا يتسرب أي مبلغ من المصرف اما عند وجود نسبة من التسرب فان حجم الودائع المشتقة سينخفض وسيتضمن القانون نسبة مايعود للمصرف من القروض الممنوحة او الاستخدامات الاخرى التي تعود اليه على شكل ودائع</a:t>
            </a:r>
            <a:endParaRPr lang="en-US" sz="2800" dirty="0">
              <a:solidFill>
                <a:schemeClr val="accent4">
                  <a:lumMod val="75000"/>
                </a:schemeClr>
              </a:solidFill>
            </a:endParaRPr>
          </a:p>
          <a:p>
            <a:pPr marL="182880" indent="-182880" algn="r" defTabSz="914400" rtl="1" eaLnBrk="1" latinLnBrk="0" hangingPunct="1">
              <a:lnSpc>
                <a:spcPct val="90000"/>
              </a:lnSpc>
              <a:spcBef>
                <a:spcPts val="1200"/>
              </a:spcBef>
              <a:buClr>
                <a:schemeClr val="accent1">
                  <a:lumMod val="75000"/>
                </a:schemeClr>
              </a:buClr>
              <a:buSzPct val="85000"/>
              <a:buFont typeface="Wingdings" pitchFamily="2" charset="2"/>
              <a:buChar char="§"/>
            </a:pPr>
            <a:endParaRPr lang="en-US" dirty="0"/>
          </a:p>
        </p:txBody>
      </p:sp>
    </p:spTree>
    <p:extLst>
      <p:ext uri="{BB962C8B-B14F-4D97-AF65-F5344CB8AC3E}">
        <p14:creationId xmlns:p14="http://schemas.microsoft.com/office/powerpoint/2010/main" val="14396598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BF6B5-A044-9D4A-7200-F45FA53C8063}"/>
              </a:ext>
            </a:extLst>
          </p:cNvPr>
          <p:cNvSpPr>
            <a:spLocks noGrp="1"/>
          </p:cNvSpPr>
          <p:nvPr>
            <p:ph type="title"/>
          </p:nvPr>
        </p:nvSpPr>
        <p:spPr>
          <a:xfrm>
            <a:off x="805071" y="944217"/>
            <a:ext cx="10320130" cy="4581939"/>
          </a:xfrm>
        </p:spPr>
        <p:txBody>
          <a:bodyPr>
            <a:normAutofit/>
          </a:bodyPr>
          <a:lstStyle/>
          <a:p>
            <a:pPr algn="ctr" rtl="1"/>
            <a:r>
              <a:rPr lang="ar-SA" sz="9600" dirty="0">
                <a:solidFill>
                  <a:schemeClr val="accent4">
                    <a:lumMod val="75000"/>
                  </a:schemeClr>
                </a:solidFill>
                <a:latin typeface="Noto Nastaliq Urdu" panose="020B0502040504020204" pitchFamily="34" charset="-78"/>
                <a:cs typeface="Noto Nastaliq Urdu" panose="020B0502040504020204" pitchFamily="34" charset="-78"/>
              </a:rPr>
              <a:t>شكراً لحسن الاصغاء</a:t>
            </a:r>
            <a:endParaRPr lang="en-US" sz="9600" dirty="0">
              <a:solidFill>
                <a:schemeClr val="accent4">
                  <a:lumMod val="75000"/>
                </a:schemeClr>
              </a:solidFill>
              <a:latin typeface="Noto Nastaliq Urdu" panose="020B0502040504020204" pitchFamily="34" charset="-78"/>
              <a:cs typeface="Noto Nastaliq Urdu" panose="020B0502040504020204" pitchFamily="34" charset="-78"/>
            </a:endParaRPr>
          </a:p>
        </p:txBody>
      </p:sp>
    </p:spTree>
    <p:extLst>
      <p:ext uri="{BB962C8B-B14F-4D97-AF65-F5344CB8AC3E}">
        <p14:creationId xmlns:p14="http://schemas.microsoft.com/office/powerpoint/2010/main" val="5132753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17</TotalTime>
  <Words>486</Words>
  <Application>Microsoft Macintosh PowerPoint</Application>
  <PresentationFormat>Widescreen</PresentationFormat>
  <Paragraphs>16</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Calibri</vt:lpstr>
      <vt:lpstr>Dubai</vt:lpstr>
      <vt:lpstr>Noto Nastaliq Urdu</vt:lpstr>
      <vt:lpstr>Rockwell</vt:lpstr>
      <vt:lpstr>Rockwell Condensed</vt:lpstr>
      <vt:lpstr>Rockwell Extra Bold</vt:lpstr>
      <vt:lpstr>Wingdings</vt:lpstr>
      <vt:lpstr>Wood Type</vt:lpstr>
      <vt:lpstr>المصارف وعملية خلق الودائع أو خلق النقود  ادارة المصارف / الكورس الأول  قسم ادارة الأعمال/ المرحلة الرابعة </vt:lpstr>
      <vt:lpstr>PowerPoint Presentation</vt:lpstr>
      <vt:lpstr>عملية خلق ودائع بدون احتياطي قانوني</vt:lpstr>
      <vt:lpstr>عملية خلق ودائع مع احتياطي قانوني اجمالي الودائع = الوديعة الأولية / نسبة الاحتياطي القانوني</vt:lpstr>
      <vt:lpstr>عملية خلق ودائع مع احتياطي قانوني ونسب تسرب </vt:lpstr>
      <vt:lpstr>ملاحظات مهمة</vt:lpstr>
      <vt:lpstr>ملاحظات مهمة</vt:lpstr>
      <vt:lpstr>شكراً لحسن الاصغاء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fatima .</dc:creator>
  <cp:lastModifiedBy>fatima .</cp:lastModifiedBy>
  <cp:revision>1</cp:revision>
  <dcterms:created xsi:type="dcterms:W3CDTF">2025-09-25T16:18:33Z</dcterms:created>
  <dcterms:modified xsi:type="dcterms:W3CDTF">2025-09-25T16:35:49Z</dcterms:modified>
</cp:coreProperties>
</file>