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sldIdLst>
    <p:sldId id="256" r:id="rId2"/>
    <p:sldId id="258" r:id="rId3"/>
    <p:sldId id="259" r:id="rId4"/>
    <p:sldId id="260" r:id="rId5"/>
    <p:sldId id="261" r:id="rId6"/>
    <p:sldId id="262" r:id="rId7"/>
    <p:sldId id="265" r:id="rId8"/>
    <p:sldId id="266" r:id="rId9"/>
    <p:sldId id="267" r:id="rId10"/>
    <p:sldId id="268" r:id="rId11"/>
    <p:sldId id="269"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7"/>
    <p:restoredTop sz="94640"/>
  </p:normalViewPr>
  <p:slideViewPr>
    <p:cSldViewPr snapToGrid="0">
      <p:cViewPr varScale="1">
        <p:scale>
          <a:sx n="116" d="100"/>
          <a:sy n="116" d="100"/>
        </p:scale>
        <p:origin x="656" y="19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smtClean="0"/>
              <a:t>9/25/25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942361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157CC2-0FC8-4686-B024-99790E0F5162}" type="datetimeFigureOut">
              <a:rPr lang="en-US" smtClean="0"/>
              <a:t>9/25/25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3536256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smtClean="0"/>
              <a:t>9/25/25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13586516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smtClean="0"/>
              <a:t>9/25/25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3405082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smtClean="0"/>
              <a:t>9/25/25</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043559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smtClean="0"/>
              <a:t>9/25/25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4249378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smtClean="0"/>
              <a:t>9/25/25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072378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77919A6-33EB-49BD-A62F-1FA56B9F9712}" type="datetimeFigureOut">
              <a:rPr lang="en-US" smtClean="0"/>
              <a:t>9/25/25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681886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smtClean="0"/>
              <a:t>9/25/25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492262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A16AA21-1863-4931-97CB-99D0A168701B}" type="datetimeFigureOut">
              <a:rPr lang="en-US" smtClean="0"/>
              <a:t>9/25/25</a:t>
            </a:fld>
            <a:endParaRPr lang="en-US"/>
          </a:p>
        </p:txBody>
      </p:sp>
      <p:sp>
        <p:nvSpPr>
          <p:cNvPr id="6" name="Footer Placeholder 5"/>
          <p:cNvSpPr>
            <a:spLocks noGrp="1"/>
          </p:cNvSpPr>
          <p:nvPr>
            <p:ph type="ftr" sz="quarter" idx="11"/>
          </p:nvPr>
        </p:nvSpPr>
        <p:spPr/>
        <p:txBody>
          <a:bodyPr/>
          <a:lstStyle/>
          <a:p>
            <a:endParaRPr 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1483897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p:cNvSpPr>
          <p:nvPr>
            <p:ph type="pic" idx="1"/>
          </p:nvPr>
        </p:nvSpPr>
        <p:spPr>
          <a:xfrm>
            <a:off x="0" y="0"/>
            <a:ext cx="8303740" cy="6858000"/>
          </a:xfrm>
          <a:solidFill>
            <a:schemeClr val="tx2">
              <a:lumMod val="20000"/>
              <a:lumOff val="80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772C379-9A7C-4C87-A116-CBE9F58B04C5}" type="datetimeFigureOut">
              <a:rPr lang="en-US" smtClean="0"/>
              <a:t>9/25/25</a:t>
            </a:fld>
            <a:endParaRPr 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4216615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smtClean="0"/>
              <a:t>9/25/25</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877551537"/>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69166E-9B9C-DBAD-2F0E-A476A38B042C}"/>
              </a:ext>
            </a:extLst>
          </p:cNvPr>
          <p:cNvSpPr>
            <a:spLocks noGrp="1"/>
          </p:cNvSpPr>
          <p:nvPr>
            <p:ph type="ctrTitle"/>
          </p:nvPr>
        </p:nvSpPr>
        <p:spPr/>
        <p:txBody>
          <a:bodyPr/>
          <a:lstStyle/>
          <a:p>
            <a:r>
              <a:rPr lang="ar-SA" sz="8000" dirty="0"/>
              <a:t>طبيعة العمل المصرفي</a:t>
            </a:r>
            <a:br>
              <a:rPr lang="ar-SA" sz="6000" dirty="0"/>
            </a:br>
            <a:r>
              <a:rPr lang="ar-SA" sz="3600" dirty="0"/>
              <a:t>ادارة المصارف / الكورس الأول </a:t>
            </a:r>
            <a:br>
              <a:rPr lang="ar-SA" sz="3600" dirty="0"/>
            </a:br>
            <a:r>
              <a:rPr lang="ar-SA" sz="3600" dirty="0"/>
              <a:t>قسم ادارة الأعمال/ المرحلة الرابعة </a:t>
            </a:r>
            <a:endParaRPr lang="en-US" sz="6000" dirty="0"/>
          </a:p>
        </p:txBody>
      </p:sp>
      <p:sp>
        <p:nvSpPr>
          <p:cNvPr id="3" name="Subtitle 2">
            <a:extLst>
              <a:ext uri="{FF2B5EF4-FFF2-40B4-BE49-F238E27FC236}">
                <a16:creationId xmlns:a16="http://schemas.microsoft.com/office/drawing/2014/main" id="{9621DB23-0880-85E2-1A6A-88B6F29626E4}"/>
              </a:ext>
            </a:extLst>
          </p:cNvPr>
          <p:cNvSpPr>
            <a:spLocks noGrp="1"/>
          </p:cNvSpPr>
          <p:nvPr>
            <p:ph type="subTitle" idx="1"/>
          </p:nvPr>
        </p:nvSpPr>
        <p:spPr>
          <a:xfrm>
            <a:off x="1135162" y="4672149"/>
            <a:ext cx="7891272" cy="1069848"/>
          </a:xfrm>
        </p:spPr>
        <p:txBody>
          <a:bodyPr/>
          <a:lstStyle/>
          <a:p>
            <a:pPr algn="ctr" rtl="1"/>
            <a:r>
              <a:rPr lang="ar-SA" sz="2000" dirty="0">
                <a:solidFill>
                  <a:schemeClr val="accent2"/>
                </a:solidFill>
                <a:latin typeface="Dubai" panose="020B0503030403030204" pitchFamily="34" charset="-78"/>
                <a:cs typeface="Dubai" panose="020B0503030403030204" pitchFamily="34" charset="-78"/>
              </a:rPr>
              <a:t>م.م. فاطمة فيصل كاظم الخالدي</a:t>
            </a:r>
          </a:p>
          <a:p>
            <a:pPr algn="ctr" rtl="1"/>
            <a:r>
              <a:rPr lang="ar-SA" sz="2000" dirty="0">
                <a:solidFill>
                  <a:schemeClr val="accent2"/>
                </a:solidFill>
                <a:latin typeface="Dubai" panose="020B0503030403030204" pitchFamily="34" charset="-78"/>
                <a:cs typeface="Dubai" panose="020B0503030403030204" pitchFamily="34" charset="-78"/>
              </a:rPr>
              <a:t>جامعة بغداد/ كلية الإدارة والاقتصاد</a:t>
            </a:r>
            <a:endParaRPr lang="en-US" sz="2000" dirty="0">
              <a:solidFill>
                <a:schemeClr val="accent2"/>
              </a:solidFill>
              <a:latin typeface="Dubai" panose="020B0503030403030204" pitchFamily="34" charset="-78"/>
              <a:cs typeface="Dubai" panose="020B0503030403030204" pitchFamily="34" charset="-78"/>
            </a:endParaRPr>
          </a:p>
          <a:p>
            <a:pPr marL="0" indent="0" algn="l" defTabSz="914400" rtl="1" eaLnBrk="1" latinLnBrk="0" hangingPunct="1">
              <a:lnSpc>
                <a:spcPct val="90000"/>
              </a:lnSpc>
              <a:spcBef>
                <a:spcPts val="1200"/>
              </a:spcBef>
              <a:buClr>
                <a:schemeClr val="accent1">
                  <a:lumMod val="75000"/>
                </a:schemeClr>
              </a:buClr>
              <a:buSzPct val="85000"/>
              <a:buFont typeface="Wingdings" pitchFamily="2" charset="2"/>
              <a:buNone/>
            </a:pPr>
            <a:endParaRPr lang="en-US" dirty="0"/>
          </a:p>
        </p:txBody>
      </p:sp>
    </p:spTree>
    <p:extLst>
      <p:ext uri="{BB962C8B-B14F-4D97-AF65-F5344CB8AC3E}">
        <p14:creationId xmlns:p14="http://schemas.microsoft.com/office/powerpoint/2010/main" val="18923059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9B39C8-3D6B-489F-1915-D138B2AB7C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2D12AA-2074-466E-A92A-4D83C7C7A229}"/>
              </a:ext>
            </a:extLst>
          </p:cNvPr>
          <p:cNvSpPr>
            <a:spLocks noGrp="1"/>
          </p:cNvSpPr>
          <p:nvPr>
            <p:ph type="title"/>
          </p:nvPr>
        </p:nvSpPr>
        <p:spPr/>
        <p:txBody>
          <a:bodyPr/>
          <a:lstStyle/>
          <a:p>
            <a:pPr algn="r" rtl="1"/>
            <a:r>
              <a:rPr lang="ar-SA" dirty="0">
                <a:solidFill>
                  <a:schemeClr val="accent1">
                    <a:lumMod val="60000"/>
                    <a:lumOff val="40000"/>
                  </a:schemeClr>
                </a:solidFill>
              </a:rPr>
              <a:t>ثانياً: خصائص المصرف</a:t>
            </a:r>
            <a:endParaRPr lang="en-US" dirty="0">
              <a:solidFill>
                <a:schemeClr val="accent1">
                  <a:lumMod val="60000"/>
                  <a:lumOff val="40000"/>
                </a:schemeClr>
              </a:solidFill>
            </a:endParaRPr>
          </a:p>
        </p:txBody>
      </p:sp>
      <p:sp>
        <p:nvSpPr>
          <p:cNvPr id="3" name="Content Placeholder 2">
            <a:extLst>
              <a:ext uri="{FF2B5EF4-FFF2-40B4-BE49-F238E27FC236}">
                <a16:creationId xmlns:a16="http://schemas.microsoft.com/office/drawing/2014/main" id="{743EC856-3328-F389-EFA6-4E04B6F5C8CE}"/>
              </a:ext>
            </a:extLst>
          </p:cNvPr>
          <p:cNvSpPr>
            <a:spLocks noGrp="1"/>
          </p:cNvSpPr>
          <p:nvPr>
            <p:ph idx="1"/>
          </p:nvPr>
        </p:nvSpPr>
        <p:spPr>
          <a:xfrm>
            <a:off x="947451" y="1949986"/>
            <a:ext cx="10180797" cy="4549966"/>
          </a:xfrm>
        </p:spPr>
        <p:txBody>
          <a:bodyPr>
            <a:normAutofit/>
          </a:bodyPr>
          <a:lstStyle/>
          <a:p>
            <a:pPr marL="0" indent="0" algn="just" rtl="1">
              <a:buNone/>
            </a:pPr>
            <a:r>
              <a:rPr lang="ar-SA" sz="3200" dirty="0">
                <a:solidFill>
                  <a:schemeClr val="accent6">
                    <a:lumMod val="75000"/>
                  </a:schemeClr>
                </a:solidFill>
              </a:rPr>
              <a:t>١٠- سرية العمل المصرفي</a:t>
            </a:r>
            <a:endParaRPr lang="en-US" sz="3200" dirty="0">
              <a:solidFill>
                <a:schemeClr val="accent6">
                  <a:lumMod val="75000"/>
                </a:schemeClr>
              </a:solidFill>
            </a:endParaRPr>
          </a:p>
          <a:p>
            <a:pPr marL="0" indent="0" algn="just" rtl="1">
              <a:buNone/>
            </a:pPr>
            <a:r>
              <a:rPr lang="en-US" sz="3200" dirty="0">
                <a:solidFill>
                  <a:schemeClr val="accent6">
                    <a:lumMod val="75000"/>
                  </a:schemeClr>
                </a:solidFill>
              </a:rPr>
              <a:t>Secret Banking Business </a:t>
            </a:r>
            <a:endParaRPr lang="ar-SA" sz="3200" dirty="0">
              <a:solidFill>
                <a:schemeClr val="accent6">
                  <a:lumMod val="75000"/>
                </a:schemeClr>
              </a:solidFill>
            </a:endParaRPr>
          </a:p>
          <a:p>
            <a:pPr marL="0" indent="0" algn="just" rtl="1">
              <a:buNone/>
            </a:pPr>
            <a:r>
              <a:rPr lang="ar" sz="3200" dirty="0"/>
              <a:t>من مبادئ العمل المصرفي هو السرية في العمل وعدم الافصاح عن اية بيانات عن زبائنه ، حتى للعاملين في المصرف الذين ليس لهم علاقة عملية بالزبون. فتحاط البيانات المقدمة من قبلهم بالكتمان بعيدا عن كل شخص لاعلاقة له بها، فالمصرف مؤتمن على تلك البيانات ، وليس له الافصاح بها .</a:t>
            </a:r>
            <a:endParaRPr lang="ar" sz="3600" dirty="0"/>
          </a:p>
        </p:txBody>
      </p:sp>
    </p:spTree>
    <p:extLst>
      <p:ext uri="{BB962C8B-B14F-4D97-AF65-F5344CB8AC3E}">
        <p14:creationId xmlns:p14="http://schemas.microsoft.com/office/powerpoint/2010/main" val="27843171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9BF6B5-A044-9D4A-7200-F45FA53C8063}"/>
              </a:ext>
            </a:extLst>
          </p:cNvPr>
          <p:cNvSpPr>
            <a:spLocks noGrp="1"/>
          </p:cNvSpPr>
          <p:nvPr>
            <p:ph type="title"/>
          </p:nvPr>
        </p:nvSpPr>
        <p:spPr>
          <a:xfrm>
            <a:off x="805071" y="944217"/>
            <a:ext cx="10320130" cy="4581939"/>
          </a:xfrm>
        </p:spPr>
        <p:txBody>
          <a:bodyPr>
            <a:normAutofit/>
          </a:bodyPr>
          <a:lstStyle/>
          <a:p>
            <a:pPr algn="ctr" rtl="1"/>
            <a:r>
              <a:rPr lang="ar-SA" sz="9600" dirty="0">
                <a:solidFill>
                  <a:schemeClr val="accent4">
                    <a:lumMod val="75000"/>
                  </a:schemeClr>
                </a:solidFill>
                <a:latin typeface="Noto Nastaliq Urdu" panose="020B0502040504020204" pitchFamily="34" charset="-78"/>
                <a:cs typeface="Noto Nastaliq Urdu" panose="020B0502040504020204" pitchFamily="34" charset="-78"/>
              </a:rPr>
              <a:t>شكراً لحسن الاصغاء</a:t>
            </a:r>
            <a:endParaRPr lang="en-US" sz="9600" dirty="0">
              <a:solidFill>
                <a:schemeClr val="accent4">
                  <a:lumMod val="75000"/>
                </a:schemeClr>
              </a:solidFill>
              <a:latin typeface="Noto Nastaliq Urdu" panose="020B0502040504020204" pitchFamily="34" charset="-78"/>
              <a:cs typeface="Noto Nastaliq Urdu" panose="020B0502040504020204" pitchFamily="34" charset="-78"/>
            </a:endParaRPr>
          </a:p>
        </p:txBody>
      </p:sp>
    </p:spTree>
    <p:extLst>
      <p:ext uri="{BB962C8B-B14F-4D97-AF65-F5344CB8AC3E}">
        <p14:creationId xmlns:p14="http://schemas.microsoft.com/office/powerpoint/2010/main" val="5132753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357E2-7B4F-B4B3-DE51-09F4B80A1D0C}"/>
              </a:ext>
            </a:extLst>
          </p:cNvPr>
          <p:cNvSpPr>
            <a:spLocks noGrp="1"/>
          </p:cNvSpPr>
          <p:nvPr>
            <p:ph type="title"/>
          </p:nvPr>
        </p:nvSpPr>
        <p:spPr/>
        <p:txBody>
          <a:bodyPr/>
          <a:lstStyle/>
          <a:p>
            <a:pPr algn="r" defTabSz="914400" rtl="1" eaLnBrk="1" latinLnBrk="0" hangingPunct="1">
              <a:lnSpc>
                <a:spcPct val="90000"/>
              </a:lnSpc>
              <a:spcBef>
                <a:spcPct val="0"/>
              </a:spcBef>
              <a:buNone/>
            </a:pPr>
            <a:r>
              <a:rPr lang="ar-SA" dirty="0">
                <a:solidFill>
                  <a:schemeClr val="accent1">
                    <a:lumMod val="60000"/>
                    <a:lumOff val="40000"/>
                  </a:schemeClr>
                </a:solidFill>
              </a:rPr>
              <a:t>أولاً: تعريف المصرف</a:t>
            </a:r>
            <a:endParaRPr lang="en-US" dirty="0">
              <a:solidFill>
                <a:schemeClr val="accent1">
                  <a:lumMod val="60000"/>
                  <a:lumOff val="40000"/>
                </a:schemeClr>
              </a:solidFill>
            </a:endParaRPr>
          </a:p>
        </p:txBody>
      </p:sp>
      <p:sp>
        <p:nvSpPr>
          <p:cNvPr id="3" name="Content Placeholder 2">
            <a:extLst>
              <a:ext uri="{FF2B5EF4-FFF2-40B4-BE49-F238E27FC236}">
                <a16:creationId xmlns:a16="http://schemas.microsoft.com/office/drawing/2014/main" id="{1B884FE7-510B-640E-1D09-7355CBF255E3}"/>
              </a:ext>
            </a:extLst>
          </p:cNvPr>
          <p:cNvSpPr>
            <a:spLocks noGrp="1"/>
          </p:cNvSpPr>
          <p:nvPr>
            <p:ph idx="1"/>
          </p:nvPr>
        </p:nvSpPr>
        <p:spPr/>
        <p:txBody>
          <a:bodyPr>
            <a:normAutofit/>
          </a:bodyPr>
          <a:lstStyle/>
          <a:p>
            <a:pPr algn="just" rtl="1"/>
            <a:r>
              <a:rPr lang="ar" sz="3200" dirty="0"/>
              <a:t>يدعى </a:t>
            </a:r>
            <a:r>
              <a:rPr lang="ar" sz="3200" dirty="0">
                <a:solidFill>
                  <a:schemeClr val="accent6">
                    <a:lumMod val="75000"/>
                  </a:schemeClr>
                </a:solidFill>
              </a:rPr>
              <a:t>( منهج الوساطة ) </a:t>
            </a:r>
            <a:r>
              <a:rPr lang="ar" sz="3200" dirty="0"/>
              <a:t>بأنه مؤسسة تقبل باستلام النقود على شكل ودائع من الأفراد الذين لديهم فائض وتقوم بإقراضها على شكل قروض وسلف للأفراد والمحتاجين والمستثمرين</a:t>
            </a:r>
          </a:p>
          <a:p>
            <a:pPr algn="just" rtl="1"/>
            <a:endParaRPr lang="ar" sz="3200" dirty="0"/>
          </a:p>
          <a:p>
            <a:pPr algn="just" rtl="1"/>
            <a:r>
              <a:rPr lang="ar" sz="3200" dirty="0">
                <a:solidFill>
                  <a:schemeClr val="accent6">
                    <a:lumMod val="75000"/>
                  </a:schemeClr>
                </a:solidFill>
              </a:rPr>
              <a:t>(منهج الانتاج ) </a:t>
            </a:r>
            <a:r>
              <a:rPr lang="ar" sz="3200" dirty="0"/>
              <a:t>يتعامل مع المصارف بوصفها مؤسسات تستخدم رأس المال والعمالة وبعض الموارد المستهاكة كمدخلات لإنتاج فئات مختلفة من الودائع وحسابات القروض والعديد من المنتجات المصرفية الاخرى كمخرجات.</a:t>
            </a:r>
            <a:endParaRPr lang="en-US" sz="3200" dirty="0"/>
          </a:p>
        </p:txBody>
      </p:sp>
    </p:spTree>
    <p:extLst>
      <p:ext uri="{BB962C8B-B14F-4D97-AF65-F5344CB8AC3E}">
        <p14:creationId xmlns:p14="http://schemas.microsoft.com/office/powerpoint/2010/main" val="33976532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D005F9-00F4-E1D5-0EA8-5F1A600C73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7E3E31-62B3-B1CC-9FFE-F272DFD5D830}"/>
              </a:ext>
            </a:extLst>
          </p:cNvPr>
          <p:cNvSpPr>
            <a:spLocks noGrp="1"/>
          </p:cNvSpPr>
          <p:nvPr>
            <p:ph type="title"/>
          </p:nvPr>
        </p:nvSpPr>
        <p:spPr/>
        <p:txBody>
          <a:bodyPr/>
          <a:lstStyle/>
          <a:p>
            <a:pPr algn="r" defTabSz="914400" rtl="1" eaLnBrk="1" latinLnBrk="0" hangingPunct="1">
              <a:lnSpc>
                <a:spcPct val="90000"/>
              </a:lnSpc>
              <a:spcBef>
                <a:spcPct val="0"/>
              </a:spcBef>
              <a:buNone/>
            </a:pPr>
            <a:r>
              <a:rPr lang="ar-SA" dirty="0">
                <a:solidFill>
                  <a:schemeClr val="accent1">
                    <a:lumMod val="60000"/>
                    <a:lumOff val="40000"/>
                  </a:schemeClr>
                </a:solidFill>
              </a:rPr>
              <a:t>أولاً: تعريف المصرف</a:t>
            </a:r>
            <a:endParaRPr lang="en-US" dirty="0">
              <a:solidFill>
                <a:schemeClr val="accent1">
                  <a:lumMod val="60000"/>
                  <a:lumOff val="40000"/>
                </a:schemeClr>
              </a:solidFill>
            </a:endParaRPr>
          </a:p>
        </p:txBody>
      </p:sp>
      <p:sp>
        <p:nvSpPr>
          <p:cNvPr id="3" name="Content Placeholder 2">
            <a:extLst>
              <a:ext uri="{FF2B5EF4-FFF2-40B4-BE49-F238E27FC236}">
                <a16:creationId xmlns:a16="http://schemas.microsoft.com/office/drawing/2014/main" id="{6F9E34D2-53A8-9D18-E2D4-34B938BB9D2B}"/>
              </a:ext>
            </a:extLst>
          </p:cNvPr>
          <p:cNvSpPr>
            <a:spLocks noGrp="1"/>
          </p:cNvSpPr>
          <p:nvPr>
            <p:ph idx="1"/>
          </p:nvPr>
        </p:nvSpPr>
        <p:spPr/>
        <p:txBody>
          <a:bodyPr>
            <a:normAutofit/>
          </a:bodyPr>
          <a:lstStyle/>
          <a:p>
            <a:pPr marL="0" indent="0" algn="just" rtl="1">
              <a:buNone/>
            </a:pPr>
            <a:r>
              <a:rPr lang="ar" sz="3200" dirty="0"/>
              <a:t>المصرف هو المؤسسة التي تقوم بالاعمال المصرفية والتي يمكن الوقوف عليها وتقسيمها الى اربعة انواع رئيسة من الاعمال هي:-</a:t>
            </a:r>
          </a:p>
          <a:p>
            <a:pPr marL="514350" indent="-514350" algn="just" rtl="1">
              <a:buFont typeface="+mj-lt"/>
              <a:buAutoNum type="arabicPeriod"/>
            </a:pPr>
            <a:r>
              <a:rPr lang="en-US" sz="3200" dirty="0"/>
              <a:t>Accepting Deposits </a:t>
            </a:r>
            <a:r>
              <a:rPr lang="ar" sz="3200" dirty="0"/>
              <a:t>قبول الودائع</a:t>
            </a:r>
          </a:p>
          <a:p>
            <a:pPr marL="514350" indent="-514350" algn="just" rtl="1">
              <a:buFont typeface="+mj-lt"/>
              <a:buAutoNum type="arabicPeriod"/>
            </a:pPr>
            <a:r>
              <a:rPr lang="en-US" sz="3200" dirty="0"/>
              <a:t>Granting of Credit </a:t>
            </a:r>
            <a:r>
              <a:rPr lang="ar" sz="3200" dirty="0"/>
              <a:t>منح الائتمان</a:t>
            </a:r>
          </a:p>
          <a:p>
            <a:pPr marL="514350" indent="-514350" algn="just" rtl="1">
              <a:buFont typeface="+mj-lt"/>
              <a:buAutoNum type="arabicPeriod"/>
            </a:pPr>
            <a:r>
              <a:rPr lang="ar" sz="3200" dirty="0"/>
              <a:t> </a:t>
            </a:r>
            <a:r>
              <a:rPr lang="en-US" sz="3200" dirty="0"/>
              <a:t>Investment </a:t>
            </a:r>
            <a:r>
              <a:rPr lang="ar" sz="3200" dirty="0"/>
              <a:t>الاستثمار</a:t>
            </a:r>
          </a:p>
          <a:p>
            <a:pPr marL="514350" indent="-514350" algn="just" rtl="1">
              <a:buFont typeface="+mj-lt"/>
              <a:buAutoNum type="arabicPeriod"/>
            </a:pPr>
            <a:r>
              <a:rPr lang="en-US" sz="3200" dirty="0"/>
              <a:t>Providing Other Financial </a:t>
            </a:r>
            <a:r>
              <a:rPr lang="ar" sz="3200" dirty="0"/>
              <a:t>تقديم الخدمات المالية الاخرى</a:t>
            </a:r>
          </a:p>
          <a:p>
            <a:pPr marL="0" indent="0" algn="just" rtl="1">
              <a:buNone/>
            </a:pPr>
            <a:r>
              <a:rPr lang="en-US" sz="3200" dirty="0"/>
              <a:t>Services</a:t>
            </a:r>
          </a:p>
        </p:txBody>
      </p:sp>
    </p:spTree>
    <p:extLst>
      <p:ext uri="{BB962C8B-B14F-4D97-AF65-F5344CB8AC3E}">
        <p14:creationId xmlns:p14="http://schemas.microsoft.com/office/powerpoint/2010/main" val="37800693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73533B-270B-8468-FD5B-FC856CC46D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62CD3C-70B2-66FB-E457-C0D75371E5AB}"/>
              </a:ext>
            </a:extLst>
          </p:cNvPr>
          <p:cNvSpPr>
            <a:spLocks noGrp="1"/>
          </p:cNvSpPr>
          <p:nvPr>
            <p:ph type="title"/>
          </p:nvPr>
        </p:nvSpPr>
        <p:spPr/>
        <p:txBody>
          <a:bodyPr/>
          <a:lstStyle/>
          <a:p>
            <a:pPr algn="r" rtl="1"/>
            <a:r>
              <a:rPr lang="ar-SA" dirty="0">
                <a:solidFill>
                  <a:schemeClr val="accent1">
                    <a:lumMod val="60000"/>
                    <a:lumOff val="40000"/>
                  </a:schemeClr>
                </a:solidFill>
              </a:rPr>
              <a:t>ثانياً: خصائص المصرف</a:t>
            </a:r>
            <a:endParaRPr lang="en-US" dirty="0">
              <a:solidFill>
                <a:schemeClr val="accent1">
                  <a:lumMod val="60000"/>
                  <a:lumOff val="40000"/>
                </a:schemeClr>
              </a:solidFill>
            </a:endParaRPr>
          </a:p>
        </p:txBody>
      </p:sp>
      <p:sp>
        <p:nvSpPr>
          <p:cNvPr id="3" name="Content Placeholder 2">
            <a:extLst>
              <a:ext uri="{FF2B5EF4-FFF2-40B4-BE49-F238E27FC236}">
                <a16:creationId xmlns:a16="http://schemas.microsoft.com/office/drawing/2014/main" id="{7E1833DD-FA56-0FC9-1A62-4E06C8E78A61}"/>
              </a:ext>
            </a:extLst>
          </p:cNvPr>
          <p:cNvSpPr>
            <a:spLocks noGrp="1"/>
          </p:cNvSpPr>
          <p:nvPr>
            <p:ph idx="1"/>
          </p:nvPr>
        </p:nvSpPr>
        <p:spPr/>
        <p:txBody>
          <a:bodyPr>
            <a:normAutofit/>
          </a:bodyPr>
          <a:lstStyle/>
          <a:p>
            <a:pPr algn="just" rtl="1"/>
            <a:r>
              <a:rPr lang="ar" sz="3600" dirty="0">
                <a:solidFill>
                  <a:schemeClr val="accent6">
                    <a:lumMod val="75000"/>
                  </a:schemeClr>
                </a:solidFill>
              </a:rPr>
              <a:t>١- النقد</a:t>
            </a:r>
          </a:p>
          <a:p>
            <a:pPr algn="just" rtl="1"/>
            <a:r>
              <a:rPr lang="ar" sz="3200" dirty="0"/>
              <a:t>إذا كانت منشات الأعمال السلعية تعتمد المواد الأولية لانتاج سلعها والمنشات الخدمية تعمل على خلق خدماتها وتقديمها الى زبائنها فالمصارف تعد شكلا آخر من المنشات التي تجمع بين الاثنين فهي في الوقت الذي تقدم فيه سلعها وخدماتها المختلفة فان النقود تعد مادتها الأولية متمثلة بالودائع وفي ذات الوقت منتجها النهائي متمثلة بأشكال القروض والائتمانات النقدية المختلفة</a:t>
            </a:r>
            <a:endParaRPr lang="en-US" sz="3200" dirty="0"/>
          </a:p>
        </p:txBody>
      </p:sp>
    </p:spTree>
    <p:extLst>
      <p:ext uri="{BB962C8B-B14F-4D97-AF65-F5344CB8AC3E}">
        <p14:creationId xmlns:p14="http://schemas.microsoft.com/office/powerpoint/2010/main" val="41457085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5D01E2-B58D-0BCA-33C1-2AFC109DEE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36B41D-FC7A-54FF-27E6-3C38A6D0FF18}"/>
              </a:ext>
            </a:extLst>
          </p:cNvPr>
          <p:cNvSpPr>
            <a:spLocks noGrp="1"/>
          </p:cNvSpPr>
          <p:nvPr>
            <p:ph type="title"/>
          </p:nvPr>
        </p:nvSpPr>
        <p:spPr/>
        <p:txBody>
          <a:bodyPr/>
          <a:lstStyle/>
          <a:p>
            <a:pPr algn="r" rtl="1"/>
            <a:r>
              <a:rPr lang="ar-SA" dirty="0">
                <a:solidFill>
                  <a:schemeClr val="accent1">
                    <a:lumMod val="60000"/>
                    <a:lumOff val="40000"/>
                  </a:schemeClr>
                </a:solidFill>
              </a:rPr>
              <a:t>ثانياً: خصائص المصرف</a:t>
            </a:r>
            <a:endParaRPr lang="en-US" dirty="0">
              <a:solidFill>
                <a:schemeClr val="accent1">
                  <a:lumMod val="60000"/>
                  <a:lumOff val="40000"/>
                </a:schemeClr>
              </a:solidFill>
            </a:endParaRPr>
          </a:p>
        </p:txBody>
      </p:sp>
      <p:sp>
        <p:nvSpPr>
          <p:cNvPr id="3" name="Content Placeholder 2">
            <a:extLst>
              <a:ext uri="{FF2B5EF4-FFF2-40B4-BE49-F238E27FC236}">
                <a16:creationId xmlns:a16="http://schemas.microsoft.com/office/drawing/2014/main" id="{1E5C430E-B5B3-512A-64B7-B978295E841C}"/>
              </a:ext>
            </a:extLst>
          </p:cNvPr>
          <p:cNvSpPr>
            <a:spLocks noGrp="1"/>
          </p:cNvSpPr>
          <p:nvPr>
            <p:ph idx="1"/>
          </p:nvPr>
        </p:nvSpPr>
        <p:spPr>
          <a:xfrm>
            <a:off x="1069848" y="1861851"/>
            <a:ext cx="10058400" cy="4310349"/>
          </a:xfrm>
        </p:spPr>
        <p:txBody>
          <a:bodyPr>
            <a:normAutofit fontScale="92500"/>
          </a:bodyPr>
          <a:lstStyle/>
          <a:p>
            <a:pPr algn="just" rtl="1"/>
            <a:r>
              <a:rPr lang="ar" sz="3600" dirty="0">
                <a:solidFill>
                  <a:schemeClr val="accent6">
                    <a:lumMod val="75000"/>
                  </a:schemeClr>
                </a:solidFill>
              </a:rPr>
              <a:t>٢- أموال الغير</a:t>
            </a:r>
            <a:r>
              <a:rPr lang="en-US" sz="3600" dirty="0">
                <a:solidFill>
                  <a:schemeClr val="accent6">
                    <a:lumMod val="75000"/>
                  </a:schemeClr>
                </a:solidFill>
              </a:rPr>
              <a:t>: Third Party funds – </a:t>
            </a:r>
            <a:endParaRPr lang="ar-SA" sz="3600" dirty="0">
              <a:solidFill>
                <a:schemeClr val="accent6">
                  <a:lumMod val="75000"/>
                </a:schemeClr>
              </a:solidFill>
            </a:endParaRPr>
          </a:p>
          <a:p>
            <a:pPr algn="just" rtl="1"/>
            <a:r>
              <a:rPr lang="ar" sz="3000" dirty="0"/>
              <a:t>في الوقت الذي يشكل رأس المال المصدر الأول والاكبر لاموال حيث تشكل الودائع الجزء الأعظم من تلك المصادر تاتي بعدها القروض واخيرا ياتي راس المال.</a:t>
            </a:r>
          </a:p>
          <a:p>
            <a:pPr algn="just" rtl="1"/>
            <a:r>
              <a:rPr lang="ar" sz="3200" dirty="0">
                <a:solidFill>
                  <a:schemeClr val="accent6">
                    <a:lumMod val="75000"/>
                  </a:schemeClr>
                </a:solidFill>
              </a:rPr>
              <a:t>٣- السياستين النقدية </a:t>
            </a:r>
            <a:r>
              <a:rPr lang="ar-SA" sz="3200" dirty="0">
                <a:solidFill>
                  <a:schemeClr val="accent6">
                    <a:lumMod val="75000"/>
                  </a:schemeClr>
                </a:solidFill>
              </a:rPr>
              <a:t>والائتمانية</a:t>
            </a:r>
            <a:r>
              <a:rPr lang="ar" sz="3200" dirty="0">
                <a:solidFill>
                  <a:schemeClr val="accent6">
                    <a:lumMod val="75000"/>
                  </a:schemeClr>
                </a:solidFill>
              </a:rPr>
              <a:t> </a:t>
            </a:r>
            <a:endParaRPr lang="ar" sz="3200" dirty="0"/>
          </a:p>
          <a:p>
            <a:pPr algn="just" rtl="1"/>
            <a:r>
              <a:rPr lang="en-US" sz="3200" dirty="0" err="1">
                <a:solidFill>
                  <a:schemeClr val="accent6">
                    <a:lumMod val="75000"/>
                  </a:schemeClr>
                </a:solidFill>
              </a:rPr>
              <a:t>Nonetary</a:t>
            </a:r>
            <a:r>
              <a:rPr lang="en-US" sz="3200" dirty="0">
                <a:solidFill>
                  <a:schemeClr val="accent6">
                    <a:lumMod val="75000"/>
                  </a:schemeClr>
                </a:solidFill>
              </a:rPr>
              <a:t> and Credit Policies </a:t>
            </a:r>
            <a:endParaRPr lang="ar-SA" sz="3200" dirty="0">
              <a:solidFill>
                <a:schemeClr val="accent6">
                  <a:lumMod val="75000"/>
                </a:schemeClr>
              </a:solidFill>
            </a:endParaRPr>
          </a:p>
          <a:p>
            <a:pPr algn="just" rtl="1"/>
            <a:r>
              <a:rPr lang="ar" sz="3000" dirty="0"/>
              <a:t>اذا كانت لاعمال المنشات السلعية منها والخدمية دور في دعم السياسات الخاصة بالقطاعات التي تعمل ضمنها (الصناعية ,الزراعية ,التربوية..........) فان دور المنشات المصرفية يكون اكبر بكثير في دعم وتطبيق السياستين النقدية والائتمانية في البلد الذي تعمل فيه</a:t>
            </a:r>
          </a:p>
          <a:p>
            <a:pPr marL="0" indent="0" algn="just" rtl="1">
              <a:buNone/>
            </a:pPr>
            <a:endParaRPr lang="ar" sz="3200" dirty="0"/>
          </a:p>
        </p:txBody>
      </p:sp>
    </p:spTree>
    <p:extLst>
      <p:ext uri="{BB962C8B-B14F-4D97-AF65-F5344CB8AC3E}">
        <p14:creationId xmlns:p14="http://schemas.microsoft.com/office/powerpoint/2010/main" val="17948343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66630F-AA4C-CC7A-29D7-30327D3FE1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B3A034-B636-972B-4EDB-12FB30CF657D}"/>
              </a:ext>
            </a:extLst>
          </p:cNvPr>
          <p:cNvSpPr>
            <a:spLocks noGrp="1"/>
          </p:cNvSpPr>
          <p:nvPr>
            <p:ph type="title"/>
          </p:nvPr>
        </p:nvSpPr>
        <p:spPr/>
        <p:txBody>
          <a:bodyPr/>
          <a:lstStyle/>
          <a:p>
            <a:pPr algn="r" rtl="1"/>
            <a:r>
              <a:rPr lang="ar-SA" dirty="0">
                <a:solidFill>
                  <a:schemeClr val="accent1">
                    <a:lumMod val="60000"/>
                    <a:lumOff val="40000"/>
                  </a:schemeClr>
                </a:solidFill>
              </a:rPr>
              <a:t>ثانياً: خصائص المصرف</a:t>
            </a:r>
            <a:endParaRPr lang="en-US" dirty="0">
              <a:solidFill>
                <a:schemeClr val="accent1">
                  <a:lumMod val="60000"/>
                  <a:lumOff val="40000"/>
                </a:schemeClr>
              </a:solidFill>
            </a:endParaRPr>
          </a:p>
        </p:txBody>
      </p:sp>
      <p:sp>
        <p:nvSpPr>
          <p:cNvPr id="3" name="Content Placeholder 2">
            <a:extLst>
              <a:ext uri="{FF2B5EF4-FFF2-40B4-BE49-F238E27FC236}">
                <a16:creationId xmlns:a16="http://schemas.microsoft.com/office/drawing/2014/main" id="{082FF687-ABF8-C830-D3FF-2646B951CF81}"/>
              </a:ext>
            </a:extLst>
          </p:cNvPr>
          <p:cNvSpPr>
            <a:spLocks noGrp="1"/>
          </p:cNvSpPr>
          <p:nvPr>
            <p:ph idx="1"/>
          </p:nvPr>
        </p:nvSpPr>
        <p:spPr>
          <a:xfrm>
            <a:off x="947451" y="1949986"/>
            <a:ext cx="10180797" cy="4549966"/>
          </a:xfrm>
        </p:spPr>
        <p:txBody>
          <a:bodyPr>
            <a:normAutofit fontScale="92500" lnSpcReduction="10000"/>
          </a:bodyPr>
          <a:lstStyle/>
          <a:p>
            <a:pPr algn="just" rtl="1"/>
            <a:r>
              <a:rPr lang="ar" sz="3600" dirty="0">
                <a:solidFill>
                  <a:schemeClr val="accent6">
                    <a:lumMod val="75000"/>
                  </a:schemeClr>
                </a:solidFill>
              </a:rPr>
              <a:t>٤-البنك المركزي </a:t>
            </a:r>
          </a:p>
          <a:p>
            <a:pPr algn="just" rtl="1"/>
            <a:r>
              <a:rPr lang="ar" sz="3300" dirty="0"/>
              <a:t>لوجود الخصائص الثلاث آنفة الذكر إضافة الى أسباب أخرى ادت الى خضوع جميع المصارف العاملة في بلد ما الى إشراف مركزي مباشر من قبل البنك المركزي في ذلك البلد فيما يحتم عليها الخضوع الى القوانين والأنظمة والتعليمات الصادرة عن ذلك البنك وبالتالي فان هناك بعض الإجراءات المفروضة على المصارف في تعاملها مع زبائنها (وتعتبر هذه الوظيفة من اهم الوظائف التي تضطلع بها المصارف المركزية في مختلف دول العالم).</a:t>
            </a:r>
            <a:endParaRPr lang="ar" sz="3600" dirty="0"/>
          </a:p>
          <a:p>
            <a:pPr algn="just" rtl="1"/>
            <a:r>
              <a:rPr lang="ar" sz="3600" dirty="0">
                <a:solidFill>
                  <a:schemeClr val="accent6">
                    <a:lumMod val="75000"/>
                  </a:schemeClr>
                </a:solidFill>
              </a:rPr>
              <a:t>٥- أهداف المصرف: </a:t>
            </a:r>
            <a:r>
              <a:rPr lang="en-US" sz="3600" dirty="0">
                <a:solidFill>
                  <a:schemeClr val="accent6">
                    <a:lumMod val="75000"/>
                  </a:schemeClr>
                </a:solidFill>
              </a:rPr>
              <a:t>Bank Objectives –</a:t>
            </a:r>
            <a:endParaRPr lang="ar-SA" sz="3600" dirty="0">
              <a:solidFill>
                <a:schemeClr val="accent6">
                  <a:lumMod val="75000"/>
                </a:schemeClr>
              </a:solidFill>
            </a:endParaRPr>
          </a:p>
          <a:p>
            <a:pPr algn="just" rtl="1"/>
            <a:r>
              <a:rPr lang="ar" sz="2600" dirty="0"/>
              <a:t>تختلف أهداف المصرف عن أهداف منشات الأعمال الأخرى اذ انها تتوزع ما بين الربحية </a:t>
            </a:r>
            <a:r>
              <a:rPr lang="en-US" sz="2600" dirty="0"/>
              <a:t>Profitability </a:t>
            </a:r>
            <a:r>
              <a:rPr lang="ar" sz="2600" dirty="0"/>
              <a:t>والسيولة </a:t>
            </a:r>
            <a:r>
              <a:rPr lang="en-US" sz="2600" dirty="0"/>
              <a:t>liquidity </a:t>
            </a:r>
            <a:r>
              <a:rPr lang="ar" sz="2600" dirty="0"/>
              <a:t>والامان </a:t>
            </a:r>
            <a:r>
              <a:rPr lang="en-US" sz="2600" dirty="0"/>
              <a:t>Safety </a:t>
            </a:r>
            <a:r>
              <a:rPr lang="ar" sz="2600" dirty="0"/>
              <a:t>وهي اهداف متعارضة فيما بينها</a:t>
            </a:r>
            <a:endParaRPr lang="en-US" sz="2600" dirty="0"/>
          </a:p>
          <a:p>
            <a:pPr algn="just" rtl="1"/>
            <a:endParaRPr lang="ar" sz="3600" dirty="0"/>
          </a:p>
        </p:txBody>
      </p:sp>
    </p:spTree>
    <p:extLst>
      <p:ext uri="{BB962C8B-B14F-4D97-AF65-F5344CB8AC3E}">
        <p14:creationId xmlns:p14="http://schemas.microsoft.com/office/powerpoint/2010/main" val="21334616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B4C69B-6C79-CAEC-C73E-658B5C2EFF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8BA4C5-037A-C6B7-8D42-5A339A42B132}"/>
              </a:ext>
            </a:extLst>
          </p:cNvPr>
          <p:cNvSpPr>
            <a:spLocks noGrp="1"/>
          </p:cNvSpPr>
          <p:nvPr>
            <p:ph type="title"/>
          </p:nvPr>
        </p:nvSpPr>
        <p:spPr/>
        <p:txBody>
          <a:bodyPr/>
          <a:lstStyle/>
          <a:p>
            <a:pPr algn="r" rtl="1"/>
            <a:r>
              <a:rPr lang="ar-SA" dirty="0">
                <a:solidFill>
                  <a:schemeClr val="accent1">
                    <a:lumMod val="60000"/>
                    <a:lumOff val="40000"/>
                  </a:schemeClr>
                </a:solidFill>
              </a:rPr>
              <a:t>ثانياً: خصائص المصرف</a:t>
            </a:r>
            <a:endParaRPr lang="en-US" dirty="0">
              <a:solidFill>
                <a:schemeClr val="accent1">
                  <a:lumMod val="60000"/>
                  <a:lumOff val="40000"/>
                </a:schemeClr>
              </a:solidFill>
            </a:endParaRPr>
          </a:p>
        </p:txBody>
      </p:sp>
      <p:sp>
        <p:nvSpPr>
          <p:cNvPr id="3" name="Content Placeholder 2">
            <a:extLst>
              <a:ext uri="{FF2B5EF4-FFF2-40B4-BE49-F238E27FC236}">
                <a16:creationId xmlns:a16="http://schemas.microsoft.com/office/drawing/2014/main" id="{B34E77F0-656B-925F-5A3A-C17ABE2FE2CA}"/>
              </a:ext>
            </a:extLst>
          </p:cNvPr>
          <p:cNvSpPr>
            <a:spLocks noGrp="1"/>
          </p:cNvSpPr>
          <p:nvPr>
            <p:ph idx="1"/>
          </p:nvPr>
        </p:nvSpPr>
        <p:spPr>
          <a:xfrm>
            <a:off x="947451" y="1949986"/>
            <a:ext cx="10180797" cy="4549966"/>
          </a:xfrm>
        </p:spPr>
        <p:txBody>
          <a:bodyPr>
            <a:normAutofit/>
          </a:bodyPr>
          <a:lstStyle/>
          <a:p>
            <a:pPr marL="0" indent="0" algn="just" rtl="1">
              <a:buNone/>
            </a:pPr>
            <a:r>
              <a:rPr lang="ar" sz="3200" dirty="0">
                <a:solidFill>
                  <a:schemeClr val="accent6">
                    <a:lumMod val="75000"/>
                  </a:schemeClr>
                </a:solidFill>
              </a:rPr>
              <a:t>٦- المخاطر المصرفية </a:t>
            </a:r>
          </a:p>
          <a:p>
            <a:pPr algn="just" rtl="1"/>
            <a:r>
              <a:rPr lang="ar" sz="2400" dirty="0"/>
              <a:t>من الصعب ان تجتمع المخاطر المالية في منشاة معينة مثلما تجتمع في المصارف فهي تتنوع بين: مخاطرة ائتمانية (والتي تعني خلل محتمل في العملية الائتمانيبة يؤدي الئ نتائج سلبية للمؤتمن) ومخاطر السيولة ومخاسر الاستمثار و،مخاطر التضخم.</a:t>
            </a:r>
          </a:p>
          <a:p>
            <a:pPr algn="just" rtl="1"/>
            <a:endParaRPr lang="ar" sz="2400" dirty="0"/>
          </a:p>
          <a:p>
            <a:pPr algn="just" rtl="1"/>
            <a:r>
              <a:rPr lang="ar" sz="3200" dirty="0">
                <a:solidFill>
                  <a:schemeClr val="accent6">
                    <a:lumMod val="75000"/>
                  </a:schemeClr>
                </a:solidFill>
              </a:rPr>
              <a:t>٧- </a:t>
            </a:r>
            <a:r>
              <a:rPr lang="en-US" sz="3200" dirty="0">
                <a:solidFill>
                  <a:schemeClr val="accent6">
                    <a:lumMod val="75000"/>
                  </a:schemeClr>
                </a:solidFill>
              </a:rPr>
              <a:t>-: Time Period </a:t>
            </a:r>
            <a:r>
              <a:rPr lang="ar" sz="3200" dirty="0">
                <a:solidFill>
                  <a:schemeClr val="accent6">
                    <a:lumMod val="75000"/>
                  </a:schemeClr>
                </a:solidFill>
              </a:rPr>
              <a:t>الفترة الزمنية </a:t>
            </a:r>
          </a:p>
          <a:p>
            <a:pPr algn="just" rtl="1"/>
            <a:r>
              <a:rPr lang="ar" sz="2400" dirty="0"/>
              <a:t>تميز المتعاملات التجارية الأخرى بان الصفقة الواحدة منها تنحصر في فترة محدودة ويندر ان تزداد تلك الفترة لتطول الى عدة ايام او عدة اشهر بينما تتميز التعاملات المصرفية عادة بطول الفترة الزمنية</a:t>
            </a:r>
          </a:p>
          <a:p>
            <a:pPr algn="just" rtl="1"/>
            <a:endParaRPr lang="en-US" sz="2400" dirty="0"/>
          </a:p>
          <a:p>
            <a:pPr algn="just" rtl="1"/>
            <a:endParaRPr lang="ar" sz="3600" dirty="0"/>
          </a:p>
        </p:txBody>
      </p:sp>
    </p:spTree>
    <p:extLst>
      <p:ext uri="{BB962C8B-B14F-4D97-AF65-F5344CB8AC3E}">
        <p14:creationId xmlns:p14="http://schemas.microsoft.com/office/powerpoint/2010/main" val="3981194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E9A39E-F6C5-023D-9B87-B930726D45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2F19A8-5106-EA74-CD6A-3837DBCC6143}"/>
              </a:ext>
            </a:extLst>
          </p:cNvPr>
          <p:cNvSpPr>
            <a:spLocks noGrp="1"/>
          </p:cNvSpPr>
          <p:nvPr>
            <p:ph type="title"/>
          </p:nvPr>
        </p:nvSpPr>
        <p:spPr/>
        <p:txBody>
          <a:bodyPr/>
          <a:lstStyle/>
          <a:p>
            <a:pPr algn="r" rtl="1"/>
            <a:r>
              <a:rPr lang="ar-SA" dirty="0">
                <a:solidFill>
                  <a:schemeClr val="accent1">
                    <a:lumMod val="60000"/>
                    <a:lumOff val="40000"/>
                  </a:schemeClr>
                </a:solidFill>
              </a:rPr>
              <a:t>ثانياً: خصائص المصرف</a:t>
            </a:r>
            <a:endParaRPr lang="en-US" dirty="0">
              <a:solidFill>
                <a:schemeClr val="accent1">
                  <a:lumMod val="60000"/>
                  <a:lumOff val="40000"/>
                </a:schemeClr>
              </a:solidFill>
            </a:endParaRPr>
          </a:p>
        </p:txBody>
      </p:sp>
      <p:sp>
        <p:nvSpPr>
          <p:cNvPr id="3" name="Content Placeholder 2">
            <a:extLst>
              <a:ext uri="{FF2B5EF4-FFF2-40B4-BE49-F238E27FC236}">
                <a16:creationId xmlns:a16="http://schemas.microsoft.com/office/drawing/2014/main" id="{94B707E4-7F9B-8897-2EBD-FB3F64A1D4DC}"/>
              </a:ext>
            </a:extLst>
          </p:cNvPr>
          <p:cNvSpPr>
            <a:spLocks noGrp="1"/>
          </p:cNvSpPr>
          <p:nvPr>
            <p:ph idx="1"/>
          </p:nvPr>
        </p:nvSpPr>
        <p:spPr>
          <a:xfrm>
            <a:off x="947451" y="1949986"/>
            <a:ext cx="10180797" cy="4549966"/>
          </a:xfrm>
        </p:spPr>
        <p:txBody>
          <a:bodyPr>
            <a:normAutofit/>
          </a:bodyPr>
          <a:lstStyle/>
          <a:p>
            <a:pPr marL="0" indent="0" algn="just" rtl="1">
              <a:buNone/>
            </a:pPr>
            <a:r>
              <a:rPr lang="ar" sz="3200" dirty="0">
                <a:solidFill>
                  <a:schemeClr val="accent6">
                    <a:lumMod val="75000"/>
                  </a:schemeClr>
                </a:solidFill>
              </a:rPr>
              <a:t>٨- </a:t>
            </a:r>
            <a:r>
              <a:rPr lang="en-US" sz="3200" dirty="0">
                <a:solidFill>
                  <a:schemeClr val="accent6">
                    <a:lumMod val="75000"/>
                  </a:schemeClr>
                </a:solidFill>
              </a:rPr>
              <a:t>Dealing With </a:t>
            </a:r>
            <a:r>
              <a:rPr lang="en-US" sz="3200" dirty="0" err="1">
                <a:solidFill>
                  <a:schemeClr val="accent6">
                    <a:lumMod val="75000"/>
                  </a:schemeClr>
                </a:solidFill>
              </a:rPr>
              <a:t>Costomers</a:t>
            </a:r>
            <a:r>
              <a:rPr lang="en-US" sz="3200" dirty="0">
                <a:solidFill>
                  <a:schemeClr val="accent6">
                    <a:lumMod val="75000"/>
                  </a:schemeClr>
                </a:solidFill>
              </a:rPr>
              <a:t> </a:t>
            </a:r>
            <a:r>
              <a:rPr lang="ar" sz="3200" dirty="0">
                <a:solidFill>
                  <a:schemeClr val="accent6">
                    <a:lumMod val="75000"/>
                  </a:schemeClr>
                </a:solidFill>
              </a:rPr>
              <a:t>التعامل مع الزبائن</a:t>
            </a:r>
          </a:p>
          <a:p>
            <a:pPr marL="0" indent="0" algn="just" rtl="1">
              <a:buNone/>
            </a:pPr>
            <a:r>
              <a:rPr lang="ar" sz="2400" dirty="0"/>
              <a:t>تختلف المصارف في تعاملها مع زبائنها عن المنشات الأخرى وذلك ان المصارف تنتقي زبائنها وذلك بعد جمع الكثير من البيانات عنهم ثم تقوم بتقييمهم ماديا وأدبيا ونك قبل الموافقة على التعامل معهم , كذلك تستمر في اتصالها المباشر وتقييمها المستمر طوال فترة تعاملها معهم والتي تطول كما تمت الإشارة الى ذلك انفا.</a:t>
            </a:r>
            <a:endParaRPr lang="en-US" sz="1800" dirty="0"/>
          </a:p>
          <a:p>
            <a:pPr algn="just" rtl="1"/>
            <a:endParaRPr lang="ar" sz="3600" dirty="0"/>
          </a:p>
        </p:txBody>
      </p:sp>
    </p:spTree>
    <p:extLst>
      <p:ext uri="{BB962C8B-B14F-4D97-AF65-F5344CB8AC3E}">
        <p14:creationId xmlns:p14="http://schemas.microsoft.com/office/powerpoint/2010/main" val="6132762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F5B9EC-9FF0-3A3D-78F8-986513ED84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DA201F-2B69-A533-1E5D-CD7387627DE8}"/>
              </a:ext>
            </a:extLst>
          </p:cNvPr>
          <p:cNvSpPr>
            <a:spLocks noGrp="1"/>
          </p:cNvSpPr>
          <p:nvPr>
            <p:ph type="title"/>
          </p:nvPr>
        </p:nvSpPr>
        <p:spPr/>
        <p:txBody>
          <a:bodyPr/>
          <a:lstStyle/>
          <a:p>
            <a:pPr algn="r" rtl="1"/>
            <a:r>
              <a:rPr lang="ar-SA" dirty="0">
                <a:solidFill>
                  <a:schemeClr val="accent1">
                    <a:lumMod val="60000"/>
                    <a:lumOff val="40000"/>
                  </a:schemeClr>
                </a:solidFill>
              </a:rPr>
              <a:t>ثانياً: خصائص المصرف</a:t>
            </a:r>
            <a:endParaRPr lang="en-US" dirty="0">
              <a:solidFill>
                <a:schemeClr val="accent1">
                  <a:lumMod val="60000"/>
                  <a:lumOff val="40000"/>
                </a:schemeClr>
              </a:solidFill>
            </a:endParaRPr>
          </a:p>
        </p:txBody>
      </p:sp>
      <p:sp>
        <p:nvSpPr>
          <p:cNvPr id="3" name="Content Placeholder 2">
            <a:extLst>
              <a:ext uri="{FF2B5EF4-FFF2-40B4-BE49-F238E27FC236}">
                <a16:creationId xmlns:a16="http://schemas.microsoft.com/office/drawing/2014/main" id="{BCC9954F-D92D-F6FD-5947-45D69FFF4A6F}"/>
              </a:ext>
            </a:extLst>
          </p:cNvPr>
          <p:cNvSpPr>
            <a:spLocks noGrp="1"/>
          </p:cNvSpPr>
          <p:nvPr>
            <p:ph idx="1"/>
          </p:nvPr>
        </p:nvSpPr>
        <p:spPr>
          <a:xfrm>
            <a:off x="947451" y="1949986"/>
            <a:ext cx="10180797" cy="4549966"/>
          </a:xfrm>
        </p:spPr>
        <p:txBody>
          <a:bodyPr>
            <a:normAutofit/>
          </a:bodyPr>
          <a:lstStyle/>
          <a:p>
            <a:pPr marL="0" indent="0" algn="just" rtl="1">
              <a:buNone/>
            </a:pPr>
            <a:endParaRPr lang="en-US" sz="3200" dirty="0">
              <a:solidFill>
                <a:schemeClr val="accent6">
                  <a:lumMod val="75000"/>
                </a:schemeClr>
              </a:solidFill>
            </a:endParaRPr>
          </a:p>
          <a:p>
            <a:pPr marL="0" indent="0" algn="just" rtl="1">
              <a:buNone/>
            </a:pPr>
            <a:r>
              <a:rPr lang="ar-SA" sz="3200" dirty="0">
                <a:solidFill>
                  <a:schemeClr val="accent6">
                    <a:lumMod val="75000"/>
                  </a:schemeClr>
                </a:solidFill>
              </a:rPr>
              <a:t>٩-</a:t>
            </a:r>
            <a:r>
              <a:rPr lang="en-US" sz="3200" dirty="0">
                <a:solidFill>
                  <a:schemeClr val="accent6">
                    <a:lumMod val="75000"/>
                  </a:schemeClr>
                </a:solidFill>
              </a:rPr>
              <a:t>Quality of Service Banking</a:t>
            </a:r>
            <a:r>
              <a:rPr lang="ar" sz="3200" dirty="0">
                <a:solidFill>
                  <a:schemeClr val="accent6">
                    <a:lumMod val="75000"/>
                  </a:schemeClr>
                </a:solidFill>
              </a:rPr>
              <a:t> جودة الخدمة المصرفية </a:t>
            </a:r>
            <a:endParaRPr lang="ar-SA" sz="3200" dirty="0">
              <a:solidFill>
                <a:schemeClr val="accent6">
                  <a:lumMod val="75000"/>
                </a:schemeClr>
              </a:solidFill>
            </a:endParaRPr>
          </a:p>
          <a:p>
            <a:pPr marL="0" indent="0" algn="just" rtl="1">
              <a:buNone/>
            </a:pPr>
            <a:endParaRPr lang="en-US" sz="3200" dirty="0">
              <a:solidFill>
                <a:schemeClr val="accent6">
                  <a:lumMod val="75000"/>
                </a:schemeClr>
              </a:solidFill>
            </a:endParaRPr>
          </a:p>
          <a:p>
            <a:pPr marL="0" indent="0" algn="just" rtl="1">
              <a:buNone/>
            </a:pPr>
            <a:r>
              <a:rPr lang="ar" sz="2800" dirty="0"/>
              <a:t>كما هو الحال في منشأت الاعمال الاخرى فان جودة الخدمة المصرفية تحكمه الدقة في الاداء والسرعة في الانجاز وانخفاض في التكاليف ( الاسعار ) والراحة وحسن المعاملة في التقديم</a:t>
            </a:r>
          </a:p>
          <a:p>
            <a:pPr algn="just" rtl="1"/>
            <a:endParaRPr lang="ar" sz="3600" dirty="0"/>
          </a:p>
        </p:txBody>
      </p:sp>
    </p:spTree>
    <p:extLst>
      <p:ext uri="{BB962C8B-B14F-4D97-AF65-F5344CB8AC3E}">
        <p14:creationId xmlns:p14="http://schemas.microsoft.com/office/powerpoint/2010/main" val="127477538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Wood Type</Template>
  <TotalTime>28</TotalTime>
  <Words>650</Words>
  <Application>Microsoft Macintosh PowerPoint</Application>
  <PresentationFormat>Widescreen</PresentationFormat>
  <Paragraphs>47</Paragraphs>
  <Slides>11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Calibri</vt:lpstr>
      <vt:lpstr>Dubai</vt:lpstr>
      <vt:lpstr>Noto Nastaliq Urdu</vt:lpstr>
      <vt:lpstr>Rockwell</vt:lpstr>
      <vt:lpstr>Rockwell Condensed</vt:lpstr>
      <vt:lpstr>Rockwell Extra Bold</vt:lpstr>
      <vt:lpstr>Wingdings</vt:lpstr>
      <vt:lpstr>Wood Type</vt:lpstr>
      <vt:lpstr>طبيعة العمل المصرفي ادارة المصارف / الكورس الأول  قسم ادارة الأعمال/ المرحلة الرابعة </vt:lpstr>
      <vt:lpstr>أولاً: تعريف المصرف</vt:lpstr>
      <vt:lpstr>أولاً: تعريف المصرف</vt:lpstr>
      <vt:lpstr>ثانياً: خصائص المصرف</vt:lpstr>
      <vt:lpstr>ثانياً: خصائص المصرف</vt:lpstr>
      <vt:lpstr>ثانياً: خصائص المصرف</vt:lpstr>
      <vt:lpstr>ثانياً: خصائص المصرف</vt:lpstr>
      <vt:lpstr>ثانياً: خصائص المصرف</vt:lpstr>
      <vt:lpstr>ثانياً: خصائص المصرف</vt:lpstr>
      <vt:lpstr>ثانياً: خصائص المصرف</vt:lpstr>
      <vt:lpstr>شكراً لحسن الاصغاء</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fatima .</dc:creator>
  <cp:lastModifiedBy>fatima .</cp:lastModifiedBy>
  <cp:revision>1</cp:revision>
  <dcterms:created xsi:type="dcterms:W3CDTF">2025-09-25T15:49:36Z</dcterms:created>
  <dcterms:modified xsi:type="dcterms:W3CDTF">2025-09-25T16:18:26Z</dcterms:modified>
</cp:coreProperties>
</file>