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9"/>
  </p:notesMasterIdLst>
  <p:sldIdLst>
    <p:sldId id="28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4" r:id="rId26"/>
    <p:sldId id="282" r:id="rId27"/>
    <p:sldId id="28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1A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323" autoAdjust="0"/>
  </p:normalViewPr>
  <p:slideViewPr>
    <p:cSldViewPr>
      <p:cViewPr>
        <p:scale>
          <a:sx n="120" d="100"/>
          <a:sy n="120" d="100"/>
        </p:scale>
        <p:origin x="-570" y="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D8ACB-A8A1-4F1C-824A-E599E2245372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17680-D254-4DD3-8CDF-C707B7164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28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17680-D254-4DD3-8CDF-C707B71640E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54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941F922-3416-4AE2-8C02-83ACC56FEFBE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1FC2973-B1F7-4493-9AC9-B9F567FDF7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41F922-3416-4AE2-8C02-83ACC56FEFBE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FC2973-B1F7-4493-9AC9-B9F567FDF7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41F922-3416-4AE2-8C02-83ACC56FEFBE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FC2973-B1F7-4493-9AC9-B9F567FDF7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41F922-3416-4AE2-8C02-83ACC56FEFBE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FC2973-B1F7-4493-9AC9-B9F567FDF79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41F922-3416-4AE2-8C02-83ACC56FEFBE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FC2973-B1F7-4493-9AC9-B9F567FDF79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41F922-3416-4AE2-8C02-83ACC56FEFBE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FC2973-B1F7-4493-9AC9-B9F567FDF79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41F922-3416-4AE2-8C02-83ACC56FEFBE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FC2973-B1F7-4493-9AC9-B9F567FDF79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41F922-3416-4AE2-8C02-83ACC56FEFBE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FC2973-B1F7-4493-9AC9-B9F567FDF79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41F922-3416-4AE2-8C02-83ACC56FEFBE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FC2973-B1F7-4493-9AC9-B9F567FDF7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941F922-3416-4AE2-8C02-83ACC56FEFBE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FC2973-B1F7-4493-9AC9-B9F567FDF79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941F922-3416-4AE2-8C02-83ACC56FEFBE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1FC2973-B1F7-4493-9AC9-B9F567FDF79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941F922-3416-4AE2-8C02-83ACC56FEFBE}" type="datetimeFigureOut">
              <a:rPr lang="en-US" smtClean="0"/>
              <a:t>2/18/2018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1FC2973-B1F7-4493-9AC9-B9F567FDF7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20713"/>
            <a:ext cx="9144000" cy="747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2944" y="3501008"/>
            <a:ext cx="399593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ctr" rtl="1" eaLnBrk="1" hangingPunct="1"/>
            <a:r>
              <a:rPr lang="en-US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Assist. Prof. Dr. </a:t>
            </a:r>
            <a:r>
              <a:rPr lang="en-US" sz="1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Wakas</a:t>
            </a:r>
            <a:r>
              <a:rPr lang="en-US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S. </a:t>
            </a:r>
            <a:r>
              <a:rPr lang="en-US" sz="1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Khalaf</a:t>
            </a:r>
            <a:endParaRPr lang="en-US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 rtl="1" eaLnBrk="1" hangingPunct="1"/>
            <a:r>
              <a:rPr lang="en-US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Head of Department </a:t>
            </a:r>
            <a:r>
              <a:rPr lang="en-US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of Industrial Management </a:t>
            </a:r>
          </a:p>
          <a:p>
            <a:pPr algn="ctr" rtl="1" eaLnBrk="1" hangingPunct="1"/>
            <a:r>
              <a:rPr lang="en-US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College of Administration and Economics</a:t>
            </a:r>
          </a:p>
          <a:p>
            <a:pPr algn="ctr" rtl="1" eaLnBrk="1" hangingPunct="1"/>
            <a:r>
              <a:rPr lang="en-US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University of Baghdad </a:t>
            </a:r>
          </a:p>
        </p:txBody>
      </p:sp>
      <p:sp>
        <p:nvSpPr>
          <p:cNvPr id="4" name="Rectangle 3"/>
          <p:cNvSpPr/>
          <p:nvPr/>
        </p:nvSpPr>
        <p:spPr>
          <a:xfrm>
            <a:off x="251520" y="116632"/>
            <a:ext cx="8568952" cy="237626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Project Management</a:t>
            </a:r>
            <a:endParaRPr lang="ar-IQ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Second Lecturer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780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3275856" y="5157192"/>
            <a:ext cx="720080" cy="57606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544184" y="5835090"/>
            <a:ext cx="720080" cy="57606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940152" y="5130602"/>
            <a:ext cx="720080" cy="576064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7415336" y="5182827"/>
            <a:ext cx="720080" cy="57606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1800672" y="5157192"/>
            <a:ext cx="720080" cy="57606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4572000" y="4589512"/>
            <a:ext cx="720080" cy="57606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331640" y="332656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IQ" sz="2400" dirty="0" smtClean="0"/>
              <a:t>مثال / ارسم شبكة العمل للمشروع الاتي:</a:t>
            </a:r>
            <a:endParaRPr lang="en-US" sz="2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169221"/>
              </p:ext>
            </p:extLst>
          </p:nvPr>
        </p:nvGraphicFramePr>
        <p:xfrm>
          <a:off x="1043608" y="332656"/>
          <a:ext cx="3384376" cy="356616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2008394"/>
                <a:gridCol w="1375982"/>
              </a:tblGrid>
              <a:tr h="370840">
                <a:tc>
                  <a:txBody>
                    <a:bodyPr/>
                    <a:lstStyle/>
                    <a:p>
                      <a:r>
                        <a:rPr lang="ar-IQ" sz="2400" dirty="0" smtClean="0"/>
                        <a:t>النشاط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2400" dirty="0" smtClean="0"/>
                        <a:t>النشاط السابق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___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 . C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 , </a:t>
                      </a:r>
                      <a:r>
                        <a:rPr lang="en-US" sz="2400" dirty="0" smtClean="0"/>
                        <a:t>E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3" name="Straight Arrow Connector 12"/>
          <p:cNvCxnSpPr/>
          <p:nvPr/>
        </p:nvCxnSpPr>
        <p:spPr>
          <a:xfrm>
            <a:off x="2565999" y="5460163"/>
            <a:ext cx="755104" cy="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660232" y="5458152"/>
            <a:ext cx="755104" cy="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7"/>
            <a:endCxn id="11" idx="2"/>
          </p:cNvCxnSpPr>
          <p:nvPr/>
        </p:nvCxnSpPr>
        <p:spPr>
          <a:xfrm flipV="1">
            <a:off x="3890483" y="4877544"/>
            <a:ext cx="681517" cy="36401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6" idx="5"/>
          </p:cNvCxnSpPr>
          <p:nvPr/>
        </p:nvCxnSpPr>
        <p:spPr>
          <a:xfrm>
            <a:off x="3890483" y="5648893"/>
            <a:ext cx="653701" cy="372395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8" idx="1"/>
          </p:cNvCxnSpPr>
          <p:nvPr/>
        </p:nvCxnSpPr>
        <p:spPr>
          <a:xfrm>
            <a:off x="5292080" y="4877544"/>
            <a:ext cx="753525" cy="33742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8" idx="3"/>
          </p:cNvCxnSpPr>
          <p:nvPr/>
        </p:nvCxnSpPr>
        <p:spPr>
          <a:xfrm flipV="1">
            <a:off x="5292080" y="5622303"/>
            <a:ext cx="753525" cy="54300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7" idx="0"/>
          </p:cNvCxnSpPr>
          <p:nvPr/>
        </p:nvCxnSpPr>
        <p:spPr>
          <a:xfrm flipH="1">
            <a:off x="4904224" y="5182827"/>
            <a:ext cx="27816" cy="652263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678998" y="5965249"/>
            <a:ext cx="34817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615057" y="4597037"/>
            <a:ext cx="36420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604637" y="5923067"/>
            <a:ext cx="38504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491273" y="4490684"/>
            <a:ext cx="38985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708205" y="4980922"/>
            <a:ext cx="38504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867705" y="4859494"/>
            <a:ext cx="34015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351280" y="3954760"/>
            <a:ext cx="118872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IQ" sz="2800" b="1" u="sng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الحل</a:t>
            </a:r>
            <a:endParaRPr lang="en-US" sz="2800" b="1" u="sng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374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332656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IQ" sz="2400" dirty="0" smtClean="0"/>
              <a:t>مثال / ارسم شبكة العمل للمشروع الاتي: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127960"/>
              </p:ext>
            </p:extLst>
          </p:nvPr>
        </p:nvGraphicFramePr>
        <p:xfrm>
          <a:off x="1043608" y="332656"/>
          <a:ext cx="3384376" cy="356616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008394"/>
                <a:gridCol w="1375982"/>
              </a:tblGrid>
              <a:tr h="370840">
                <a:tc>
                  <a:txBody>
                    <a:bodyPr/>
                    <a:lstStyle/>
                    <a:p>
                      <a:r>
                        <a:rPr lang="ar-IQ" sz="2400" dirty="0" smtClean="0"/>
                        <a:t>النشاط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2400" dirty="0" smtClean="0"/>
                        <a:t>النشاط السابق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2400" dirty="0" smtClean="0"/>
                        <a:t>___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2400" dirty="0" smtClean="0"/>
                        <a:t>___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 ,B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</a:t>
                      </a:r>
                      <a:r>
                        <a:rPr lang="en-US" sz="2400" baseline="0" dirty="0" smtClean="0"/>
                        <a:t> , D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1800672" y="5157192"/>
            <a:ext cx="720080" cy="57606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632096" y="5815488"/>
            <a:ext cx="720080" cy="57606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3563888" y="4437112"/>
            <a:ext cx="720080" cy="57606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390456" y="5157192"/>
            <a:ext cx="720080" cy="57606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121384" y="5141872"/>
            <a:ext cx="720080" cy="57606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6" idx="7"/>
            <a:endCxn id="8" idx="2"/>
          </p:cNvCxnSpPr>
          <p:nvPr/>
        </p:nvCxnSpPr>
        <p:spPr>
          <a:xfrm flipV="1">
            <a:off x="2415299" y="4725144"/>
            <a:ext cx="1148589" cy="51641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5"/>
          </p:cNvCxnSpPr>
          <p:nvPr/>
        </p:nvCxnSpPr>
        <p:spPr>
          <a:xfrm>
            <a:off x="2415299" y="5648893"/>
            <a:ext cx="1216797" cy="444403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6"/>
            <a:endCxn id="10" idx="1"/>
          </p:cNvCxnSpPr>
          <p:nvPr/>
        </p:nvCxnSpPr>
        <p:spPr>
          <a:xfrm>
            <a:off x="4283968" y="4725144"/>
            <a:ext cx="942869" cy="50109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0" idx="3"/>
          </p:cNvCxnSpPr>
          <p:nvPr/>
        </p:nvCxnSpPr>
        <p:spPr>
          <a:xfrm flipV="1">
            <a:off x="4352176" y="5633573"/>
            <a:ext cx="874661" cy="459723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0" idx="6"/>
            <a:endCxn id="9" idx="2"/>
          </p:cNvCxnSpPr>
          <p:nvPr/>
        </p:nvCxnSpPr>
        <p:spPr>
          <a:xfrm>
            <a:off x="5841464" y="5429904"/>
            <a:ext cx="548992" cy="1532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931176" y="5013176"/>
            <a:ext cx="0" cy="850258"/>
          </a:xfrm>
          <a:prstGeom prst="straightConnector1">
            <a:avLst/>
          </a:prstGeom>
          <a:ln>
            <a:solidFill>
              <a:srgbClr val="FFC000"/>
            </a:solidFill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2424797" y="4575579"/>
            <a:ext cx="38504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425719" y="5903465"/>
            <a:ext cx="36420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787102" y="4437112"/>
            <a:ext cx="38985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841795" y="5903465"/>
            <a:ext cx="38504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859899" y="4841445"/>
            <a:ext cx="34817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083072" y="4118716"/>
            <a:ext cx="144690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IQ" sz="2800" b="1" u="sng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الحل</a:t>
            </a:r>
            <a:endParaRPr lang="en-US" sz="2800" b="1" u="sng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872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260648"/>
            <a:ext cx="8640960" cy="5940088"/>
          </a:xfrm>
          <a:prstGeom prst="rect">
            <a:avLst/>
          </a:prstGeom>
          <a:solidFill>
            <a:schemeClr val="bg2"/>
          </a:solidFill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bliqueTopLeft"/>
            <a:lightRig rig="threeP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 rtl="1"/>
            <a:r>
              <a:rPr lang="ar-IQ" sz="2400" b="1" dirty="0" smtClean="0">
                <a:solidFill>
                  <a:srgbClr val="C00000"/>
                </a:solidFill>
              </a:rPr>
              <a:t>البداية المبكرة </a:t>
            </a:r>
            <a:r>
              <a:rPr lang="en-US" sz="2400" b="1" dirty="0" smtClean="0">
                <a:solidFill>
                  <a:srgbClr val="C00000"/>
                </a:solidFill>
              </a:rPr>
              <a:t>Early start          ES </a:t>
            </a:r>
            <a:r>
              <a:rPr lang="en-US" sz="2400" dirty="0" smtClean="0"/>
              <a:t>        </a:t>
            </a:r>
            <a:endParaRPr lang="ar-IQ" sz="2800" dirty="0" smtClean="0"/>
          </a:p>
          <a:p>
            <a:pPr algn="just" rtl="1"/>
            <a:r>
              <a:rPr lang="ar-IQ" sz="2800" b="1" dirty="0" smtClean="0">
                <a:solidFill>
                  <a:schemeClr val="accent3">
                    <a:lumMod val="75000"/>
                  </a:schemeClr>
                </a:solidFill>
              </a:rPr>
              <a:t>النهاية المبكرة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Early Finish     EF     </a:t>
            </a:r>
            <a:r>
              <a:rPr lang="en-US" sz="2800" dirty="0" smtClean="0"/>
              <a:t> </a:t>
            </a:r>
            <a:endParaRPr lang="ar-IQ" sz="2800" dirty="0" smtClean="0"/>
          </a:p>
          <a:p>
            <a:pPr algn="just" rtl="1"/>
            <a:r>
              <a:rPr lang="ar-IQ" sz="2800" b="1" dirty="0" smtClean="0"/>
              <a:t>احتساب البداية المبكرة </a:t>
            </a:r>
            <a:r>
              <a:rPr lang="en-US" sz="2800" b="1" dirty="0" smtClean="0"/>
              <a:t>ES</a:t>
            </a:r>
            <a:r>
              <a:rPr lang="ar-IQ" sz="2800" b="1" dirty="0" smtClean="0"/>
              <a:t>والنهاية المبكرة </a:t>
            </a:r>
            <a:r>
              <a:rPr lang="en-US" sz="2800" b="1" dirty="0" smtClean="0"/>
              <a:t>EF</a:t>
            </a:r>
            <a:r>
              <a:rPr lang="ar-IQ" sz="2800" b="1" dirty="0" smtClean="0"/>
              <a:t> يمكن تحديده وفقا للقواعد التالية</a:t>
            </a:r>
            <a:r>
              <a:rPr lang="en-US" sz="2800" b="1" dirty="0" smtClean="0"/>
              <a:t> :</a:t>
            </a:r>
            <a:endParaRPr lang="ar-IQ" sz="2800" b="1" dirty="0" smtClean="0"/>
          </a:p>
          <a:p>
            <a:pPr algn="just" rtl="1"/>
            <a:r>
              <a:rPr lang="ar-IQ" sz="2800" b="1" dirty="0" smtClean="0"/>
              <a:t>1ـ زمن النهاية المبكرة </a:t>
            </a:r>
            <a:r>
              <a:rPr lang="en-US" sz="2800" b="1" dirty="0" smtClean="0"/>
              <a:t>EF</a:t>
            </a:r>
            <a:r>
              <a:rPr lang="ar-IQ" sz="2800" b="1" dirty="0" smtClean="0"/>
              <a:t>لاي نشاط = وقت البداية المبكرة </a:t>
            </a:r>
            <a:r>
              <a:rPr lang="en-US" sz="2800" b="1" dirty="0" smtClean="0"/>
              <a:t>ES</a:t>
            </a:r>
            <a:r>
              <a:rPr lang="ar-IQ" sz="2800" b="1" dirty="0" smtClean="0"/>
              <a:t>+  الوقت اللازم للنشاط </a:t>
            </a:r>
            <a:r>
              <a:rPr lang="en-US" sz="2800" b="1" dirty="0" smtClean="0"/>
              <a:t>duration</a:t>
            </a:r>
            <a:r>
              <a:rPr lang="ar-IQ" sz="2800" b="1" dirty="0" smtClean="0"/>
              <a:t>و المعبر عنه بــــــ</a:t>
            </a:r>
            <a:r>
              <a:rPr lang="en-US" sz="2800" b="1" dirty="0" smtClean="0"/>
              <a:t>t </a:t>
            </a:r>
          </a:p>
          <a:p>
            <a:pPr algn="ctr" rtl="1"/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9A1A88"/>
                </a:solidFill>
              </a:rPr>
              <a:t>EF j=</a:t>
            </a:r>
            <a:r>
              <a:rPr lang="en-US" sz="2800" b="1" dirty="0" err="1" smtClean="0">
                <a:solidFill>
                  <a:srgbClr val="9A1A88"/>
                </a:solidFill>
              </a:rPr>
              <a:t>ESi</a:t>
            </a:r>
            <a:r>
              <a:rPr lang="en-US" sz="2800" b="1" dirty="0" smtClean="0">
                <a:solidFill>
                  <a:srgbClr val="9A1A88"/>
                </a:solidFill>
              </a:rPr>
              <a:t> +  </a:t>
            </a:r>
            <a:r>
              <a:rPr lang="en-US" sz="2800" b="1" dirty="0" err="1" smtClean="0">
                <a:solidFill>
                  <a:srgbClr val="9A1A88"/>
                </a:solidFill>
              </a:rPr>
              <a:t>tij</a:t>
            </a:r>
            <a:r>
              <a:rPr lang="en-US" sz="2800" b="1" dirty="0" smtClean="0">
                <a:solidFill>
                  <a:srgbClr val="9A1A88"/>
                </a:solidFill>
              </a:rPr>
              <a:t> </a:t>
            </a:r>
            <a:endParaRPr lang="ar-IQ" sz="2800" b="1" dirty="0" smtClean="0">
              <a:solidFill>
                <a:srgbClr val="9A1A88"/>
              </a:solidFill>
            </a:endParaRPr>
          </a:p>
          <a:p>
            <a:pPr algn="just" rtl="1"/>
            <a:r>
              <a:rPr lang="ar-IQ" sz="2800" b="1" dirty="0" smtClean="0"/>
              <a:t>2ـ </a:t>
            </a:r>
            <a:r>
              <a:rPr lang="ar-IQ" sz="2800" b="1" dirty="0" smtClean="0">
                <a:solidFill>
                  <a:srgbClr val="FF0000"/>
                </a:solidFill>
              </a:rPr>
              <a:t>في حالة وجود نشاط واحد فان وقت البداية المبكر للنشاط اللاحق يساوي وقت النهاية المبكرة </a:t>
            </a:r>
            <a:r>
              <a:rPr lang="en-US" sz="2800" b="1" dirty="0" smtClean="0">
                <a:solidFill>
                  <a:srgbClr val="FF0000"/>
                </a:solidFill>
              </a:rPr>
              <a:t>EF</a:t>
            </a:r>
            <a:r>
              <a:rPr lang="ar-IQ" sz="2800" b="1" dirty="0" smtClean="0">
                <a:solidFill>
                  <a:srgbClr val="FF0000"/>
                </a:solidFill>
              </a:rPr>
              <a:t> للنشاط السابق</a:t>
            </a:r>
            <a:r>
              <a:rPr lang="ar-IQ" sz="2800" b="1" dirty="0" smtClean="0">
                <a:solidFill>
                  <a:schemeClr val="accent1"/>
                </a:solidFill>
              </a:rPr>
              <a:t>. </a:t>
            </a:r>
            <a:r>
              <a:rPr lang="ar-IQ" sz="2800" b="1" dirty="0" smtClean="0">
                <a:solidFill>
                  <a:schemeClr val="accent4">
                    <a:lumMod val="75000"/>
                  </a:schemeClr>
                </a:solidFill>
              </a:rPr>
              <a:t>اما في حال وجود اكثر من نشاط سابق فان وقت البداية المبكرة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ES </a:t>
            </a:r>
            <a:r>
              <a:rPr lang="ar-IQ" sz="2800" b="1" dirty="0" smtClean="0">
                <a:solidFill>
                  <a:schemeClr val="accent4">
                    <a:lumMod val="75000"/>
                  </a:schemeClr>
                </a:solidFill>
              </a:rPr>
              <a:t> للنشاط اللاحق يساوي أكبر وقت نهاية مبكرة 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EF</a:t>
            </a:r>
            <a:r>
              <a:rPr lang="ar-IQ" sz="2800" b="1" dirty="0" smtClean="0">
                <a:solidFill>
                  <a:schemeClr val="accent4">
                    <a:lumMod val="75000"/>
                  </a:schemeClr>
                </a:solidFill>
              </a:rPr>
              <a:t> لاحد تلك الانشطة السابقة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* </a:t>
            </a:r>
            <a:r>
              <a:rPr lang="ar-IQ" sz="2800" b="1" dirty="0" smtClean="0">
                <a:solidFill>
                  <a:schemeClr val="accent4">
                    <a:lumMod val="75000"/>
                  </a:schemeClr>
                </a:solidFill>
              </a:rPr>
              <a:t>. </a:t>
            </a:r>
            <a:r>
              <a:rPr lang="ar-IQ" sz="2800" b="1" dirty="0" smtClean="0">
                <a:solidFill>
                  <a:srgbClr val="002060"/>
                </a:solidFill>
              </a:rPr>
              <a:t>لتحديد وقت البداية المبكرة </a:t>
            </a:r>
            <a:r>
              <a:rPr lang="en-US" sz="2800" b="1" dirty="0" smtClean="0">
                <a:solidFill>
                  <a:srgbClr val="002060"/>
                </a:solidFill>
              </a:rPr>
              <a:t>ES</a:t>
            </a:r>
            <a:r>
              <a:rPr lang="ar-IQ" sz="2800" b="1" dirty="0" smtClean="0">
                <a:solidFill>
                  <a:srgbClr val="002060"/>
                </a:solidFill>
              </a:rPr>
              <a:t> والنهاية المبكرة </a:t>
            </a:r>
            <a:r>
              <a:rPr lang="en-US" sz="2800" b="1" dirty="0" smtClean="0">
                <a:solidFill>
                  <a:srgbClr val="002060"/>
                </a:solidFill>
              </a:rPr>
              <a:t>EF</a:t>
            </a:r>
            <a:r>
              <a:rPr lang="ar-IQ" sz="2800" b="1" dirty="0" smtClean="0">
                <a:solidFill>
                  <a:srgbClr val="002060"/>
                </a:solidFill>
              </a:rPr>
              <a:t> لكل نشاط يتم فتح </a:t>
            </a:r>
            <a:r>
              <a:rPr lang="ar-IQ" sz="2400" b="1" dirty="0" smtClean="0">
                <a:solidFill>
                  <a:srgbClr val="002060"/>
                </a:solidFill>
              </a:rPr>
              <a:t>اقواس كل نشاط وتحديد وقت البداية ووقت النهاية في داخلة</a:t>
            </a:r>
          </a:p>
          <a:p>
            <a:pPr algn="just" rtl="1"/>
            <a:endParaRPr lang="en-US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90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7388" y="404664"/>
            <a:ext cx="7344816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EF </a:t>
            </a:r>
            <a:r>
              <a:rPr lang="en-US" sz="2000" b="1" dirty="0" smtClean="0">
                <a:solidFill>
                  <a:srgbClr val="002060"/>
                </a:solidFill>
              </a:rPr>
              <a:t>j</a:t>
            </a:r>
            <a:r>
              <a:rPr lang="en-US" sz="2800" b="1" dirty="0" smtClean="0">
                <a:solidFill>
                  <a:srgbClr val="002060"/>
                </a:solidFill>
              </a:rPr>
              <a:t> = max (ES </a:t>
            </a:r>
            <a:r>
              <a:rPr lang="en-US" sz="2000" b="1" dirty="0" smtClean="0">
                <a:solidFill>
                  <a:srgbClr val="002060"/>
                </a:solidFill>
              </a:rPr>
              <a:t>i</a:t>
            </a:r>
            <a:r>
              <a:rPr lang="en-US" sz="2800" b="1" dirty="0" smtClean="0">
                <a:solidFill>
                  <a:srgbClr val="002060"/>
                </a:solidFill>
              </a:rPr>
              <a:t> +t </a:t>
            </a:r>
            <a:r>
              <a:rPr lang="en-US" sz="2400" b="1" dirty="0" err="1" smtClean="0">
                <a:solidFill>
                  <a:srgbClr val="002060"/>
                </a:solidFill>
              </a:rPr>
              <a:t>ij</a:t>
            </a:r>
            <a:r>
              <a:rPr lang="en-US" sz="2800" b="1" dirty="0" smtClean="0">
                <a:solidFill>
                  <a:srgbClr val="002060"/>
                </a:solidFill>
              </a:rPr>
              <a:t> ) 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800672" y="2132856"/>
            <a:ext cx="720080" cy="57606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644008" y="2132856"/>
            <a:ext cx="720080" cy="57606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/>
          <p:cNvCxnSpPr>
            <a:stCxn id="5" idx="6"/>
            <a:endCxn id="6" idx="2"/>
          </p:cNvCxnSpPr>
          <p:nvPr/>
        </p:nvCxnSpPr>
        <p:spPr>
          <a:xfrm>
            <a:off x="2520752" y="2420888"/>
            <a:ext cx="2123256" cy="0"/>
          </a:xfrm>
          <a:prstGeom prst="line">
            <a:avLst/>
          </a:prstGeom>
          <a:ln w="285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450704" y="1670446"/>
            <a:ext cx="539080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ES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104928" y="1670447"/>
            <a:ext cx="53908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EF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312840" y="1711355"/>
            <a:ext cx="539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</a:t>
            </a:r>
            <a:endParaRPr lang="en-US" sz="28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2448744" y="2187516"/>
            <a:ext cx="68309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011412" y="2173020"/>
            <a:ext cx="68309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27584" y="3284984"/>
            <a:ext cx="7704856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IQ" sz="2400" b="1" dirty="0" smtClean="0"/>
              <a:t>وعند تنفيذ هذه الطريقة لجميع النشاطات نبدأ من الجهة اليسرى . ان وقت النهاية المبكر</a:t>
            </a:r>
            <a:r>
              <a:rPr lang="en-US" sz="2400" b="1" dirty="0" smtClean="0"/>
              <a:t>EF</a:t>
            </a:r>
            <a:r>
              <a:rPr lang="ar-IQ" sz="2400" b="1" dirty="0" smtClean="0"/>
              <a:t> يمكن ايجادة باضافة الوقت اللازم للنشاط</a:t>
            </a:r>
            <a:r>
              <a:rPr lang="en-US" sz="2400" b="1" dirty="0" smtClean="0"/>
              <a:t> </a:t>
            </a:r>
            <a:r>
              <a:rPr lang="ar-IQ" sz="2400" b="1" dirty="0" smtClean="0"/>
              <a:t> </a:t>
            </a:r>
            <a:r>
              <a:rPr lang="en-US" sz="2400" b="1" dirty="0" smtClean="0"/>
              <a:t>t</a:t>
            </a:r>
            <a:r>
              <a:rPr lang="ar-IQ" sz="2400" b="1" dirty="0" smtClean="0"/>
              <a:t> الى </a:t>
            </a:r>
            <a:r>
              <a:rPr lang="en-US" sz="2400" b="1" dirty="0" smtClean="0"/>
              <a:t> ES</a:t>
            </a:r>
            <a:r>
              <a:rPr lang="ar-IQ" sz="2400" b="1" dirty="0" smtClean="0"/>
              <a:t> حتى نحصل على</a:t>
            </a:r>
            <a:r>
              <a:rPr lang="en-US" sz="2400" b="1" dirty="0" smtClean="0"/>
              <a:t>:</a:t>
            </a:r>
            <a:endParaRPr lang="ar-IQ" sz="2400" b="1" dirty="0" smtClean="0"/>
          </a:p>
          <a:p>
            <a:pPr rtl="1"/>
            <a:r>
              <a:rPr lang="en-US" sz="2400" b="1" dirty="0" smtClean="0"/>
              <a:t>EF j  = </a:t>
            </a:r>
            <a:r>
              <a:rPr lang="en-US" sz="2400" b="1" dirty="0" err="1" smtClean="0"/>
              <a:t>ESi</a:t>
            </a:r>
            <a:r>
              <a:rPr lang="en-US" sz="2400" b="1" dirty="0" smtClean="0"/>
              <a:t>+ </a:t>
            </a:r>
            <a:r>
              <a:rPr lang="en-US" sz="2400" b="1" dirty="0" err="1" smtClean="0"/>
              <a:t>tij</a:t>
            </a:r>
            <a:r>
              <a:rPr lang="en-US" sz="2400" b="1" dirty="0" smtClean="0"/>
              <a:t> </a:t>
            </a:r>
            <a:r>
              <a:rPr lang="en-US" sz="2400" dirty="0" smtClean="0"/>
              <a:t>                    </a:t>
            </a:r>
            <a:endParaRPr lang="ar-IQ" sz="2400" dirty="0"/>
          </a:p>
          <a:p>
            <a:pPr algn="r" rtl="1"/>
            <a:endParaRPr lang="ar-IQ" sz="2400" dirty="0" smtClean="0"/>
          </a:p>
          <a:p>
            <a:pPr algn="r" rtl="1"/>
            <a:r>
              <a:rPr lang="ar-IQ" sz="2400" dirty="0" smtClean="0"/>
              <a:t> </a:t>
            </a:r>
            <a:r>
              <a:rPr lang="ar-IQ" sz="2400" b="1" dirty="0" smtClean="0"/>
              <a:t>البداية المبكرة  </a:t>
            </a:r>
            <a:r>
              <a:rPr lang="en-US" sz="2400" b="1" dirty="0" smtClean="0"/>
              <a:t>ES i</a:t>
            </a:r>
            <a:r>
              <a:rPr lang="ar-IQ" sz="2400" b="1" dirty="0" smtClean="0"/>
              <a:t> للنشاط الاول = </a:t>
            </a:r>
            <a:r>
              <a:rPr lang="en-US" sz="2400" b="1" dirty="0" smtClean="0"/>
              <a:t>0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2612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5800" y="260648"/>
            <a:ext cx="8225328" cy="2246769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ar-IQ" sz="2000" b="1" dirty="0" smtClean="0">
                <a:solidFill>
                  <a:schemeClr val="accent2"/>
                </a:solidFill>
              </a:rPr>
              <a:t>البداية المبكرة</a:t>
            </a:r>
            <a:r>
              <a:rPr lang="en-US" sz="2000" b="1" dirty="0" smtClean="0">
                <a:solidFill>
                  <a:schemeClr val="accent2"/>
                </a:solidFill>
              </a:rPr>
              <a:t>     ES   </a:t>
            </a:r>
            <a:endParaRPr lang="ar-IQ" sz="2000" b="1" dirty="0" smtClean="0">
              <a:solidFill>
                <a:schemeClr val="accent2"/>
              </a:solidFill>
            </a:endParaRPr>
          </a:p>
          <a:p>
            <a:pPr algn="r" rtl="1"/>
            <a:r>
              <a:rPr lang="ar-IQ" sz="2000" b="1" dirty="0" smtClean="0"/>
              <a:t>تكون البداية المبكرة للنشاطين </a:t>
            </a:r>
            <a:r>
              <a:rPr lang="en-US" sz="2000" b="1" dirty="0" smtClean="0"/>
              <a:t>1</a:t>
            </a:r>
            <a:r>
              <a:rPr lang="ar-IQ" sz="2000" b="1" dirty="0" smtClean="0"/>
              <a:t>- </a:t>
            </a:r>
            <a:r>
              <a:rPr lang="en-US" sz="2000" b="1" dirty="0" smtClean="0"/>
              <a:t>2</a:t>
            </a:r>
            <a:r>
              <a:rPr lang="ar-IQ" sz="2000" b="1" dirty="0" smtClean="0"/>
              <a:t> و </a:t>
            </a:r>
            <a:r>
              <a:rPr lang="en-US" sz="2000" b="1" dirty="0" smtClean="0"/>
              <a:t>3-1</a:t>
            </a:r>
            <a:r>
              <a:rPr lang="ar-IQ" sz="2000" b="1" dirty="0" smtClean="0"/>
              <a:t>  هي صفر </a:t>
            </a:r>
            <a:endParaRPr lang="en-US" sz="2000" b="1" dirty="0" smtClean="0"/>
          </a:p>
          <a:p>
            <a:pPr algn="r" rtl="1"/>
            <a:endParaRPr lang="en-US" sz="2000" b="1" dirty="0" smtClean="0"/>
          </a:p>
          <a:p>
            <a:pPr algn="r" rtl="1"/>
            <a:r>
              <a:rPr lang="ar-IQ" sz="2000" b="1" dirty="0" smtClean="0"/>
              <a:t>وهذه القيمة تساعد في ايجاد النهاية المبكرة </a:t>
            </a:r>
            <a:r>
              <a:rPr lang="en-US" sz="2000" b="1" dirty="0" smtClean="0"/>
              <a:t>EF </a:t>
            </a:r>
            <a:r>
              <a:rPr lang="ar-IQ" sz="2000" b="1" dirty="0" smtClean="0"/>
              <a:t>  للنشاطين كما يلي :</a:t>
            </a:r>
            <a:endParaRPr lang="ar-IQ" sz="2000" b="1" dirty="0"/>
          </a:p>
          <a:p>
            <a:pPr rtl="1"/>
            <a:r>
              <a:rPr lang="en-US" sz="2000" b="1" dirty="0" smtClean="0">
                <a:solidFill>
                  <a:schemeClr val="accent2"/>
                </a:solidFill>
              </a:rPr>
              <a:t>EF</a:t>
            </a:r>
            <a:r>
              <a:rPr lang="en-US" sz="2000" b="1" dirty="0" smtClean="0"/>
              <a:t>2</a:t>
            </a:r>
            <a:r>
              <a:rPr lang="en-US" sz="2000" b="1" dirty="0" smtClean="0">
                <a:solidFill>
                  <a:schemeClr val="accent2"/>
                </a:solidFill>
              </a:rPr>
              <a:t> =ES</a:t>
            </a:r>
            <a:r>
              <a:rPr lang="en-US" sz="2000" b="1" dirty="0" smtClean="0"/>
              <a:t>1</a:t>
            </a:r>
            <a:r>
              <a:rPr lang="en-US" sz="2000" b="1" dirty="0" smtClean="0">
                <a:solidFill>
                  <a:schemeClr val="accent2"/>
                </a:solidFill>
              </a:rPr>
              <a:t> + t</a:t>
            </a:r>
            <a:r>
              <a:rPr lang="en-US" sz="2000" b="1" dirty="0" smtClean="0"/>
              <a:t>12</a:t>
            </a:r>
          </a:p>
          <a:p>
            <a:pPr rtl="1"/>
            <a:r>
              <a:rPr lang="en-US" sz="2000" b="1" dirty="0" smtClean="0"/>
              <a:t>EF1-2 =0+6 = 6</a:t>
            </a:r>
          </a:p>
          <a:p>
            <a:pPr rtl="1"/>
            <a:r>
              <a:rPr lang="en-US" sz="2000" b="1" dirty="0" smtClean="0"/>
              <a:t>EF 1-3 =0+5 =5</a:t>
            </a:r>
            <a:endParaRPr lang="en-US" sz="2000" b="1" dirty="0"/>
          </a:p>
        </p:txBody>
      </p:sp>
      <p:sp>
        <p:nvSpPr>
          <p:cNvPr id="5" name="Oval 4"/>
          <p:cNvSpPr/>
          <p:nvPr/>
        </p:nvSpPr>
        <p:spPr>
          <a:xfrm>
            <a:off x="1218626" y="3368940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779912" y="3016736"/>
            <a:ext cx="720080" cy="57606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7" name="Oval 6"/>
          <p:cNvSpPr/>
          <p:nvPr/>
        </p:nvSpPr>
        <p:spPr>
          <a:xfrm>
            <a:off x="5495880" y="3004733"/>
            <a:ext cx="720080" cy="57606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501992" y="4725144"/>
            <a:ext cx="720080" cy="57606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3059832" y="4827928"/>
            <a:ext cx="720080" cy="57606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7524328" y="4729688"/>
            <a:ext cx="720080" cy="57606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7"/>
            <a:endCxn id="6" idx="2"/>
          </p:cNvCxnSpPr>
          <p:nvPr/>
        </p:nvCxnSpPr>
        <p:spPr>
          <a:xfrm flipV="1">
            <a:off x="1833253" y="3304768"/>
            <a:ext cx="1946659" cy="148535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6"/>
            <a:endCxn id="7" idx="2"/>
          </p:cNvCxnSpPr>
          <p:nvPr/>
        </p:nvCxnSpPr>
        <p:spPr>
          <a:xfrm flipV="1">
            <a:off x="4499992" y="3292765"/>
            <a:ext cx="995888" cy="12003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4"/>
            <a:endCxn id="8" idx="0"/>
          </p:cNvCxnSpPr>
          <p:nvPr/>
        </p:nvCxnSpPr>
        <p:spPr>
          <a:xfrm>
            <a:off x="5855920" y="3580797"/>
            <a:ext cx="6112" cy="1144347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5" idx="5"/>
          </p:cNvCxnSpPr>
          <p:nvPr/>
        </p:nvCxnSpPr>
        <p:spPr>
          <a:xfrm>
            <a:off x="1833253" y="3860641"/>
            <a:ext cx="1226579" cy="1092479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6"/>
            <a:endCxn id="8" idx="2"/>
          </p:cNvCxnSpPr>
          <p:nvPr/>
        </p:nvCxnSpPr>
        <p:spPr>
          <a:xfrm flipV="1">
            <a:off x="3779912" y="5013176"/>
            <a:ext cx="1722080" cy="102784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8" idx="6"/>
            <a:endCxn id="10" idx="2"/>
          </p:cNvCxnSpPr>
          <p:nvPr/>
        </p:nvCxnSpPr>
        <p:spPr>
          <a:xfrm>
            <a:off x="6222072" y="5013176"/>
            <a:ext cx="1302256" cy="4544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6" idx="5"/>
            <a:endCxn id="8" idx="1"/>
          </p:cNvCxnSpPr>
          <p:nvPr/>
        </p:nvCxnSpPr>
        <p:spPr>
          <a:xfrm>
            <a:off x="4394539" y="3508437"/>
            <a:ext cx="1212906" cy="130107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6507394" y="4427818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328707" y="3786130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560433" y="2816681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286959" y="3958917"/>
            <a:ext cx="5084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094438" y="5203937"/>
            <a:ext cx="5084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060888" y="4325034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508769" y="3016736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572900" y="2788433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1553664" y="2816681"/>
            <a:ext cx="0" cy="400110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578666" y="3216791"/>
            <a:ext cx="360040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779912" y="2769026"/>
            <a:ext cx="0" cy="400110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3419872" y="3204934"/>
            <a:ext cx="360040" cy="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3419872" y="2769026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flipH="1">
            <a:off x="1235278" y="4006770"/>
            <a:ext cx="168370" cy="264727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218626" y="4303128"/>
            <a:ext cx="325361" cy="221961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1370703" y="4071442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 flipH="1">
            <a:off x="2699715" y="5056425"/>
            <a:ext cx="185022" cy="281800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373343" y="5175297"/>
            <a:ext cx="308710" cy="153184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2446542" y="4797215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060888" y="5805264"/>
            <a:ext cx="6615568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ar-IQ" sz="2400" b="1" dirty="0" smtClean="0"/>
              <a:t>ملاحظة :   للنشاط اللاحق </a:t>
            </a:r>
            <a:r>
              <a:rPr lang="en-US" sz="2400" b="1" dirty="0" smtClean="0"/>
              <a:t>ES</a:t>
            </a:r>
            <a:r>
              <a:rPr lang="ar-IQ" sz="2400" b="1" dirty="0" smtClean="0"/>
              <a:t>=  </a:t>
            </a:r>
            <a:r>
              <a:rPr lang="en-US" sz="2400" b="1" dirty="0" smtClean="0"/>
              <a:t>EF</a:t>
            </a:r>
            <a:r>
              <a:rPr lang="ar-IQ" sz="2400" b="1" dirty="0" smtClean="0"/>
              <a:t>  للنشاط السابق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74085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91646"/>
            <a:ext cx="7822212" cy="1200329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just" rtl="1"/>
            <a:r>
              <a:rPr lang="ar-IQ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ان وقت النهاية المبكرة للنشاط </a:t>
            </a:r>
            <a:r>
              <a:rPr lang="ar-SA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2 -1</a:t>
            </a:r>
            <a:r>
              <a:rPr lang="ar-IQ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ar-IQ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يساوي </a:t>
            </a:r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6</a:t>
            </a:r>
            <a:r>
              <a:rPr lang="ar-IQ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فان وقت</a:t>
            </a:r>
          </a:p>
          <a:p>
            <a:pPr algn="just" rtl="1"/>
            <a:r>
              <a:rPr lang="ar-IQ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البداية المبكرة </a:t>
            </a:r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ES</a:t>
            </a:r>
            <a:r>
              <a:rPr lang="ar-IQ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للنشاطين </a:t>
            </a:r>
            <a:r>
              <a:rPr lang="ar-IQ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(</a:t>
            </a:r>
            <a:r>
              <a:rPr 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4 -2</a:t>
            </a:r>
            <a:r>
              <a:rPr lang="ar-IQ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)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ar-IQ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و(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5 -2</a:t>
            </a:r>
            <a:r>
              <a:rPr lang="ar-IQ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ar-IQ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ar-IQ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يساوي  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r>
              <a:rPr lang="ar-IQ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  . </a:t>
            </a:r>
          </a:p>
          <a:p>
            <a:pPr algn="just" rtl="1"/>
            <a:r>
              <a:rPr lang="ar-IQ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اما وقت البداية المبكرة النشاط (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5 -3 </a:t>
            </a:r>
            <a:r>
              <a:rPr lang="ar-IQ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)      يساوي 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en-U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1218666" y="2420888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00478" y="2047578"/>
            <a:ext cx="1790708" cy="1331238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094765" y="3453303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8" name="Oval 7"/>
          <p:cNvSpPr/>
          <p:nvPr/>
        </p:nvSpPr>
        <p:spPr>
          <a:xfrm>
            <a:off x="3419872" y="1628800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9" name="Oval 8"/>
          <p:cNvSpPr/>
          <p:nvPr/>
        </p:nvSpPr>
        <p:spPr>
          <a:xfrm>
            <a:off x="5738442" y="1668277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719754" y="3367376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5</a:t>
            </a:r>
            <a:endParaRPr lang="en-US" b="1" dirty="0"/>
          </a:p>
        </p:txBody>
      </p:sp>
      <p:sp>
        <p:nvSpPr>
          <p:cNvPr id="11" name="Oval 10"/>
          <p:cNvSpPr/>
          <p:nvPr/>
        </p:nvSpPr>
        <p:spPr>
          <a:xfrm>
            <a:off x="7668344" y="3313951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762732" y="2976291"/>
            <a:ext cx="1332033" cy="630519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9" idx="2"/>
          </p:cNvCxnSpPr>
          <p:nvPr/>
        </p:nvCxnSpPr>
        <p:spPr>
          <a:xfrm>
            <a:off x="4224053" y="1916833"/>
            <a:ext cx="1514389" cy="39476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6"/>
          </p:cNvCxnSpPr>
          <p:nvPr/>
        </p:nvCxnSpPr>
        <p:spPr>
          <a:xfrm flipV="1">
            <a:off x="3814845" y="3641988"/>
            <a:ext cx="1923597" cy="99347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754024" y="1969870"/>
            <a:ext cx="1645773" cy="548942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6421890" y="3641988"/>
            <a:ext cx="1333622" cy="49673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145473" y="2230780"/>
            <a:ext cx="0" cy="112609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860346" y="4479091"/>
            <a:ext cx="783259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 rtl="1"/>
            <a:r>
              <a:rPr lang="ar-IQ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ونتيجة دخول ثلاث انشطة في الحدث   </a:t>
            </a:r>
            <a:r>
              <a:rPr lang="en-US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IQ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r>
              <a:rPr lang="ar-IQ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فاننا نختار اطول مسار</a:t>
            </a:r>
          </a:p>
          <a:p>
            <a:pPr algn="just" rtl="1"/>
            <a:r>
              <a:rPr lang="ar-IQ" sz="28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من ناحية الوقت حسب المعادلة الاتية</a:t>
            </a:r>
            <a:endParaRPr lang="en-US" sz="28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Oval 32"/>
          <p:cNvSpPr/>
          <p:nvPr/>
        </p:nvSpPr>
        <p:spPr>
          <a:xfrm>
            <a:off x="3722888" y="4497093"/>
            <a:ext cx="623221" cy="459051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5</a:t>
            </a:r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1440608" y="5589240"/>
            <a:ext cx="7344816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EF </a:t>
            </a:r>
            <a:r>
              <a:rPr lang="en-US" sz="2000" b="1" dirty="0" smtClean="0">
                <a:solidFill>
                  <a:srgbClr val="002060"/>
                </a:solidFill>
              </a:rPr>
              <a:t>j</a:t>
            </a:r>
            <a:r>
              <a:rPr lang="en-US" sz="2800" b="1" dirty="0" smtClean="0">
                <a:solidFill>
                  <a:srgbClr val="002060"/>
                </a:solidFill>
              </a:rPr>
              <a:t> = max (ES </a:t>
            </a:r>
            <a:r>
              <a:rPr lang="en-US" sz="2000" b="1" dirty="0" smtClean="0">
                <a:solidFill>
                  <a:srgbClr val="002060"/>
                </a:solidFill>
              </a:rPr>
              <a:t>i</a:t>
            </a:r>
            <a:r>
              <a:rPr lang="en-US" sz="2800" b="1" dirty="0" smtClean="0">
                <a:solidFill>
                  <a:srgbClr val="002060"/>
                </a:solidFill>
              </a:rPr>
              <a:t> +t </a:t>
            </a:r>
            <a:r>
              <a:rPr lang="en-US" sz="2800" b="1" dirty="0" err="1" smtClean="0">
                <a:solidFill>
                  <a:srgbClr val="002060"/>
                </a:solidFill>
              </a:rPr>
              <a:t>ij</a:t>
            </a:r>
            <a:r>
              <a:rPr lang="en-US" sz="2800" b="1" dirty="0" smtClean="0">
                <a:solidFill>
                  <a:srgbClr val="002060"/>
                </a:solidFill>
              </a:rPr>
              <a:t> ) 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309610" y="1720391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903623" y="3308881"/>
            <a:ext cx="54572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300056" y="3829312"/>
            <a:ext cx="5084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725212" y="2576181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307987" y="2508865"/>
            <a:ext cx="5084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738494" y="1516722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588224" y="3156816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319273" y="1720391"/>
            <a:ext cx="498138" cy="48447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353020" y="1728609"/>
            <a:ext cx="619472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</a:t>
            </a:r>
            <a:endParaRPr lang="en-US" sz="2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845696" y="1368142"/>
            <a:ext cx="498138" cy="48447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724362" y="1368142"/>
            <a:ext cx="619472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en-US" sz="2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9" name="Rectangle 48"/>
          <p:cNvSpPr/>
          <p:nvPr/>
        </p:nvSpPr>
        <p:spPr>
          <a:xfrm rot="17631344">
            <a:off x="1034492" y="3152078"/>
            <a:ext cx="478910" cy="57624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52" name="Rectangle 51"/>
          <p:cNvSpPr/>
          <p:nvPr/>
        </p:nvSpPr>
        <p:spPr>
          <a:xfrm rot="1420439">
            <a:off x="1076641" y="3200048"/>
            <a:ext cx="619472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</a:t>
            </a:r>
            <a:endParaRPr lang="en-US" sz="2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3" name="Rectangle 52"/>
          <p:cNvSpPr/>
          <p:nvPr/>
        </p:nvSpPr>
        <p:spPr>
          <a:xfrm rot="17631344">
            <a:off x="2475294" y="3558907"/>
            <a:ext cx="498138" cy="573766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4" name="Rectangle 53"/>
          <p:cNvSpPr/>
          <p:nvPr/>
        </p:nvSpPr>
        <p:spPr>
          <a:xfrm rot="1420439">
            <a:off x="2294341" y="3544890"/>
            <a:ext cx="667156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en-US" sz="2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814845" y="3829312"/>
            <a:ext cx="485211" cy="40011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 rot="21447825">
            <a:off x="3856766" y="3792989"/>
            <a:ext cx="505754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292080" y="3766657"/>
            <a:ext cx="433132" cy="422949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 rot="21447825">
            <a:off x="4945966" y="3746377"/>
            <a:ext cx="726356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119310" y="1439471"/>
            <a:ext cx="434983" cy="341814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 rot="21447825">
            <a:off x="4118265" y="1378333"/>
            <a:ext cx="469466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309144" y="1457893"/>
            <a:ext cx="434983" cy="341814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 rot="21447825">
            <a:off x="5113471" y="1321685"/>
            <a:ext cx="62210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13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3" name="Rectangle 62"/>
          <p:cNvSpPr/>
          <p:nvPr/>
        </p:nvSpPr>
        <p:spPr>
          <a:xfrm rot="2083817">
            <a:off x="3672608" y="2341186"/>
            <a:ext cx="396422" cy="37293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 rot="2137987">
            <a:off x="3757990" y="2343637"/>
            <a:ext cx="469466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5" name="Rectangle 64"/>
          <p:cNvSpPr/>
          <p:nvPr/>
        </p:nvSpPr>
        <p:spPr>
          <a:xfrm rot="1893872">
            <a:off x="4777632" y="3030295"/>
            <a:ext cx="556312" cy="503322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 rot="1963893" flipH="1">
            <a:off x="4648792" y="2957511"/>
            <a:ext cx="664911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18</a:t>
            </a:r>
            <a:endParaRPr lang="en-US" sz="2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424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1687" y="332656"/>
            <a:ext cx="265489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EF </a:t>
            </a:r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2-4</a:t>
            </a:r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=6+7=13</a:t>
            </a:r>
          </a:p>
          <a:p>
            <a:pPr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EF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2-5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=6+12=18</a:t>
            </a:r>
          </a:p>
          <a:p>
            <a:pPr algn="ctr"/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EF</a:t>
            </a:r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3-5</a:t>
            </a:r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=5+10=15</a:t>
            </a:r>
            <a:endParaRPr lang="en-U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4372" y="1598465"/>
            <a:ext cx="785663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 rtl="1"/>
            <a:r>
              <a:rPr lang="ar-IQ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البداية المبكرة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ES</a:t>
            </a:r>
            <a:r>
              <a:rPr lang="ar-IQ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للنشاط 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(5-4)</a:t>
            </a:r>
            <a:r>
              <a:rPr lang="ar-IQ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هو النهاية المبكرة  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EF</a:t>
            </a:r>
            <a:r>
              <a:rPr lang="ar-IQ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للنشاط 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( 4-2)</a:t>
            </a:r>
          </a:p>
          <a:p>
            <a:pPr algn="just" rtl="1"/>
            <a:r>
              <a:rPr lang="ar-IQ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والذي يمثل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en-US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1253599" y="3221550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135411" y="2848240"/>
            <a:ext cx="1790708" cy="1331238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000242" y="4345670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9" name="Oval 8"/>
          <p:cNvSpPr/>
          <p:nvPr/>
        </p:nvSpPr>
        <p:spPr>
          <a:xfrm>
            <a:off x="3454805" y="2429462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10" name="Oval 9"/>
          <p:cNvSpPr/>
          <p:nvPr/>
        </p:nvSpPr>
        <p:spPr>
          <a:xfrm>
            <a:off x="5773375" y="2468939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5754687" y="4168038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5</a:t>
            </a:r>
            <a:endParaRPr lang="en-US" b="1" dirty="0"/>
          </a:p>
        </p:txBody>
      </p:sp>
      <p:cxnSp>
        <p:nvCxnSpPr>
          <p:cNvPr id="12" name="Straight Arrow Connector 11"/>
          <p:cNvCxnSpPr>
            <a:stCxn id="6" idx="5"/>
          </p:cNvCxnSpPr>
          <p:nvPr/>
        </p:nvCxnSpPr>
        <p:spPr>
          <a:xfrm>
            <a:off x="1868226" y="3713251"/>
            <a:ext cx="1187620" cy="781486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10" idx="2"/>
          </p:cNvCxnSpPr>
          <p:nvPr/>
        </p:nvCxnSpPr>
        <p:spPr>
          <a:xfrm>
            <a:off x="4258986" y="2717495"/>
            <a:ext cx="1514389" cy="39476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720322" y="4487596"/>
            <a:ext cx="1923597" cy="99347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788957" y="2770532"/>
            <a:ext cx="1645773" cy="548942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456823" y="4442650"/>
            <a:ext cx="1333622" cy="49673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180406" y="3031442"/>
            <a:ext cx="0" cy="112609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344543" y="2521053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938556" y="4109543"/>
            <a:ext cx="54572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334989" y="4629974"/>
            <a:ext cx="5084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760145" y="3376843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342920" y="3309527"/>
            <a:ext cx="5084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987346" y="4039218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354206" y="2521053"/>
            <a:ext cx="498138" cy="48447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387953" y="2486661"/>
            <a:ext cx="619472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</a:t>
            </a:r>
            <a:endParaRPr lang="en-US" sz="2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 rot="17631344">
            <a:off x="1069425" y="3952740"/>
            <a:ext cx="478910" cy="57624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27" name="Rectangle 26"/>
          <p:cNvSpPr/>
          <p:nvPr/>
        </p:nvSpPr>
        <p:spPr>
          <a:xfrm rot="1420439">
            <a:off x="1111574" y="4000710"/>
            <a:ext cx="619472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</a:t>
            </a:r>
            <a:endParaRPr lang="en-US" sz="2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 rot="17631344">
            <a:off x="2510227" y="4359569"/>
            <a:ext cx="498138" cy="573766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29" name="Rectangle 28"/>
          <p:cNvSpPr/>
          <p:nvPr/>
        </p:nvSpPr>
        <p:spPr>
          <a:xfrm rot="1420439">
            <a:off x="2329274" y="4345552"/>
            <a:ext cx="667156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en-US" sz="2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849778" y="4629974"/>
            <a:ext cx="485211" cy="40011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 rot="21447825">
            <a:off x="3891699" y="4593651"/>
            <a:ext cx="505754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327013" y="4567319"/>
            <a:ext cx="433132" cy="422949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 rot="21447825">
            <a:off x="4980899" y="4547039"/>
            <a:ext cx="726356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4" name="Rectangle 33"/>
          <p:cNvSpPr/>
          <p:nvPr/>
        </p:nvSpPr>
        <p:spPr>
          <a:xfrm rot="2083817">
            <a:off x="3707541" y="3141848"/>
            <a:ext cx="396422" cy="37293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 rot="2137987">
            <a:off x="3792923" y="3144299"/>
            <a:ext cx="469466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6" name="Rectangle 35"/>
          <p:cNvSpPr/>
          <p:nvPr/>
        </p:nvSpPr>
        <p:spPr>
          <a:xfrm rot="1893872">
            <a:off x="4812565" y="3830957"/>
            <a:ext cx="556312" cy="503322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 rot="1963893" flipH="1">
            <a:off x="4683725" y="3758173"/>
            <a:ext cx="664911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18</a:t>
            </a:r>
            <a:endParaRPr lang="en-US" sz="2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144576" y="2258555"/>
            <a:ext cx="434983" cy="341814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334410" y="2276977"/>
            <a:ext cx="434983" cy="341814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 rot="21447825">
            <a:off x="4190337" y="2143779"/>
            <a:ext cx="469466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1" name="Rectangle 40"/>
          <p:cNvSpPr/>
          <p:nvPr/>
        </p:nvSpPr>
        <p:spPr>
          <a:xfrm rot="21447825">
            <a:off x="5109605" y="2205112"/>
            <a:ext cx="62210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13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738494" y="2218681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845696" y="2162930"/>
            <a:ext cx="498138" cy="48447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681370" y="2113001"/>
            <a:ext cx="619472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en-US" sz="2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5" name="Oval 44"/>
          <p:cNvSpPr/>
          <p:nvPr/>
        </p:nvSpPr>
        <p:spPr>
          <a:xfrm>
            <a:off x="7790445" y="4154618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6474767" y="3031442"/>
            <a:ext cx="433132" cy="422949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 rot="21447825">
            <a:off x="6502003" y="3095903"/>
            <a:ext cx="62210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13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456823" y="3722586"/>
            <a:ext cx="417422" cy="393056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 rot="21447825">
            <a:off x="6529118" y="3677069"/>
            <a:ext cx="596404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17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734549" y="5661248"/>
            <a:ext cx="7184927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 rtl="1"/>
            <a:r>
              <a:rPr lang="ar-IQ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اما النهاية المبكرة للنشاط </a:t>
            </a:r>
            <a:r>
              <a:rPr lang="ar-S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 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ar-S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  5-4</a:t>
            </a:r>
            <a:r>
              <a:rPr lang="ar-S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فهي:</a:t>
            </a:r>
          </a:p>
          <a:p>
            <a:pPr rtl="1"/>
            <a:r>
              <a:rPr lang="en-US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EF</a:t>
            </a:r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4-5</a:t>
            </a:r>
            <a:r>
              <a:rPr lang="en-US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=13+4=17</a:t>
            </a:r>
            <a:endParaRPr lang="en-US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2" name="Arc 51"/>
          <p:cNvSpPr/>
          <p:nvPr/>
        </p:nvSpPr>
        <p:spPr>
          <a:xfrm rot="11712994">
            <a:off x="2700224" y="5199644"/>
            <a:ext cx="1134154" cy="419152"/>
          </a:xfrm>
          <a:prstGeom prst="arc">
            <a:avLst>
              <a:gd name="adj1" fmla="val 11285132"/>
              <a:gd name="adj2" fmla="val 636375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54" name="Straight Arrow Connector 53"/>
          <p:cNvCxnSpPr>
            <a:stCxn id="52" idx="0"/>
          </p:cNvCxnSpPr>
          <p:nvPr/>
        </p:nvCxnSpPr>
        <p:spPr>
          <a:xfrm flipV="1">
            <a:off x="3758324" y="5229200"/>
            <a:ext cx="56521" cy="3915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698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117833"/>
            <a:ext cx="8220651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 rtl="1"/>
            <a:r>
              <a:rPr lang="ar-IQ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ومن اجل تحديد البداية المبكرة 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ES</a:t>
            </a:r>
            <a:r>
              <a:rPr lang="ar-IQ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للنشاط 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6-5)</a:t>
            </a:r>
            <a:r>
              <a:rPr lang="ar-IQ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ar-IQ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يجب الاخذ بعين الاعتبار انه لايمكن ان يبدأ هذا النشاط الا بعد </a:t>
            </a:r>
            <a:r>
              <a:rPr lang="ar-IQ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ان تنتهي جميع النشاط السابقة (</a:t>
            </a:r>
            <a:r>
              <a:rPr lang="en-US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Precede</a:t>
            </a:r>
            <a:r>
              <a:rPr lang="ar-IQ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 له والتي هي  </a:t>
            </a:r>
            <a:r>
              <a:rPr lang="en-US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5-2)</a:t>
            </a:r>
            <a:r>
              <a:rPr lang="ar-IQ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ar-IQ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.(5-4) (4-3),</a:t>
            </a:r>
            <a:r>
              <a:rPr lang="ar-IQ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اطول وقت نهاية مبكرة للانشطة الثلاث السابقة يعتمد على انه بداية مبكرة  للنشاط </a:t>
            </a:r>
            <a:r>
              <a:rPr lang="en-US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6-5)</a:t>
            </a:r>
            <a:r>
              <a:rPr lang="ar-IQ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ar-IQ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اطول</a:t>
            </a:r>
            <a:r>
              <a:rPr lang="en-US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ar-IQ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نشاط يساوي 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18</a:t>
            </a:r>
            <a:endParaRPr lang="en-US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1192242" y="3374984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074054" y="3001674"/>
            <a:ext cx="1790708" cy="1331238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068341" y="4407399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8" name="Oval 7"/>
          <p:cNvSpPr/>
          <p:nvPr/>
        </p:nvSpPr>
        <p:spPr>
          <a:xfrm>
            <a:off x="3393448" y="2582896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9" name="Oval 8"/>
          <p:cNvSpPr/>
          <p:nvPr/>
        </p:nvSpPr>
        <p:spPr>
          <a:xfrm>
            <a:off x="5712018" y="2622373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693330" y="4321472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5</a:t>
            </a:r>
            <a:endParaRPr lang="en-US" b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736308" y="3930387"/>
            <a:ext cx="1332033" cy="630519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9" idx="2"/>
          </p:cNvCxnSpPr>
          <p:nvPr/>
        </p:nvCxnSpPr>
        <p:spPr>
          <a:xfrm>
            <a:off x="4197629" y="2870929"/>
            <a:ext cx="1514389" cy="39476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6"/>
          </p:cNvCxnSpPr>
          <p:nvPr/>
        </p:nvCxnSpPr>
        <p:spPr>
          <a:xfrm flipV="1">
            <a:off x="3788421" y="4596084"/>
            <a:ext cx="1923597" cy="99347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727600" y="2923966"/>
            <a:ext cx="1645773" cy="548942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395466" y="4596084"/>
            <a:ext cx="1333622" cy="49673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119049" y="3184876"/>
            <a:ext cx="0" cy="112609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283186" y="2674487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877199" y="4262977"/>
            <a:ext cx="54572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273632" y="4783408"/>
            <a:ext cx="5084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698788" y="3530277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281563" y="3462961"/>
            <a:ext cx="5084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925989" y="4192652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292849" y="2674487"/>
            <a:ext cx="498138" cy="48447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326596" y="2640095"/>
            <a:ext cx="619472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</a:t>
            </a:r>
            <a:endParaRPr lang="en-US" sz="2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 rot="17631344">
            <a:off x="1008068" y="4106174"/>
            <a:ext cx="478910" cy="57624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28575">
                <a:solidFill>
                  <a:schemeClr val="bg1"/>
                </a:solidFill>
              </a:ln>
            </a:endParaRPr>
          </a:p>
        </p:txBody>
      </p:sp>
      <p:sp>
        <p:nvSpPr>
          <p:cNvPr id="26" name="Rectangle 25"/>
          <p:cNvSpPr/>
          <p:nvPr/>
        </p:nvSpPr>
        <p:spPr>
          <a:xfrm rot="1420439">
            <a:off x="1050217" y="4154144"/>
            <a:ext cx="619472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</a:t>
            </a:r>
            <a:endParaRPr lang="en-US" sz="2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 rot="17631344">
            <a:off x="2448870" y="4513003"/>
            <a:ext cx="498138" cy="573766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28" name="Rectangle 27"/>
          <p:cNvSpPr/>
          <p:nvPr/>
        </p:nvSpPr>
        <p:spPr>
          <a:xfrm rot="1420439">
            <a:off x="2267917" y="4498986"/>
            <a:ext cx="667156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en-US" sz="2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788421" y="4783408"/>
            <a:ext cx="485211" cy="40011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21447825">
            <a:off x="3830342" y="4747085"/>
            <a:ext cx="505754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265656" y="4720753"/>
            <a:ext cx="433132" cy="422949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 rot="21447825">
            <a:off x="4919542" y="4700473"/>
            <a:ext cx="726356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3" name="Rectangle 32"/>
          <p:cNvSpPr/>
          <p:nvPr/>
        </p:nvSpPr>
        <p:spPr>
          <a:xfrm rot="2083817">
            <a:off x="3646184" y="3295282"/>
            <a:ext cx="396422" cy="37293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 rot="2137987">
            <a:off x="3731566" y="3297733"/>
            <a:ext cx="469466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5" name="Rectangle 34"/>
          <p:cNvSpPr/>
          <p:nvPr/>
        </p:nvSpPr>
        <p:spPr>
          <a:xfrm rot="1893872">
            <a:off x="4751208" y="3984391"/>
            <a:ext cx="556312" cy="503322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 rot="1963893" flipH="1">
            <a:off x="4622368" y="3911607"/>
            <a:ext cx="664911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18</a:t>
            </a:r>
            <a:endParaRPr lang="en-US" sz="2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083219" y="2411989"/>
            <a:ext cx="434983" cy="341814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5273053" y="2430411"/>
            <a:ext cx="434983" cy="341814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 rot="21447825">
            <a:off x="5048248" y="2358546"/>
            <a:ext cx="62210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13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677137" y="2372115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784339" y="2316364"/>
            <a:ext cx="498138" cy="48447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42" name="Oval 41"/>
          <p:cNvSpPr/>
          <p:nvPr/>
        </p:nvSpPr>
        <p:spPr>
          <a:xfrm>
            <a:off x="7729088" y="4308052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6413410" y="3184876"/>
            <a:ext cx="433132" cy="422949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 rot="21447825">
            <a:off x="6440646" y="3249337"/>
            <a:ext cx="62210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13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395466" y="3876020"/>
            <a:ext cx="417422" cy="393056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 rot="21447825">
            <a:off x="6467761" y="3830503"/>
            <a:ext cx="596404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17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7" name="Rectangle 46"/>
          <p:cNvSpPr/>
          <p:nvPr/>
        </p:nvSpPr>
        <p:spPr>
          <a:xfrm rot="21447825">
            <a:off x="4122151" y="2326555"/>
            <a:ext cx="469466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8" name="Rectangle 47"/>
          <p:cNvSpPr/>
          <p:nvPr/>
        </p:nvSpPr>
        <p:spPr>
          <a:xfrm rot="21447825">
            <a:off x="2764955" y="2291436"/>
            <a:ext cx="469466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355528" y="4682880"/>
            <a:ext cx="485211" cy="40011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 rot="21447825">
            <a:off x="6452876" y="4684061"/>
            <a:ext cx="505754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18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295956" y="4720753"/>
            <a:ext cx="433132" cy="422949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 rot="21447825">
            <a:off x="7179114" y="4684062"/>
            <a:ext cx="505754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21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090617" y="5589238"/>
            <a:ext cx="751960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 rtl="1"/>
            <a:r>
              <a:rPr lang="ar-IQ" sz="24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عليه فان وقت النهاية المبكرة للنشاط ( </a:t>
            </a:r>
            <a:r>
              <a:rPr lang="en-US" sz="24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(6-5</a:t>
            </a:r>
            <a:r>
              <a:rPr lang="ar-IQ" sz="24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يساوي </a:t>
            </a:r>
            <a:r>
              <a:rPr lang="en-US" sz="24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21</a:t>
            </a:r>
          </a:p>
          <a:p>
            <a:pPr algn="r" rtl="1"/>
            <a:r>
              <a:rPr lang="en-US" sz="2400" b="1" cap="none" spc="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EF</a:t>
            </a:r>
            <a:r>
              <a:rPr lang="en-US" b="1" cap="none" spc="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5-6</a:t>
            </a:r>
            <a:r>
              <a:rPr lang="en-US" sz="2400" b="1" cap="none" spc="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=18+3=21</a:t>
            </a:r>
            <a:endParaRPr lang="en-US" sz="2400" b="1" cap="none" spc="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812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405053" y="3605816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286865" y="3232506"/>
            <a:ext cx="1790708" cy="1331238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3281152" y="4638231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7" name="Oval 6"/>
          <p:cNvSpPr/>
          <p:nvPr/>
        </p:nvSpPr>
        <p:spPr>
          <a:xfrm>
            <a:off x="3606259" y="2813728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8" name="Oval 7"/>
          <p:cNvSpPr/>
          <p:nvPr/>
        </p:nvSpPr>
        <p:spPr>
          <a:xfrm>
            <a:off x="5924829" y="2853205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906141" y="4552304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5</a:t>
            </a:r>
            <a:endParaRPr lang="en-US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949119" y="4161219"/>
            <a:ext cx="1332033" cy="630519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8" idx="2"/>
          </p:cNvCxnSpPr>
          <p:nvPr/>
        </p:nvCxnSpPr>
        <p:spPr>
          <a:xfrm>
            <a:off x="4410440" y="3101761"/>
            <a:ext cx="1514389" cy="39476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6"/>
          </p:cNvCxnSpPr>
          <p:nvPr/>
        </p:nvCxnSpPr>
        <p:spPr>
          <a:xfrm flipV="1">
            <a:off x="4001232" y="4826916"/>
            <a:ext cx="1923597" cy="99347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940411" y="3154798"/>
            <a:ext cx="1645773" cy="548942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608277" y="4826916"/>
            <a:ext cx="1333622" cy="49673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331860" y="3415708"/>
            <a:ext cx="0" cy="112609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495997" y="2905319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090010" y="4493809"/>
            <a:ext cx="54572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86443" y="5014240"/>
            <a:ext cx="5084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11599" y="3761109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494374" y="3693793"/>
            <a:ext cx="5084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138800" y="4423484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 rot="21447825">
            <a:off x="4043153" y="4977917"/>
            <a:ext cx="505754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4" name="Oval 43"/>
          <p:cNvSpPr/>
          <p:nvPr/>
        </p:nvSpPr>
        <p:spPr>
          <a:xfrm>
            <a:off x="7906285" y="4535562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 flipV="1">
            <a:off x="3698620" y="2204864"/>
            <a:ext cx="535358" cy="51801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n>
                  <a:solidFill>
                    <a:schemeClr val="bg1"/>
                  </a:solidFill>
                </a:ln>
              </a:rPr>
              <a:t>9</a:t>
            </a:r>
          </a:p>
        </p:txBody>
      </p:sp>
      <p:sp>
        <p:nvSpPr>
          <p:cNvPr id="46" name="Rectangle 45"/>
          <p:cNvSpPr/>
          <p:nvPr/>
        </p:nvSpPr>
        <p:spPr>
          <a:xfrm rot="10800000" flipV="1">
            <a:off x="6090863" y="2204864"/>
            <a:ext cx="535358" cy="51801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n>
                  <a:solidFill>
                    <a:schemeClr val="bg1"/>
                  </a:solidFill>
                </a:ln>
              </a:rPr>
              <a:t>13</a:t>
            </a:r>
            <a:endParaRPr lang="en-US" sz="2000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47" name="Rectangle 46"/>
          <p:cNvSpPr/>
          <p:nvPr/>
        </p:nvSpPr>
        <p:spPr>
          <a:xfrm rot="10800000" flipV="1">
            <a:off x="1285325" y="2813728"/>
            <a:ext cx="535358" cy="51801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n>
                  <a:solidFill>
                    <a:schemeClr val="bg1"/>
                  </a:solidFill>
                </a:ln>
              </a:rPr>
              <a:t>0</a:t>
            </a:r>
            <a:endParaRPr lang="en-US" sz="2000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48" name="Rectangle 47"/>
          <p:cNvSpPr/>
          <p:nvPr/>
        </p:nvSpPr>
        <p:spPr>
          <a:xfrm rot="10800000" flipV="1">
            <a:off x="3288412" y="5417675"/>
            <a:ext cx="535358" cy="51801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n>
                  <a:solidFill>
                    <a:schemeClr val="bg1"/>
                  </a:solidFill>
                </a:ln>
              </a:rPr>
              <a:t>5</a:t>
            </a:r>
            <a:endParaRPr lang="en-US" sz="2000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49" name="Rectangle 48"/>
          <p:cNvSpPr/>
          <p:nvPr/>
        </p:nvSpPr>
        <p:spPr>
          <a:xfrm rot="10800000" flipV="1">
            <a:off x="6109551" y="5425078"/>
            <a:ext cx="535358" cy="51801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n>
                  <a:solidFill>
                    <a:schemeClr val="bg1"/>
                  </a:solidFill>
                </a:ln>
              </a:rPr>
              <a:t>18</a:t>
            </a:r>
            <a:endParaRPr lang="en-US" sz="2000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0" name="Rectangle 49"/>
          <p:cNvSpPr/>
          <p:nvPr/>
        </p:nvSpPr>
        <p:spPr>
          <a:xfrm rot="10800000" flipV="1">
            <a:off x="7941899" y="3764434"/>
            <a:ext cx="535358" cy="51801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n>
                  <a:solidFill>
                    <a:schemeClr val="bg1"/>
                  </a:solidFill>
                </a:ln>
              </a:rPr>
              <a:t>21</a:t>
            </a:r>
            <a:endParaRPr lang="en-US" sz="2000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835650" y="2613673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765093" y="260648"/>
            <a:ext cx="620234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1"/>
            <a:r>
              <a:rPr lang="ar-IQ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وان الوقت المطلوب لانجاز المشروع هو 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21</a:t>
            </a:r>
            <a:r>
              <a:rPr lang="ar-IQ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شهرا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83568" y="980728"/>
            <a:ext cx="798483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 rtl="1"/>
            <a:r>
              <a:rPr lang="ar-IQ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يمكن التعويض عن هذه الاقراس  المبينة على الانشطة بمربعات       </a:t>
            </a:r>
          </a:p>
          <a:p>
            <a:pPr algn="r"/>
            <a:r>
              <a:rPr lang="ar-IQ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كما في الشكل التالي :</a:t>
            </a:r>
            <a:endParaRPr 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4" name="Rectangle 53"/>
          <p:cNvSpPr/>
          <p:nvPr/>
        </p:nvSpPr>
        <p:spPr>
          <a:xfrm rot="10800000" flipV="1">
            <a:off x="1497414" y="1015540"/>
            <a:ext cx="535358" cy="46924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86262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620688"/>
            <a:ext cx="8496944" cy="495520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 rtl="1"/>
            <a:r>
              <a:rPr lang="ar-SA" sz="2800" b="1" cap="none" spc="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طريقة المرور التراجعي</a:t>
            </a:r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backward pass method  </a:t>
            </a:r>
            <a:endParaRPr lang="ar-SA" sz="2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 rtl="1"/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 rtl="1"/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تعتمد طريقة المرور التراجعي في احتساب الوقت ابتداء من حيث النهاية الذي يمثل </a:t>
            </a:r>
          </a:p>
          <a:p>
            <a:pPr algn="just" rtl="1"/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نقطة انتهاء المشروع وتتجه بطريقة عكسية حتى نقطة بداية المشروع ويتم احتساب </a:t>
            </a:r>
          </a:p>
          <a:p>
            <a:pPr algn="just" rtl="1"/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القيم</a:t>
            </a:r>
            <a:r>
              <a:rPr lang="ar-IQ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التالية</a:t>
            </a:r>
            <a:endParaRPr lang="ar-SA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 rtl="1"/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ال</a:t>
            </a:r>
            <a:r>
              <a:rPr lang="ar-IQ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بداية</a:t>
            </a:r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المتاخرة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Latest  start        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LS       </a:t>
            </a:r>
            <a:endParaRPr lang="ar-SA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 rtl="1"/>
            <a:r>
              <a:rPr lang="ar-SA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النهاية المتاخرة</a:t>
            </a:r>
            <a:r>
              <a:rPr lang="en-US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Latest  finish       LF       </a:t>
            </a:r>
          </a:p>
          <a:p>
            <a:pPr algn="just" rtl="1"/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البداية المتاخرة لاي نشاط هي اطول وقت يمكن تاخير بدء النشاط دون ان </a:t>
            </a:r>
            <a:r>
              <a:rPr lang="ar-IQ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ي</a:t>
            </a:r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ؤثر </a:t>
            </a:r>
            <a:r>
              <a:rPr lang="ar-IQ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ذلك</a:t>
            </a:r>
            <a:endParaRPr lang="ar-SA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 rtl="1"/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على انجاز</a:t>
            </a:r>
            <a:r>
              <a:rPr lang="ar-SA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المشروع في الوقت المحدد له ويرمز له </a:t>
            </a:r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LS</a:t>
            </a:r>
            <a:endParaRPr lang="ar-SA" sz="2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 rtl="1"/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النهاية المتاخرة لاي نشاط هي اخر وقت يمكن ان ينتهي في</a:t>
            </a:r>
            <a:r>
              <a:rPr lang="ar-IQ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ه</a:t>
            </a:r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النشاط دون ان يؤثر </a:t>
            </a:r>
            <a:r>
              <a:rPr lang="ar-IQ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ذلك</a:t>
            </a:r>
            <a:endParaRPr lang="ar-SA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 rtl="1"/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على انجاز</a:t>
            </a:r>
            <a:r>
              <a:rPr lang="ar-SA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المشروع ويرمز له </a:t>
            </a:r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LF</a:t>
            </a:r>
          </a:p>
          <a:p>
            <a:pPr algn="just" rtl="1"/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ان ايجاد البداية المتاخرة</a:t>
            </a:r>
            <a:r>
              <a:rPr lang="ar-IQ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LS</a:t>
            </a:r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والنهاية المتاخر</a:t>
            </a:r>
            <a:r>
              <a:rPr lang="ar-IQ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ة</a:t>
            </a:r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LF</a:t>
            </a:r>
            <a:r>
              <a:rPr lang="ar-S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تحكم بالقواعد التالية </a:t>
            </a:r>
          </a:p>
          <a:p>
            <a:pPr algn="just" rtl="1"/>
            <a:endParaRPr 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035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05645" y="617948"/>
            <a:ext cx="2520280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دورة حياة المشاريع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6649469" y="260648"/>
            <a:ext cx="188064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اد</a:t>
            </a:r>
            <a:r>
              <a:rPr lang="ar-SA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ارة المشاريع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28184" y="1714086"/>
            <a:ext cx="2520280" cy="64807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مرحلة التخطيط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6260116" y="4487804"/>
            <a:ext cx="2520280" cy="64807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تحديد العلاقات بين الانشطة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683568" y="1673815"/>
            <a:ext cx="2520280" cy="648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مرحلة السيطرة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6260116" y="3501008"/>
            <a:ext cx="2520280" cy="64807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تجزئة المشروع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6228184" y="2562319"/>
            <a:ext cx="2520280" cy="64807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وضع الاهداف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6260116" y="5407736"/>
            <a:ext cx="2589814" cy="64807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تقدير الازمنة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725043" y="2564904"/>
            <a:ext cx="2520280" cy="648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تزويد الادارة بتقارير دورية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3489020" y="1673815"/>
            <a:ext cx="2520280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مرحلة الجدولة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491880" y="2564904"/>
            <a:ext cx="2520280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عملية تحديد جدول زمني لبدء النشاط ونتهائة</a:t>
            </a:r>
            <a:r>
              <a:rPr lang="ar-SA" b="1" dirty="0" smtClean="0"/>
              <a:t> 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3491880" y="3501008"/>
            <a:ext cx="2520280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تحديد اي من المسارات هو</a:t>
            </a:r>
            <a:r>
              <a:rPr lang="ar-SA" sz="2000" b="1" dirty="0" smtClean="0"/>
              <a:t> </a:t>
            </a:r>
            <a:r>
              <a:rPr lang="ar-SA" sz="2000" b="1" dirty="0" smtClean="0">
                <a:solidFill>
                  <a:schemeClr val="tx1"/>
                </a:solidFill>
              </a:rPr>
              <a:t>حرج</a:t>
            </a:r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>
            <a:stCxn id="4" idx="2"/>
            <a:endCxn id="8" idx="0"/>
          </p:cNvCxnSpPr>
          <p:nvPr/>
        </p:nvCxnSpPr>
        <p:spPr>
          <a:xfrm flipH="1">
            <a:off x="1943708" y="1266020"/>
            <a:ext cx="2822077" cy="40779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4" idx="2"/>
            <a:endCxn id="13" idx="0"/>
          </p:cNvCxnSpPr>
          <p:nvPr/>
        </p:nvCxnSpPr>
        <p:spPr>
          <a:xfrm flipH="1">
            <a:off x="4749160" y="1266020"/>
            <a:ext cx="16625" cy="40779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2"/>
            <a:endCxn id="6" idx="0"/>
          </p:cNvCxnSpPr>
          <p:nvPr/>
        </p:nvCxnSpPr>
        <p:spPr>
          <a:xfrm>
            <a:off x="4765785" y="1266020"/>
            <a:ext cx="2722539" cy="4480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491880" y="4509120"/>
            <a:ext cx="2520280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000" b="1" dirty="0" smtClean="0">
                <a:solidFill>
                  <a:schemeClr val="tx1"/>
                </a:solidFill>
              </a:rPr>
              <a:t>تحديد المسار غير حرج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25043" y="3501008"/>
            <a:ext cx="2520280" cy="648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تحديث التخطيط الشبكي</a:t>
            </a:r>
            <a:endParaRPr lang="en-US" b="1" dirty="0"/>
          </a:p>
        </p:txBody>
      </p:sp>
      <p:sp>
        <p:nvSpPr>
          <p:cNvPr id="24" name="Rectangle 23"/>
          <p:cNvSpPr/>
          <p:nvPr/>
        </p:nvSpPr>
        <p:spPr>
          <a:xfrm>
            <a:off x="725043" y="4509120"/>
            <a:ext cx="2520280" cy="648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اتخاذ القرارات</a:t>
            </a:r>
            <a:endParaRPr lang="en-US" b="1" dirty="0"/>
          </a:p>
        </p:txBody>
      </p:sp>
      <p:cxnSp>
        <p:nvCxnSpPr>
          <p:cNvPr id="26" name="Straight Connector 25"/>
          <p:cNvCxnSpPr>
            <a:stCxn id="6" idx="2"/>
            <a:endCxn id="10" idx="0"/>
          </p:cNvCxnSpPr>
          <p:nvPr/>
        </p:nvCxnSpPr>
        <p:spPr>
          <a:xfrm>
            <a:off x="7488324" y="2362158"/>
            <a:ext cx="0" cy="2001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0" idx="2"/>
          </p:cNvCxnSpPr>
          <p:nvPr/>
        </p:nvCxnSpPr>
        <p:spPr>
          <a:xfrm flipH="1">
            <a:off x="7485823" y="3210391"/>
            <a:ext cx="2501" cy="2906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485823" y="4217060"/>
            <a:ext cx="0" cy="292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2"/>
            <a:endCxn id="14" idx="0"/>
          </p:cNvCxnSpPr>
          <p:nvPr/>
        </p:nvCxnSpPr>
        <p:spPr>
          <a:xfrm>
            <a:off x="4749160" y="2321887"/>
            <a:ext cx="2860" cy="243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14" idx="2"/>
            <a:endCxn id="15" idx="0"/>
          </p:cNvCxnSpPr>
          <p:nvPr/>
        </p:nvCxnSpPr>
        <p:spPr>
          <a:xfrm>
            <a:off x="4752020" y="321297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749160" y="414908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985183" y="234830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997563" y="3200635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956088" y="421907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466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703429" cy="58169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 rtl="1"/>
            <a:r>
              <a:rPr lang="ar-SA" sz="2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1ـ زمن البداية المتاخر </a:t>
            </a:r>
            <a:r>
              <a:rPr lang="en-US" sz="2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LS</a:t>
            </a:r>
            <a:r>
              <a:rPr lang="ar-SA" sz="2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لاي نشاط = زمن النهاية المتاخرة </a:t>
            </a:r>
            <a:r>
              <a:rPr lang="ar-IQ" sz="2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له </a:t>
            </a:r>
            <a:r>
              <a:rPr lang="ar-SA" sz="2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 الوقت </a:t>
            </a:r>
          </a:p>
          <a:p>
            <a:pPr algn="just" rtl="1"/>
            <a:r>
              <a:rPr lang="ar-SA" sz="2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المطلوب لانجاز النشاط</a:t>
            </a:r>
            <a:endParaRPr lang="en-US" sz="2800" b="1" cap="none" spc="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 rtl="1"/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LS </a:t>
            </a:r>
            <a:r>
              <a:rPr lang="en-US" sz="1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 LF </a:t>
            </a:r>
            <a:r>
              <a:rPr lang="en-US" sz="2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J</a:t>
            </a:r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– </a:t>
            </a:r>
            <a:r>
              <a:rPr lang="en-US" sz="32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  <a:r>
              <a:rPr lang="en-US" sz="16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ij</a:t>
            </a:r>
            <a:r>
              <a:rPr lang="en-US" sz="1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</a:t>
            </a:r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</a:t>
            </a:r>
            <a:r>
              <a:rPr lang="en-US" sz="2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for all (I, j)</a:t>
            </a:r>
            <a:endParaRPr lang="ar-SA" sz="2000" b="1" cap="none" spc="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 rtl="1"/>
            <a:endParaRPr lang="ar-SA" sz="2800" b="1" cap="none" spc="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 rtl="1"/>
            <a:r>
              <a:rPr lang="ar-SA" sz="2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2ـ في حالة وجود نشاط واحد لاحق فان النهاية المتاخرة </a:t>
            </a:r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LF</a:t>
            </a:r>
            <a:r>
              <a:rPr lang="ar-IQ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للنشاط السابق </a:t>
            </a:r>
            <a:r>
              <a:rPr lang="ar-SA" sz="2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مطروحا منها</a:t>
            </a:r>
            <a:r>
              <a:rPr lang="ar-IQ" sz="2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SA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الوقت اللازم لانجاز النشاط تساوي البداية المتاخرة</a:t>
            </a:r>
            <a:r>
              <a:rPr lang="ar-IQ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للنشاط اللاحق</a:t>
            </a:r>
            <a:r>
              <a:rPr lang="ar-SA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اما في حالة وجود اكثر</a:t>
            </a:r>
            <a:r>
              <a:rPr lang="ar-IQ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SA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من نشاط لاحق فان </a:t>
            </a:r>
            <a:r>
              <a:rPr lang="en-US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LS</a:t>
            </a:r>
            <a:r>
              <a:rPr lang="ar-SA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تساوي لاصغر قيمة </a:t>
            </a:r>
            <a:r>
              <a:rPr lang="ar-IQ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وكما يأتي:</a:t>
            </a:r>
            <a:endParaRPr lang="ar-SA" sz="2800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 rtl="1"/>
            <a:r>
              <a:rPr lang="en-US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LS i= min ( LF</a:t>
            </a:r>
            <a:r>
              <a:rPr lang="en-US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j</a:t>
            </a:r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 </a:t>
            </a:r>
            <a:r>
              <a:rPr lang="en-US" sz="32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  <a:r>
              <a:rPr lang="en-US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16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j</a:t>
            </a:r>
            <a:r>
              <a:rPr lang="en-US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)                           </a:t>
            </a:r>
          </a:p>
          <a:p>
            <a:pPr algn="just" rtl="1"/>
            <a:endParaRPr lang="ar-SA" sz="2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 rtl="1"/>
            <a:r>
              <a:rPr lang="ar-SA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الوقت المتاخر لانهاء النشاط الاخير </a:t>
            </a:r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LF</a:t>
            </a:r>
            <a:r>
              <a:rPr lang="ar-SA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EF</a:t>
            </a:r>
            <a:r>
              <a:rPr lang="ar-SA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ال</a:t>
            </a:r>
            <a:r>
              <a:rPr lang="ar-IQ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وقت</a:t>
            </a:r>
            <a:r>
              <a:rPr lang="ar-SA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اللازم </a:t>
            </a:r>
            <a:r>
              <a:rPr lang="ar-IQ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لانجاز </a:t>
            </a:r>
            <a:r>
              <a:rPr lang="ar-SA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للمشروع</a:t>
            </a:r>
          </a:p>
          <a:p>
            <a:pPr algn="just" rtl="1"/>
            <a:r>
              <a:rPr lang="ar-SA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سيتم اتباع نفس الخطوات التوضحية في المثال السابق</a:t>
            </a:r>
          </a:p>
          <a:p>
            <a:pPr algn="just" rtl="1"/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343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9944" y="3717032"/>
            <a:ext cx="8011928" cy="181588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 rtl="1"/>
            <a:r>
              <a:rPr lang="ar-IQ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IQ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IQ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حيث نبدأ بتحديد النهاية المتاخرة للنشاط الاخير وهي تساوي</a:t>
            </a:r>
          </a:p>
          <a:p>
            <a:pPr algn="r" rtl="1"/>
            <a:r>
              <a:rPr lang="ar-IQ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النهاية المبكرة له وعليه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LF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5-6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= EF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5-6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=21     </a:t>
            </a:r>
          </a:p>
          <a:p>
            <a:pPr algn="r" rtl="1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IQ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 rtl="1"/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1777317" y="2069355"/>
            <a:ext cx="720080" cy="576064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6" name="Oval 5"/>
          <p:cNvSpPr/>
          <p:nvPr/>
        </p:nvSpPr>
        <p:spPr>
          <a:xfrm>
            <a:off x="4932040" y="2069355"/>
            <a:ext cx="720080" cy="576064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endParaRPr lang="en-US" b="1" dirty="0"/>
          </a:p>
        </p:txBody>
      </p:sp>
      <p:cxnSp>
        <p:nvCxnSpPr>
          <p:cNvPr id="8" name="Straight Connector 7"/>
          <p:cNvCxnSpPr>
            <a:stCxn id="5" idx="6"/>
            <a:endCxn id="6" idx="2"/>
          </p:cNvCxnSpPr>
          <p:nvPr/>
        </p:nvCxnSpPr>
        <p:spPr>
          <a:xfrm>
            <a:off x="2497397" y="2357387"/>
            <a:ext cx="243464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137357" y="1196752"/>
            <a:ext cx="11384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LS</a:t>
            </a:r>
          </a:p>
          <a:p>
            <a:r>
              <a:rPr lang="en-US" sz="2400" b="1" dirty="0" smtClean="0"/>
              <a:t>ES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714718" y="1349151"/>
            <a:ext cx="11384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2400" b="1" dirty="0" smtClean="0"/>
              <a:t>LF</a:t>
            </a:r>
          </a:p>
          <a:p>
            <a:pPr algn="r" rtl="1"/>
            <a:r>
              <a:rPr lang="en-US" sz="2400" b="1" dirty="0" smtClean="0"/>
              <a:t>EF</a:t>
            </a:r>
            <a:endParaRPr lang="en-US" sz="2400" b="1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1979712" y="1196752"/>
            <a:ext cx="0" cy="8309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9" idx="2"/>
          </p:cNvCxnSpPr>
          <p:nvPr/>
        </p:nvCxnSpPr>
        <p:spPr>
          <a:xfrm>
            <a:off x="1979712" y="2027749"/>
            <a:ext cx="72689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2040" y="1349151"/>
            <a:ext cx="0" cy="7202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4427984" y="2069355"/>
            <a:ext cx="50405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275856" y="1700023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</a:t>
            </a:r>
            <a:endParaRPr lang="en-US" sz="2400" dirty="0"/>
          </a:p>
        </p:txBody>
      </p:sp>
      <p:sp>
        <p:nvSpPr>
          <p:cNvPr id="20" name="Rectangle 19"/>
          <p:cNvSpPr/>
          <p:nvPr/>
        </p:nvSpPr>
        <p:spPr>
          <a:xfrm>
            <a:off x="619944" y="485056"/>
            <a:ext cx="8208912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 rtl="1"/>
            <a:r>
              <a:rPr lang="ar-IQ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فتح اقواس البدايات المتاخرة والنهايات المتاخرة  </a:t>
            </a:r>
            <a:endParaRPr lang="en-US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 rtl="1"/>
            <a:r>
              <a:rPr lang="ar-IQ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لكل نشاط وكما يلي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</a:p>
          <a:p>
            <a:pPr algn="r" rtl="1"/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289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327685" y="3061488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209497" y="2688178"/>
            <a:ext cx="1790708" cy="1331238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3203784" y="4093903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7" name="Oval 6"/>
          <p:cNvSpPr/>
          <p:nvPr/>
        </p:nvSpPr>
        <p:spPr>
          <a:xfrm>
            <a:off x="3528891" y="2269400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8" name="Oval 7"/>
          <p:cNvSpPr/>
          <p:nvPr/>
        </p:nvSpPr>
        <p:spPr>
          <a:xfrm>
            <a:off x="5847461" y="2308877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828773" y="4007976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5</a:t>
            </a:r>
            <a:endParaRPr lang="en-US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871751" y="3616891"/>
            <a:ext cx="1332033" cy="630519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283968" y="2597436"/>
            <a:ext cx="1514389" cy="39476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6"/>
          </p:cNvCxnSpPr>
          <p:nvPr/>
        </p:nvCxnSpPr>
        <p:spPr>
          <a:xfrm flipV="1">
            <a:off x="3923864" y="4282588"/>
            <a:ext cx="1923597" cy="99347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863043" y="2610470"/>
            <a:ext cx="1645773" cy="548942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9" idx="6"/>
            <a:endCxn id="32" idx="2"/>
          </p:cNvCxnSpPr>
          <p:nvPr/>
        </p:nvCxnSpPr>
        <p:spPr>
          <a:xfrm flipV="1">
            <a:off x="6548853" y="4293096"/>
            <a:ext cx="1335515" cy="2912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254492" y="2871380"/>
            <a:ext cx="0" cy="112609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418629" y="2360991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012642" y="3949481"/>
            <a:ext cx="54572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09075" y="4469912"/>
            <a:ext cx="5084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34231" y="3216781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417006" y="3149465"/>
            <a:ext cx="5084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061432" y="3879156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 rot="21447825">
            <a:off x="3965785" y="4433589"/>
            <a:ext cx="505754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758282" y="2069345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79512" y="188640"/>
            <a:ext cx="863304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 rtl="1"/>
            <a:r>
              <a:rPr lang="ar-SA" sz="28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بعد ان تم تحديد النهاية المبكرة يتم تحديد البداية المتاخرة للنشاط</a:t>
            </a:r>
          </a:p>
          <a:p>
            <a:pPr algn="just" rtl="1"/>
            <a:r>
              <a:rPr lang="ar-SA" sz="2800" b="1" dirty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SA" sz="2800" b="1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6-5) </a:t>
            </a:r>
            <a:r>
              <a:rPr lang="ar-SA" sz="2800" b="1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) وذلك بطرح زمن النشاط( </a:t>
            </a:r>
            <a:r>
              <a:rPr lang="en-US" sz="2800" b="1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6-5</a:t>
            </a:r>
            <a:r>
              <a:rPr lang="ar-SA" sz="2800" b="1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(</a:t>
            </a:r>
            <a:r>
              <a:rPr lang="ar-SA" sz="2800" b="1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من النهاية المتاخرة له</a:t>
            </a:r>
            <a:endParaRPr lang="en-US" sz="2800" b="1" dirty="0" smtClean="0">
              <a:ln w="11430"/>
              <a:solidFill>
                <a:schemeClr val="accent4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rtl="1"/>
            <a:r>
              <a:rPr lang="en-US" sz="28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LS</a:t>
            </a:r>
            <a:r>
              <a:rPr lang="en-US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5-6</a:t>
            </a:r>
            <a:r>
              <a:rPr lang="en-US" sz="28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=LF</a:t>
            </a:r>
            <a:r>
              <a:rPr lang="en-US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5-6</a:t>
            </a:r>
            <a:r>
              <a:rPr lang="en-US" sz="28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–</a:t>
            </a:r>
            <a:r>
              <a:rPr lang="en-US" sz="32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  <a:r>
              <a:rPr lang="en-US" sz="20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5-6</a:t>
            </a:r>
            <a:r>
              <a:rPr lang="en-US" sz="28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 21-3=18</a:t>
            </a:r>
            <a:endParaRPr lang="en-US" sz="2800" b="1" cap="none" spc="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167634" y="1653003"/>
            <a:ext cx="384592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IQ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ويمكن توضيح هذه القيمة على الرسم</a:t>
            </a:r>
            <a:endParaRPr lang="en-U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2" name="Oval 31"/>
          <p:cNvSpPr/>
          <p:nvPr/>
        </p:nvSpPr>
        <p:spPr>
          <a:xfrm>
            <a:off x="7884368" y="4005064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6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207873" y="4609959"/>
            <a:ext cx="1027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18</a:t>
            </a:r>
          </a:p>
          <a:p>
            <a:r>
              <a:rPr lang="en-US" sz="2400" b="1" dirty="0" smtClean="0"/>
              <a:t>18</a:t>
            </a:r>
            <a:endParaRPr lang="en-US" sz="2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7324620" y="4610680"/>
            <a:ext cx="1027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21</a:t>
            </a:r>
          </a:p>
          <a:p>
            <a:r>
              <a:rPr lang="en-US" sz="2400" b="1" dirty="0" smtClean="0"/>
              <a:t>21</a:t>
            </a:r>
            <a:endParaRPr lang="en-US" sz="2400" b="1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6180800" y="4669967"/>
            <a:ext cx="0" cy="7920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254492" y="5462055"/>
            <a:ext cx="5136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8074320" y="4669306"/>
            <a:ext cx="0" cy="7920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7581425" y="5462055"/>
            <a:ext cx="5136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168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805476" y="3276557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687288" y="2903247"/>
            <a:ext cx="1790708" cy="1331238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3681575" y="4308972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7" name="Oval 6"/>
          <p:cNvSpPr/>
          <p:nvPr/>
        </p:nvSpPr>
        <p:spPr>
          <a:xfrm>
            <a:off x="4041615" y="2537507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8" name="Oval 7"/>
          <p:cNvSpPr/>
          <p:nvPr/>
        </p:nvSpPr>
        <p:spPr>
          <a:xfrm>
            <a:off x="6325252" y="2523946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306563" y="4282438"/>
            <a:ext cx="740223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5</a:t>
            </a:r>
            <a:endParaRPr lang="en-US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349542" y="3831960"/>
            <a:ext cx="1332033" cy="630519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8" idx="2"/>
          </p:cNvCxnSpPr>
          <p:nvPr/>
        </p:nvCxnSpPr>
        <p:spPr>
          <a:xfrm>
            <a:off x="4810863" y="2772502"/>
            <a:ext cx="1514389" cy="39476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6"/>
          </p:cNvCxnSpPr>
          <p:nvPr/>
        </p:nvCxnSpPr>
        <p:spPr>
          <a:xfrm flipV="1">
            <a:off x="4401655" y="4497657"/>
            <a:ext cx="1923597" cy="99347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340834" y="2825539"/>
            <a:ext cx="1645773" cy="548942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7094265" y="4581377"/>
            <a:ext cx="1029182" cy="40659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732283" y="3086449"/>
            <a:ext cx="0" cy="112609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896420" y="2576060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490433" y="4164550"/>
            <a:ext cx="54572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86866" y="4684981"/>
            <a:ext cx="5084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312022" y="3431850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395340" y="3076502"/>
            <a:ext cx="5084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462527" y="4170360"/>
            <a:ext cx="25408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 rot="21447825">
            <a:off x="4443576" y="4648658"/>
            <a:ext cx="505754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149034" y="2337452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6320" y="54705"/>
            <a:ext cx="8843667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IQ" sz="2400" b="1" dirty="0" smtClean="0">
                <a:cs typeface="+mj-cs"/>
              </a:rPr>
              <a:t>زمن البداية المتاخرة </a:t>
            </a:r>
            <a:r>
              <a:rPr lang="en-US" sz="2400" b="1" dirty="0" smtClean="0">
                <a:cs typeface="+mj-cs"/>
              </a:rPr>
              <a:t> LS</a:t>
            </a:r>
            <a:r>
              <a:rPr lang="ar-IQ" sz="2400" b="1" dirty="0" smtClean="0">
                <a:cs typeface="+mj-cs"/>
              </a:rPr>
              <a:t>للنشاط </a:t>
            </a:r>
            <a:r>
              <a:rPr lang="en-US" sz="2400" b="1" dirty="0" smtClean="0">
                <a:cs typeface="+mj-cs"/>
              </a:rPr>
              <a:t>(6-5)</a:t>
            </a:r>
            <a:r>
              <a:rPr lang="ar-IQ" sz="2400" b="1" dirty="0" smtClean="0">
                <a:cs typeface="+mj-cs"/>
              </a:rPr>
              <a:t>يصبح نهاية متاخرة </a:t>
            </a:r>
            <a:r>
              <a:rPr lang="en-US" sz="2400" b="1" dirty="0" smtClean="0">
                <a:cs typeface="+mj-cs"/>
              </a:rPr>
              <a:t> LF</a:t>
            </a:r>
            <a:r>
              <a:rPr lang="ar-IQ" sz="2400" b="1" dirty="0" smtClean="0">
                <a:cs typeface="+mj-cs"/>
              </a:rPr>
              <a:t>لكل نشاطات التي تسبق هذا النشاط هذا يقود الى تحديد البداية المتاخرة </a:t>
            </a:r>
            <a:r>
              <a:rPr lang="en-US" sz="2400" b="1" dirty="0" smtClean="0">
                <a:cs typeface="+mj-cs"/>
              </a:rPr>
              <a:t> LS</a:t>
            </a:r>
            <a:r>
              <a:rPr lang="ar-IQ" sz="2400" b="1" dirty="0" smtClean="0">
                <a:cs typeface="+mj-cs"/>
              </a:rPr>
              <a:t> لجميع هذه النشاطات عن طريق طرح </a:t>
            </a:r>
            <a:r>
              <a:rPr lang="en-US" sz="2400" b="1" dirty="0" smtClean="0">
                <a:cs typeface="+mj-cs"/>
              </a:rPr>
              <a:t>t </a:t>
            </a:r>
            <a:r>
              <a:rPr lang="ar-IQ" sz="2400" b="1" dirty="0" smtClean="0">
                <a:cs typeface="+mj-cs"/>
              </a:rPr>
              <a:t>  من النهايات المتاخرة </a:t>
            </a:r>
            <a:r>
              <a:rPr lang="en-US" sz="2400" b="1" dirty="0" smtClean="0">
                <a:cs typeface="+mj-cs"/>
              </a:rPr>
              <a:t>LF </a:t>
            </a:r>
            <a:r>
              <a:rPr lang="ar-IQ" sz="2400" b="1" dirty="0" smtClean="0">
                <a:cs typeface="+mj-cs"/>
              </a:rPr>
              <a:t> لها للحصول على البدايات المتاخرة للنشاط وعليه</a:t>
            </a:r>
            <a:endParaRPr lang="en-US" sz="2400" dirty="0"/>
          </a:p>
        </p:txBody>
      </p:sp>
      <p:sp>
        <p:nvSpPr>
          <p:cNvPr id="31" name="Rectangle 30"/>
          <p:cNvSpPr/>
          <p:nvPr/>
        </p:nvSpPr>
        <p:spPr>
          <a:xfrm>
            <a:off x="126613" y="1796623"/>
            <a:ext cx="2840842" cy="1200329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LS</a:t>
            </a:r>
            <a:r>
              <a:rPr lang="en-US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3-5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=18 -10=8</a:t>
            </a:r>
          </a:p>
          <a:p>
            <a:pPr algn="ctr"/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LS</a:t>
            </a:r>
            <a:r>
              <a:rPr lang="en-US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2-5</a:t>
            </a:r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=18-12=6</a:t>
            </a:r>
            <a:r>
              <a:rPr lang="ar-IQ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2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LS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4-5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=18-4=14</a:t>
            </a:r>
            <a:r>
              <a:rPr lang="ar-IQ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</a:t>
            </a:r>
            <a:endParaRPr lang="ar-IQ" sz="2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4" name="Oval 33"/>
          <p:cNvSpPr/>
          <p:nvPr/>
        </p:nvSpPr>
        <p:spPr>
          <a:xfrm>
            <a:off x="8088164" y="4244586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4401655" y="4885036"/>
            <a:ext cx="747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5</a:t>
            </a:r>
          </a:p>
          <a:p>
            <a:r>
              <a:rPr lang="en-US" sz="2000" b="1" dirty="0"/>
              <a:t>8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652985" y="4915599"/>
            <a:ext cx="747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2000" b="1" dirty="0" smtClean="0"/>
              <a:t>15</a:t>
            </a:r>
          </a:p>
          <a:p>
            <a:pPr algn="r" rtl="1"/>
            <a:r>
              <a:rPr lang="en-US" sz="2000" b="1" dirty="0" smtClean="0"/>
              <a:t>18</a:t>
            </a:r>
            <a:endParaRPr lang="en-US" sz="2000" b="1" dirty="0"/>
          </a:p>
        </p:txBody>
      </p:sp>
      <p:sp>
        <p:nvSpPr>
          <p:cNvPr id="37" name="Rectangle 36"/>
          <p:cNvSpPr/>
          <p:nvPr/>
        </p:nvSpPr>
        <p:spPr>
          <a:xfrm>
            <a:off x="4148965" y="4763123"/>
            <a:ext cx="44435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000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gency FB" pitchFamily="34" charset="0"/>
              </a:rPr>
              <a:t>L</a:t>
            </a:r>
            <a:endParaRPr lang="en-US" sz="6000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 rot="1871806">
            <a:off x="4061423" y="2944893"/>
            <a:ext cx="44435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000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gency FB" pitchFamily="34" charset="0"/>
              </a:rPr>
              <a:t>L</a:t>
            </a:r>
            <a:endParaRPr lang="en-US" sz="6000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823156" y="4761710"/>
            <a:ext cx="44435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000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gency FB" pitchFamily="34" charset="0"/>
              </a:rPr>
              <a:t>L</a:t>
            </a:r>
            <a:endParaRPr lang="en-US" sz="6000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 rot="5400000">
            <a:off x="7145868" y="2726185"/>
            <a:ext cx="28093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000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gency FB" pitchFamily="34" charset="0"/>
              </a:rPr>
              <a:t>L</a:t>
            </a:r>
            <a:endParaRPr lang="en-US" sz="6000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gency FB" pitchFamily="34" charset="0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6477996" y="5085091"/>
            <a:ext cx="0" cy="6770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6252336" y="5746818"/>
            <a:ext cx="225661" cy="3055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046787" y="4799109"/>
            <a:ext cx="747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18</a:t>
            </a:r>
          </a:p>
          <a:p>
            <a:r>
              <a:rPr lang="en-US" sz="2000" b="1" dirty="0" smtClean="0"/>
              <a:t>18</a:t>
            </a:r>
            <a:endParaRPr lang="en-US" sz="20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700825" y="4900284"/>
            <a:ext cx="747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21</a:t>
            </a:r>
          </a:p>
          <a:p>
            <a:r>
              <a:rPr lang="en-US" sz="2000" b="1" dirty="0" smtClean="0"/>
              <a:t>21</a:t>
            </a:r>
            <a:endParaRPr lang="en-US" sz="2000" b="1" dirty="0"/>
          </a:p>
        </p:txBody>
      </p:sp>
      <p:cxnSp>
        <p:nvCxnSpPr>
          <p:cNvPr id="56" name="Straight Connector 55"/>
          <p:cNvCxnSpPr/>
          <p:nvPr/>
        </p:nvCxnSpPr>
        <p:spPr>
          <a:xfrm>
            <a:off x="8244408" y="4961324"/>
            <a:ext cx="0" cy="6770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 flipV="1">
            <a:off x="8018746" y="5638328"/>
            <a:ext cx="225662" cy="1484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934673" y="3249384"/>
            <a:ext cx="1309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13  14 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844087" y="3770586"/>
            <a:ext cx="1309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18    18</a:t>
            </a:r>
          </a:p>
        </p:txBody>
      </p:sp>
      <p:cxnSp>
        <p:nvCxnSpPr>
          <p:cNvPr id="62" name="Straight Connector 61"/>
          <p:cNvCxnSpPr/>
          <p:nvPr/>
        </p:nvCxnSpPr>
        <p:spPr>
          <a:xfrm flipH="1" flipV="1">
            <a:off x="6896769" y="4147219"/>
            <a:ext cx="857584" cy="2347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6895527" y="3852621"/>
            <a:ext cx="1242" cy="29459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 rot="1837589">
            <a:off x="4363004" y="3217501"/>
            <a:ext cx="747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6</a:t>
            </a:r>
          </a:p>
          <a:p>
            <a:r>
              <a:rPr lang="en-US" sz="2000" b="1" dirty="0" smtClean="0"/>
              <a:t>6</a:t>
            </a:r>
            <a:endParaRPr lang="en-US" sz="2000" b="1" dirty="0"/>
          </a:p>
        </p:txBody>
      </p:sp>
      <p:sp>
        <p:nvSpPr>
          <p:cNvPr id="72" name="TextBox 71"/>
          <p:cNvSpPr txBox="1"/>
          <p:nvPr/>
        </p:nvSpPr>
        <p:spPr>
          <a:xfrm rot="1837589">
            <a:off x="5275887" y="3729414"/>
            <a:ext cx="747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18</a:t>
            </a:r>
          </a:p>
          <a:p>
            <a:r>
              <a:rPr lang="en-US" sz="2000" b="1" dirty="0" smtClean="0"/>
              <a:t>18</a:t>
            </a:r>
            <a:endParaRPr lang="en-US" sz="2000" b="1" dirty="0"/>
          </a:p>
        </p:txBody>
      </p:sp>
      <p:cxnSp>
        <p:nvCxnSpPr>
          <p:cNvPr id="74" name="Straight Connector 73"/>
          <p:cNvCxnSpPr/>
          <p:nvPr/>
        </p:nvCxnSpPr>
        <p:spPr>
          <a:xfrm flipH="1">
            <a:off x="5652985" y="4004944"/>
            <a:ext cx="274609" cy="4575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 flipV="1">
            <a:off x="5395340" y="4308972"/>
            <a:ext cx="254236" cy="15350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076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Arrow Connector 29"/>
          <p:cNvCxnSpPr/>
          <p:nvPr/>
        </p:nvCxnSpPr>
        <p:spPr>
          <a:xfrm>
            <a:off x="4666685" y="3454241"/>
            <a:ext cx="1790708" cy="1331238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3660972" y="4859966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32" name="Oval 31"/>
          <p:cNvSpPr/>
          <p:nvPr/>
        </p:nvSpPr>
        <p:spPr>
          <a:xfrm>
            <a:off x="4021012" y="3088501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33" name="Oval 32"/>
          <p:cNvSpPr/>
          <p:nvPr/>
        </p:nvSpPr>
        <p:spPr>
          <a:xfrm>
            <a:off x="6304649" y="3074940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6285960" y="4833432"/>
            <a:ext cx="740223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5</a:t>
            </a:r>
            <a:endParaRPr lang="en-US" b="1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328939" y="4382954"/>
            <a:ext cx="1332033" cy="630519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33" idx="2"/>
          </p:cNvCxnSpPr>
          <p:nvPr/>
        </p:nvCxnSpPr>
        <p:spPr>
          <a:xfrm>
            <a:off x="4790260" y="3323496"/>
            <a:ext cx="1514389" cy="39476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1" idx="6"/>
          </p:cNvCxnSpPr>
          <p:nvPr/>
        </p:nvCxnSpPr>
        <p:spPr>
          <a:xfrm flipV="1">
            <a:off x="4381052" y="5048651"/>
            <a:ext cx="1923597" cy="99347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2320231" y="3376533"/>
            <a:ext cx="1645773" cy="548942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7073662" y="5132371"/>
            <a:ext cx="1029182" cy="40659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6711680" y="3637443"/>
            <a:ext cx="0" cy="112609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2875817" y="3127054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469830" y="4715544"/>
            <a:ext cx="54572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866263" y="5235975"/>
            <a:ext cx="5084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291419" y="3982844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374737" y="3627496"/>
            <a:ext cx="5084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441924" y="4721354"/>
            <a:ext cx="25408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7" name="Rectangle 46"/>
          <p:cNvSpPr/>
          <p:nvPr/>
        </p:nvSpPr>
        <p:spPr>
          <a:xfrm rot="21447825">
            <a:off x="4422973" y="5199652"/>
            <a:ext cx="505754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128431" y="2888446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381052" y="5436030"/>
            <a:ext cx="747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5</a:t>
            </a:r>
          </a:p>
          <a:p>
            <a:r>
              <a:rPr lang="en-US" sz="2000" b="1" dirty="0"/>
              <a:t>8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632382" y="5466593"/>
            <a:ext cx="747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2000" b="1" dirty="0" smtClean="0"/>
              <a:t>15</a:t>
            </a:r>
          </a:p>
          <a:p>
            <a:pPr algn="r" rtl="1"/>
            <a:r>
              <a:rPr lang="en-US" sz="2000" b="1" dirty="0" smtClean="0"/>
              <a:t>18</a:t>
            </a:r>
            <a:endParaRPr lang="en-US" sz="2000" b="1" dirty="0"/>
          </a:p>
        </p:txBody>
      </p:sp>
      <p:sp>
        <p:nvSpPr>
          <p:cNvPr id="51" name="Rectangle 50"/>
          <p:cNvSpPr/>
          <p:nvPr/>
        </p:nvSpPr>
        <p:spPr>
          <a:xfrm>
            <a:off x="4190183" y="2111391"/>
            <a:ext cx="706133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000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gency FB" pitchFamily="34" charset="0"/>
              </a:rPr>
              <a:t>L</a:t>
            </a:r>
            <a:endParaRPr lang="en-US" sz="6000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 rot="1871806">
            <a:off x="4040820" y="3495887"/>
            <a:ext cx="44435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000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gency FB" pitchFamily="34" charset="0"/>
              </a:rPr>
              <a:t>L</a:t>
            </a:r>
            <a:endParaRPr lang="en-US" sz="6000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802553" y="5312704"/>
            <a:ext cx="44435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000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gency FB" pitchFamily="34" charset="0"/>
              </a:rPr>
              <a:t>L</a:t>
            </a:r>
            <a:endParaRPr lang="en-US" sz="6000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 rot="5400000">
            <a:off x="7125265" y="3277179"/>
            <a:ext cx="28093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000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gency FB" pitchFamily="34" charset="0"/>
              </a:rPr>
              <a:t>L</a:t>
            </a:r>
            <a:endParaRPr lang="en-US" sz="6000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gency FB" pitchFamily="34" charset="0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6457393" y="5636085"/>
            <a:ext cx="0" cy="6770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6231733" y="6297812"/>
            <a:ext cx="225661" cy="3055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026184" y="5350103"/>
            <a:ext cx="747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18</a:t>
            </a:r>
          </a:p>
          <a:p>
            <a:r>
              <a:rPr lang="en-US" sz="2000" b="1" dirty="0" smtClean="0"/>
              <a:t>18</a:t>
            </a:r>
            <a:endParaRPr lang="en-US" sz="20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7680222" y="5451278"/>
            <a:ext cx="747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21</a:t>
            </a:r>
          </a:p>
          <a:p>
            <a:r>
              <a:rPr lang="en-US" sz="2000" b="1" dirty="0" smtClean="0"/>
              <a:t>21</a:t>
            </a:r>
            <a:endParaRPr lang="en-US" sz="2000" b="1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8223805" y="5512318"/>
            <a:ext cx="0" cy="6770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 flipV="1">
            <a:off x="7998143" y="6189322"/>
            <a:ext cx="225662" cy="1484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6914070" y="3800378"/>
            <a:ext cx="1309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13  14 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823484" y="4321580"/>
            <a:ext cx="1309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18    18</a:t>
            </a:r>
          </a:p>
        </p:txBody>
      </p:sp>
      <p:cxnSp>
        <p:nvCxnSpPr>
          <p:cNvPr id="63" name="Straight Connector 62"/>
          <p:cNvCxnSpPr/>
          <p:nvPr/>
        </p:nvCxnSpPr>
        <p:spPr>
          <a:xfrm flipH="1" flipV="1">
            <a:off x="6876166" y="4698213"/>
            <a:ext cx="857584" cy="2347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6874924" y="4403615"/>
            <a:ext cx="1242" cy="29459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 rot="1837589">
            <a:off x="4342401" y="3768495"/>
            <a:ext cx="747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6</a:t>
            </a:r>
          </a:p>
          <a:p>
            <a:r>
              <a:rPr lang="en-US" sz="2000" b="1" dirty="0" smtClean="0"/>
              <a:t>6</a:t>
            </a:r>
            <a:endParaRPr lang="en-US" sz="2000" b="1" dirty="0"/>
          </a:p>
        </p:txBody>
      </p:sp>
      <p:sp>
        <p:nvSpPr>
          <p:cNvPr id="66" name="TextBox 65"/>
          <p:cNvSpPr txBox="1"/>
          <p:nvPr/>
        </p:nvSpPr>
        <p:spPr>
          <a:xfrm rot="1837589">
            <a:off x="5255284" y="4280408"/>
            <a:ext cx="747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18</a:t>
            </a:r>
          </a:p>
          <a:p>
            <a:r>
              <a:rPr lang="en-US" sz="2000" b="1" dirty="0" smtClean="0"/>
              <a:t>18</a:t>
            </a:r>
            <a:endParaRPr lang="en-US" sz="2000" b="1" dirty="0"/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5632382" y="4555938"/>
            <a:ext cx="274609" cy="4575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5374737" y="4859966"/>
            <a:ext cx="254236" cy="15350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9" name="Oval 68"/>
          <p:cNvSpPr/>
          <p:nvPr/>
        </p:nvSpPr>
        <p:spPr>
          <a:xfrm>
            <a:off x="1749750" y="3851376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70" name="Rectangle 69"/>
          <p:cNvSpPr/>
          <p:nvPr/>
        </p:nvSpPr>
        <p:spPr>
          <a:xfrm>
            <a:off x="107504" y="357624"/>
            <a:ext cx="8964488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 rtl="1"/>
            <a:r>
              <a:rPr lang="ar-SA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لما كانت البداية المتاخرة الى النشاط </a:t>
            </a:r>
            <a:r>
              <a:rPr lang="en-US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5-4)</a:t>
            </a:r>
            <a:r>
              <a:rPr lang="ar-IQ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ar-IQ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تساوي </a:t>
            </a:r>
            <a:r>
              <a:rPr lang="en-US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14</a:t>
            </a:r>
            <a:r>
              <a:rPr lang="ar-IQ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IQ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فانها </a:t>
            </a:r>
            <a:r>
              <a:rPr lang="ar-IQ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تساوي</a:t>
            </a:r>
            <a:r>
              <a:rPr lang="en-US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IQ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النهاية المتاخرة الى </a:t>
            </a:r>
            <a:r>
              <a:rPr lang="ar-IQ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النشاط</a:t>
            </a:r>
            <a:endParaRPr lang="en-US" sz="20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 rtl="1"/>
            <a:r>
              <a:rPr lang="ar-IQ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IQ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en-US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4-2</a:t>
            </a:r>
            <a:r>
              <a:rPr lang="ar-IQ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IQ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وبما ان النشاطين 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(4-2)</a:t>
            </a:r>
            <a:r>
              <a:rPr lang="ar-IQ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(5-2)</a:t>
            </a:r>
            <a:r>
              <a:rPr lang="ar-IQ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قد خرجا من الحدث 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ar-IQ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IQ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عليه وجب تطبيق المعادلة الاتية:</a:t>
            </a:r>
            <a:endParaRPr lang="en-US" sz="20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 rtl="1"/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LS2= </a:t>
            </a:r>
            <a:r>
              <a:rPr lang="en-US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min ( LF 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4– </a:t>
            </a:r>
            <a:r>
              <a:rPr lang="en-US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 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24, LF5– </a:t>
            </a:r>
            <a:r>
              <a:rPr lang="en-US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 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25)</a:t>
            </a:r>
            <a:endParaRPr lang="en-US" sz="2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 rtl="1"/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LS2</a:t>
            </a:r>
            <a:r>
              <a:rPr lang="en-US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 min ( 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14– 7, 18– 12,)</a:t>
            </a:r>
            <a:endParaRPr lang="ar-IQ" sz="2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 rtl="1"/>
            <a:r>
              <a:rPr lang="en-US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LS2= 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18–12 =</a:t>
            </a:r>
            <a:r>
              <a:rPr lang="en-US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ar-IQ" sz="20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280762" y="5466517"/>
            <a:ext cx="44435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000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gency FB" pitchFamily="34" charset="0"/>
              </a:rPr>
              <a:t>L</a:t>
            </a:r>
            <a:endParaRPr lang="en-US" sz="6000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470587" y="2151320"/>
            <a:ext cx="747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7</a:t>
            </a:r>
          </a:p>
          <a:p>
            <a:r>
              <a:rPr lang="en-US" sz="2000" b="1" dirty="0" smtClean="0"/>
              <a:t>6</a:t>
            </a:r>
            <a:endParaRPr lang="en-US" sz="2000" b="1" dirty="0"/>
          </a:p>
        </p:txBody>
      </p:sp>
      <p:cxnSp>
        <p:nvCxnSpPr>
          <p:cNvPr id="74" name="Straight Connector 73"/>
          <p:cNvCxnSpPr/>
          <p:nvPr/>
        </p:nvCxnSpPr>
        <p:spPr>
          <a:xfrm flipH="1">
            <a:off x="6362162" y="2348880"/>
            <a:ext cx="17599" cy="5395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6130849" y="2888446"/>
            <a:ext cx="2401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5858043" y="2264720"/>
            <a:ext cx="747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14</a:t>
            </a:r>
          </a:p>
          <a:p>
            <a:r>
              <a:rPr lang="en-US" sz="2000" b="1" dirty="0" smtClean="0"/>
              <a:t>13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6382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Arrow Connector 29"/>
          <p:cNvCxnSpPr/>
          <p:nvPr/>
        </p:nvCxnSpPr>
        <p:spPr>
          <a:xfrm>
            <a:off x="4666685" y="3454241"/>
            <a:ext cx="1790708" cy="1331238"/>
          </a:xfrm>
          <a:prstGeom prst="straightConnector1">
            <a:avLst/>
          </a:prstGeom>
          <a:ln w="57150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3660972" y="4859966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32" name="Oval 31"/>
          <p:cNvSpPr/>
          <p:nvPr/>
        </p:nvSpPr>
        <p:spPr>
          <a:xfrm>
            <a:off x="4021012" y="3088501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33" name="Oval 32"/>
          <p:cNvSpPr/>
          <p:nvPr/>
        </p:nvSpPr>
        <p:spPr>
          <a:xfrm>
            <a:off x="6304649" y="3074940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6285960" y="4833432"/>
            <a:ext cx="740223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5</a:t>
            </a:r>
            <a:endParaRPr lang="en-US" b="1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328939" y="4382954"/>
            <a:ext cx="1332033" cy="630519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33" idx="2"/>
          </p:cNvCxnSpPr>
          <p:nvPr/>
        </p:nvCxnSpPr>
        <p:spPr>
          <a:xfrm>
            <a:off x="4790260" y="3323496"/>
            <a:ext cx="1514389" cy="39476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1" idx="6"/>
          </p:cNvCxnSpPr>
          <p:nvPr/>
        </p:nvCxnSpPr>
        <p:spPr>
          <a:xfrm flipV="1">
            <a:off x="4381052" y="5048651"/>
            <a:ext cx="1923597" cy="99347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2320231" y="3376533"/>
            <a:ext cx="1645773" cy="548942"/>
          </a:xfrm>
          <a:prstGeom prst="straightConnector1">
            <a:avLst/>
          </a:prstGeom>
          <a:ln w="57150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7073662" y="5132371"/>
            <a:ext cx="1029182" cy="40659"/>
          </a:xfrm>
          <a:prstGeom prst="straightConnector1">
            <a:avLst/>
          </a:prstGeom>
          <a:ln w="57150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6711680" y="3637443"/>
            <a:ext cx="0" cy="1126091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2875817" y="3127054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469830" y="4715544"/>
            <a:ext cx="54572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866263" y="5235975"/>
            <a:ext cx="5084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291419" y="3982844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374737" y="3627496"/>
            <a:ext cx="50847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441924" y="4721354"/>
            <a:ext cx="25408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128431" y="2888446"/>
            <a:ext cx="34656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en-US" sz="2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9" name="Oval 68"/>
          <p:cNvSpPr/>
          <p:nvPr/>
        </p:nvSpPr>
        <p:spPr>
          <a:xfrm>
            <a:off x="1749750" y="3851376"/>
            <a:ext cx="720080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70" name="Rectangle 69"/>
          <p:cNvSpPr/>
          <p:nvPr/>
        </p:nvSpPr>
        <p:spPr>
          <a:xfrm>
            <a:off x="107504" y="357624"/>
            <a:ext cx="8964488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 rtl="1"/>
            <a:r>
              <a:rPr lang="ar-IQ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وبما ان النشاطين 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(2-1)</a:t>
            </a:r>
            <a:r>
              <a:rPr lang="ar-IQ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(3-1)</a:t>
            </a:r>
            <a:r>
              <a:rPr lang="ar-IQ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قد خرجا من الحدث 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r>
              <a:rPr lang="ar-IQ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عليه وجب تطبيق المعادلة الاتية:</a:t>
            </a:r>
            <a:endParaRPr lang="en-US" sz="20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 rtl="1"/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LS1= </a:t>
            </a:r>
            <a:r>
              <a:rPr lang="en-US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min ( LF 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2– </a:t>
            </a:r>
            <a:r>
              <a:rPr lang="en-US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  <a:r>
              <a:rPr lang="en-US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12, LF3– </a:t>
            </a:r>
            <a:r>
              <a:rPr lang="en-US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 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13)</a:t>
            </a:r>
            <a:endParaRPr lang="en-US" sz="2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 rtl="1"/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LS1= </a:t>
            </a:r>
            <a:r>
              <a:rPr lang="en-US" sz="2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min ( </a:t>
            </a:r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6– 6, 8– 5)</a:t>
            </a:r>
            <a:endParaRPr lang="ar-IQ" sz="2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 rtl="1"/>
            <a:r>
              <a:rPr lang="en-US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LS1= 6–6=0</a:t>
            </a:r>
            <a:endParaRPr lang="ar-IQ" sz="20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3" name="Oval 72"/>
          <p:cNvSpPr/>
          <p:nvPr/>
        </p:nvSpPr>
        <p:spPr>
          <a:xfrm>
            <a:off x="8100392" y="4797152"/>
            <a:ext cx="740223" cy="57606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6</a:t>
            </a:r>
            <a:endParaRPr lang="en-US" b="1" dirty="0"/>
          </a:p>
        </p:txBody>
      </p:sp>
      <p:sp>
        <p:nvSpPr>
          <p:cNvPr id="2" name="Rectangle 1"/>
          <p:cNvSpPr/>
          <p:nvPr/>
        </p:nvSpPr>
        <p:spPr>
          <a:xfrm>
            <a:off x="1547664" y="3288556"/>
            <a:ext cx="562126" cy="53899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" name="Isosceles Triangle 2"/>
          <p:cNvSpPr/>
          <p:nvPr/>
        </p:nvSpPr>
        <p:spPr>
          <a:xfrm>
            <a:off x="1403648" y="2564904"/>
            <a:ext cx="778150" cy="723652"/>
          </a:xfrm>
          <a:prstGeom prst="triangl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0</a:t>
            </a:r>
            <a:endParaRPr lang="en-US" sz="1600" b="1" dirty="0"/>
          </a:p>
        </p:txBody>
      </p:sp>
      <p:sp>
        <p:nvSpPr>
          <p:cNvPr id="75" name="Rectangle 74"/>
          <p:cNvSpPr/>
          <p:nvPr/>
        </p:nvSpPr>
        <p:spPr>
          <a:xfrm>
            <a:off x="4081882" y="2496468"/>
            <a:ext cx="562126" cy="53899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76" name="Isosceles Triangle 75"/>
          <p:cNvSpPr/>
          <p:nvPr/>
        </p:nvSpPr>
        <p:spPr>
          <a:xfrm>
            <a:off x="3966004" y="1772816"/>
            <a:ext cx="750012" cy="723652"/>
          </a:xfrm>
          <a:prstGeom prst="triangl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6</a:t>
            </a:r>
            <a:endParaRPr lang="en-US" sz="1600" b="1" dirty="0"/>
          </a:p>
        </p:txBody>
      </p:sp>
      <p:sp>
        <p:nvSpPr>
          <p:cNvPr id="79" name="Rectangle 78"/>
          <p:cNvSpPr/>
          <p:nvPr/>
        </p:nvSpPr>
        <p:spPr>
          <a:xfrm>
            <a:off x="6386138" y="2496468"/>
            <a:ext cx="562126" cy="53899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80" name="Isosceles Triangle 79"/>
          <p:cNvSpPr/>
          <p:nvPr/>
        </p:nvSpPr>
        <p:spPr>
          <a:xfrm>
            <a:off x="6246802" y="1772816"/>
            <a:ext cx="826860" cy="723652"/>
          </a:xfrm>
          <a:prstGeom prst="triangl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14</a:t>
            </a:r>
            <a:endParaRPr lang="en-US" sz="1400" b="1" dirty="0"/>
          </a:p>
        </p:txBody>
      </p:sp>
      <p:sp>
        <p:nvSpPr>
          <p:cNvPr id="81" name="Rectangle 80"/>
          <p:cNvSpPr/>
          <p:nvPr/>
        </p:nvSpPr>
        <p:spPr>
          <a:xfrm>
            <a:off x="6511536" y="6130365"/>
            <a:ext cx="562126" cy="53899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18</a:t>
            </a:r>
            <a:endParaRPr lang="en-US" dirty="0"/>
          </a:p>
        </p:txBody>
      </p:sp>
      <p:sp>
        <p:nvSpPr>
          <p:cNvPr id="82" name="Isosceles Triangle 81"/>
          <p:cNvSpPr/>
          <p:nvPr/>
        </p:nvSpPr>
        <p:spPr>
          <a:xfrm>
            <a:off x="6372200" y="5406713"/>
            <a:ext cx="826860" cy="723652"/>
          </a:xfrm>
          <a:prstGeom prst="triangl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18</a:t>
            </a:r>
            <a:endParaRPr lang="en-US" sz="1400" b="1" dirty="0"/>
          </a:p>
        </p:txBody>
      </p:sp>
      <p:sp>
        <p:nvSpPr>
          <p:cNvPr id="83" name="Rectangle 82"/>
          <p:cNvSpPr/>
          <p:nvPr/>
        </p:nvSpPr>
        <p:spPr>
          <a:xfrm>
            <a:off x="8204956" y="4186149"/>
            <a:ext cx="562126" cy="53899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84" name="Isosceles Triangle 83"/>
          <p:cNvSpPr/>
          <p:nvPr/>
        </p:nvSpPr>
        <p:spPr>
          <a:xfrm>
            <a:off x="8065620" y="3462497"/>
            <a:ext cx="826860" cy="723652"/>
          </a:xfrm>
          <a:prstGeom prst="triangl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21</a:t>
            </a:r>
            <a:endParaRPr lang="en-US" sz="1400" b="1" dirty="0"/>
          </a:p>
        </p:txBody>
      </p:sp>
      <p:sp>
        <p:nvSpPr>
          <p:cNvPr id="85" name="Rectangle 84"/>
          <p:cNvSpPr/>
          <p:nvPr/>
        </p:nvSpPr>
        <p:spPr>
          <a:xfrm>
            <a:off x="3703224" y="6240884"/>
            <a:ext cx="562126" cy="53899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86" name="Isosceles Triangle 85"/>
          <p:cNvSpPr/>
          <p:nvPr/>
        </p:nvSpPr>
        <p:spPr>
          <a:xfrm>
            <a:off x="3563888" y="5517232"/>
            <a:ext cx="826860" cy="723652"/>
          </a:xfrm>
          <a:prstGeom prst="triangl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8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80484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98920" y="2967335"/>
            <a:ext cx="3546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IQ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شكراً لاصغائكم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914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362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188640"/>
            <a:ext cx="835292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2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ادارة المشروع باستخدام اسلوبي</a:t>
            </a:r>
            <a:endParaRPr lang="en-US" sz="2800" b="1" cap="none" spc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IQ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r>
              <a:rPr lang="en-US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CPM ,  PERT</a:t>
            </a:r>
            <a:r>
              <a:rPr lang="ar-SA" sz="2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SA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484784"/>
            <a:ext cx="85689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IQ" sz="2800" dirty="0" smtClean="0"/>
              <a:t>المشروع            يعرف على انه مجموعة من الانشطة المتداخلة الواجب انجازها في تتابع مؤكد ليتم انجاز المشروع بشكل كامل</a:t>
            </a:r>
          </a:p>
          <a:p>
            <a:pPr algn="just" rtl="1"/>
            <a:r>
              <a:rPr lang="ar-IQ" sz="2800" dirty="0" smtClean="0"/>
              <a:t>وان اهم الاساليب المستخدمة في مجال التخطيط </a:t>
            </a:r>
            <a:r>
              <a:rPr lang="en-US" sz="2800" dirty="0" smtClean="0"/>
              <a:t>              </a:t>
            </a:r>
            <a:r>
              <a:rPr lang="ar-IQ" sz="2800" dirty="0" smtClean="0"/>
              <a:t> والرقابة والسيطرة على المشاريع هما اسلوبان </a:t>
            </a:r>
            <a:r>
              <a:rPr lang="en-US" sz="2800" dirty="0" smtClean="0"/>
              <a:t>:</a:t>
            </a:r>
            <a:r>
              <a:rPr lang="ar-IQ" sz="2800" dirty="0" smtClean="0"/>
              <a:t> 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547664" y="2392998"/>
            <a:ext cx="1711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IQ" sz="2400" dirty="0" smtClean="0"/>
              <a:t>  </a:t>
            </a:r>
            <a:r>
              <a:rPr lang="en-US" sz="2400" dirty="0" smtClean="0"/>
              <a:t>planning</a:t>
            </a: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142747"/>
            <a:ext cx="1427163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2010442" y="3616285"/>
            <a:ext cx="6826230" cy="584775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 rtl="1"/>
            <a:r>
              <a:rPr lang="ar-IQ" sz="32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* طريق المسار الحرج </a:t>
            </a:r>
            <a:r>
              <a:rPr lang="en-US" sz="32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CPM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</a:t>
            </a:r>
          </a:p>
        </p:txBody>
      </p:sp>
      <p:sp>
        <p:nvSpPr>
          <p:cNvPr id="8" name="Rectangle 7"/>
          <p:cNvSpPr/>
          <p:nvPr/>
        </p:nvSpPr>
        <p:spPr>
          <a:xfrm>
            <a:off x="1140377" y="4384000"/>
            <a:ext cx="7776863" cy="646331"/>
          </a:xfrm>
          <a:prstGeom prst="rect">
            <a:avLst/>
          </a:prstGeom>
          <a:solidFill>
            <a:schemeClr val="accent2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 rtl="1"/>
            <a:r>
              <a:rPr lang="ar-SA" sz="3600" b="1" cap="none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* اسلوب تقييم ومراجعة البرامج </a:t>
            </a:r>
            <a:r>
              <a:rPr lang="en-US" sz="36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PERT</a:t>
            </a:r>
            <a:r>
              <a:rPr lang="ar-SA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en-US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211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020272" y="1104568"/>
            <a:ext cx="1440160" cy="72008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CPM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2699792" y="868368"/>
            <a:ext cx="3872840" cy="11924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IQ" sz="3200" b="1" dirty="0" smtClean="0"/>
              <a:t>تقدير وقت الانجاز يحدد بشكل مؤكد</a:t>
            </a:r>
            <a:endParaRPr lang="en-US" sz="32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7020272" y="2924944"/>
            <a:ext cx="1440160" cy="7200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PERT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2699792" y="2636912"/>
            <a:ext cx="4008040" cy="129614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IQ" sz="3200" b="1" dirty="0" smtClean="0"/>
              <a:t>تقدير الوقت لانجاز النشاط يحدد بشكل احتمالي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83583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71800" y="332656"/>
            <a:ext cx="3816424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IQ" sz="2400" dirty="0" smtClean="0"/>
              <a:t>الرسم التخطيطي للمشاريع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1448098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IQ" sz="2400" b="1" dirty="0" smtClean="0">
                <a:solidFill>
                  <a:schemeClr val="accent2"/>
                </a:solidFill>
              </a:rPr>
              <a:t>1</a:t>
            </a:r>
            <a:r>
              <a:rPr lang="ar-IQ" sz="2800" b="1" dirty="0" smtClean="0">
                <a:solidFill>
                  <a:schemeClr val="accent2"/>
                </a:solidFill>
              </a:rPr>
              <a:t>ـ رسوم (كانت ) </a:t>
            </a:r>
            <a:r>
              <a:rPr lang="ar-IQ" sz="2800" dirty="0" smtClean="0"/>
              <a:t>: </a:t>
            </a:r>
            <a:r>
              <a:rPr lang="ar-IQ" sz="2800" b="1" dirty="0" smtClean="0"/>
              <a:t>والتي لم يعد استخدامها واسع لتقادمها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2019519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IQ" sz="2400" b="1" dirty="0" smtClean="0">
                <a:solidFill>
                  <a:schemeClr val="accent2"/>
                </a:solidFill>
              </a:rPr>
              <a:t>2 ـ الرسم ( الشبكي ): </a:t>
            </a:r>
            <a:r>
              <a:rPr lang="ar-IQ" sz="2400" b="1" dirty="0" smtClean="0"/>
              <a:t>يمكن تطبيقة على مختلف المشاريع مهما كبر حجمها او ازداد درجة تعقيدها كما يمكن تطبيقة على جزء من المشروع او اي مرحلة منه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3059832" y="3102104"/>
            <a:ext cx="3816424" cy="7589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IQ" sz="2000" b="1" dirty="0" smtClean="0"/>
              <a:t>العناصر الاساسية في عملية تمثيل المشاريع بالرسم الشبكي</a:t>
            </a:r>
            <a:endParaRPr lang="en-US" sz="2000" b="1" dirty="0"/>
          </a:p>
        </p:txBody>
      </p:sp>
      <p:sp>
        <p:nvSpPr>
          <p:cNvPr id="8" name="Oval 7"/>
          <p:cNvSpPr/>
          <p:nvPr/>
        </p:nvSpPr>
        <p:spPr>
          <a:xfrm>
            <a:off x="7647344" y="4390608"/>
            <a:ext cx="1152128" cy="129614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IQ" dirty="0" smtClean="0"/>
              <a:t>ا</a:t>
            </a:r>
            <a:r>
              <a:rPr lang="ar-IQ" sz="2000" b="1" dirty="0" smtClean="0"/>
              <a:t>لحدث</a:t>
            </a:r>
            <a:endParaRPr lang="en-US" sz="2000" b="1" dirty="0"/>
          </a:p>
        </p:txBody>
      </p:sp>
      <p:sp>
        <p:nvSpPr>
          <p:cNvPr id="9" name="Oval 8"/>
          <p:cNvSpPr/>
          <p:nvPr/>
        </p:nvSpPr>
        <p:spPr>
          <a:xfrm>
            <a:off x="5292080" y="4351744"/>
            <a:ext cx="1296144" cy="1296144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IQ" sz="2000" b="1" dirty="0" smtClean="0"/>
              <a:t>الانشطة</a:t>
            </a:r>
            <a:endParaRPr lang="en-US" sz="2000" b="1" dirty="0"/>
          </a:p>
        </p:txBody>
      </p:sp>
      <p:sp>
        <p:nvSpPr>
          <p:cNvPr id="10" name="Oval 9"/>
          <p:cNvSpPr/>
          <p:nvPr/>
        </p:nvSpPr>
        <p:spPr>
          <a:xfrm>
            <a:off x="3496972" y="4373488"/>
            <a:ext cx="1152128" cy="129614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IQ" sz="2000" b="1" dirty="0" smtClean="0"/>
              <a:t>االمسار</a:t>
            </a:r>
            <a:r>
              <a:rPr lang="en-US" sz="2000" b="1" dirty="0" smtClean="0"/>
              <a:t>Path</a:t>
            </a:r>
            <a:endParaRPr lang="en-US" sz="2000" b="1" dirty="0"/>
          </a:p>
        </p:txBody>
      </p:sp>
      <p:sp>
        <p:nvSpPr>
          <p:cNvPr id="11" name="Oval 10"/>
          <p:cNvSpPr/>
          <p:nvPr/>
        </p:nvSpPr>
        <p:spPr>
          <a:xfrm>
            <a:off x="1187624" y="4206200"/>
            <a:ext cx="1152128" cy="129614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IQ" sz="2000" b="1" dirty="0" smtClean="0"/>
              <a:t>االمسار الحرج</a:t>
            </a:r>
            <a:endParaRPr lang="en-US" sz="2000" b="1" dirty="0"/>
          </a:p>
        </p:txBody>
      </p:sp>
      <p:cxnSp>
        <p:nvCxnSpPr>
          <p:cNvPr id="13" name="Straight Connector 12"/>
          <p:cNvCxnSpPr>
            <a:stCxn id="7" idx="2"/>
            <a:endCxn id="11" idx="0"/>
          </p:cNvCxnSpPr>
          <p:nvPr/>
        </p:nvCxnSpPr>
        <p:spPr>
          <a:xfrm flipH="1">
            <a:off x="1763688" y="3861048"/>
            <a:ext cx="3204356" cy="345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2"/>
            <a:endCxn id="10" idx="0"/>
          </p:cNvCxnSpPr>
          <p:nvPr/>
        </p:nvCxnSpPr>
        <p:spPr>
          <a:xfrm flipH="1">
            <a:off x="4073036" y="3861048"/>
            <a:ext cx="895008" cy="512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7" idx="2"/>
            <a:endCxn id="9" idx="0"/>
          </p:cNvCxnSpPr>
          <p:nvPr/>
        </p:nvCxnSpPr>
        <p:spPr>
          <a:xfrm>
            <a:off x="4968044" y="3861048"/>
            <a:ext cx="972108" cy="490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7" idx="2"/>
            <a:endCxn id="8" idx="0"/>
          </p:cNvCxnSpPr>
          <p:nvPr/>
        </p:nvCxnSpPr>
        <p:spPr>
          <a:xfrm>
            <a:off x="4968044" y="3861048"/>
            <a:ext cx="3255364" cy="529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07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55776" y="260648"/>
            <a:ext cx="638828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IQ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الاعتبارات التي يجب الاخذ بها عند تمثيل الاحداث والانشطة</a:t>
            </a:r>
            <a:endParaRPr lang="en-US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80528" y="1052736"/>
            <a:ext cx="9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IQ" sz="2000" b="1" dirty="0" smtClean="0"/>
              <a:t>  1ـ يمثل كل نشاط بسهم واحد فقط ولايمكن اشراك اي نشاط اخر معه وغالبا مايكون النشاط واقع </a:t>
            </a:r>
            <a:endParaRPr lang="en-US" sz="2000" b="1" dirty="0" smtClean="0"/>
          </a:p>
          <a:p>
            <a:pPr algn="just" rtl="1"/>
            <a:r>
              <a:rPr lang="ar-IQ" sz="2000" b="1" dirty="0" smtClean="0"/>
              <a:t>بين  حدثينفالنشاط </a:t>
            </a:r>
            <a:r>
              <a:rPr lang="en-US" sz="2000" b="1" dirty="0" smtClean="0"/>
              <a:t>A</a:t>
            </a:r>
            <a:r>
              <a:rPr lang="ar-IQ" sz="2000" b="1" dirty="0" smtClean="0"/>
              <a:t>  يقع بين الحدثين </a:t>
            </a:r>
            <a:r>
              <a:rPr lang="en-US" sz="2000" b="1" dirty="0" smtClean="0"/>
              <a:t>1  .2</a:t>
            </a:r>
            <a:endParaRPr lang="en-US" sz="2000" b="1" dirty="0"/>
          </a:p>
        </p:txBody>
      </p:sp>
      <p:sp>
        <p:nvSpPr>
          <p:cNvPr id="6" name="Oval 5"/>
          <p:cNvSpPr/>
          <p:nvPr/>
        </p:nvSpPr>
        <p:spPr>
          <a:xfrm>
            <a:off x="1907704" y="2057925"/>
            <a:ext cx="864096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269422" y="2057925"/>
            <a:ext cx="864096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9" name="Straight Arrow Connector 8"/>
          <p:cNvCxnSpPr>
            <a:stCxn id="6" idx="6"/>
            <a:endCxn id="7" idx="2"/>
          </p:cNvCxnSpPr>
          <p:nvPr/>
        </p:nvCxnSpPr>
        <p:spPr>
          <a:xfrm>
            <a:off x="2771800" y="2525977"/>
            <a:ext cx="149762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242329" y="1440598"/>
            <a:ext cx="556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3140968"/>
            <a:ext cx="9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IQ" sz="2000" b="1" dirty="0" smtClean="0"/>
              <a:t>  2ـ لايمكن حدوث اي حدث الا وجميع الانشطة السابقة له قد تم انجازها ففي الشبكة ادناه ان النشاطين </a:t>
            </a:r>
            <a:r>
              <a:rPr lang="en-US" sz="2000" b="1" dirty="0" smtClean="0"/>
              <a:t>A,B</a:t>
            </a:r>
          </a:p>
          <a:p>
            <a:pPr algn="just" rtl="1"/>
            <a:r>
              <a:rPr lang="ar-IQ" sz="2000" b="1" dirty="0" smtClean="0"/>
              <a:t>يجب انجازهما قبل البدء بالنشاط </a:t>
            </a:r>
            <a:r>
              <a:rPr lang="en-US" sz="2000" b="1" dirty="0" smtClean="0"/>
              <a:t>C</a:t>
            </a:r>
            <a:endParaRPr lang="en-US" sz="2000" b="1" dirty="0"/>
          </a:p>
        </p:txBody>
      </p:sp>
      <p:sp>
        <p:nvSpPr>
          <p:cNvPr id="12" name="Oval 11"/>
          <p:cNvSpPr/>
          <p:nvPr/>
        </p:nvSpPr>
        <p:spPr>
          <a:xfrm>
            <a:off x="5984512" y="4581128"/>
            <a:ext cx="864096" cy="936104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3740983" y="4581128"/>
            <a:ext cx="864096" cy="936104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409417" y="5157192"/>
            <a:ext cx="864096" cy="936104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1348408" y="3856646"/>
            <a:ext cx="864096" cy="936104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162764" y="4347102"/>
            <a:ext cx="1528479" cy="4680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4" idx="6"/>
          </p:cNvCxnSpPr>
          <p:nvPr/>
        </p:nvCxnSpPr>
        <p:spPr>
          <a:xfrm flipV="1">
            <a:off x="2273513" y="5157192"/>
            <a:ext cx="1467470" cy="4680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3" idx="6"/>
          </p:cNvCxnSpPr>
          <p:nvPr/>
        </p:nvCxnSpPr>
        <p:spPr>
          <a:xfrm>
            <a:off x="4605079" y="5049180"/>
            <a:ext cx="126306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774604" y="3739923"/>
            <a:ext cx="40427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480486" y="4831323"/>
            <a:ext cx="43313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823518" y="4347102"/>
            <a:ext cx="4219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698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2051720" y="1386477"/>
            <a:ext cx="720080" cy="66171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3563888" y="2008021"/>
            <a:ext cx="720080" cy="66171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4756016" y="2426739"/>
            <a:ext cx="720080" cy="66171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4720208" y="1449830"/>
            <a:ext cx="720080" cy="66171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2" name="Oval 11"/>
          <p:cNvSpPr/>
          <p:nvPr/>
        </p:nvSpPr>
        <p:spPr>
          <a:xfrm>
            <a:off x="2195736" y="2380597"/>
            <a:ext cx="720080" cy="66171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35968" y="260648"/>
            <a:ext cx="7768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IQ" sz="2000" b="1" dirty="0" smtClean="0"/>
              <a:t>3ـ في حالة دخول انشطةمتعددة الى الحدث  فان هذا يدعو الى جميع الانشطة يجب ان تنجز قبل البدء اي نشاط من ذلك الحدث والرسم الشبكي التالي يوضح ان النشاطان </a:t>
            </a:r>
            <a:r>
              <a:rPr lang="en-US" sz="2000" b="1" dirty="0" smtClean="0"/>
              <a:t>A,B</a:t>
            </a:r>
            <a:r>
              <a:rPr lang="ar-IQ" sz="2000" b="1" dirty="0" smtClean="0"/>
              <a:t>يجب ان تنتهي قبل ان يبدأ من النشاطين</a:t>
            </a:r>
            <a:r>
              <a:rPr lang="en-US" sz="2000" b="1" dirty="0" smtClean="0"/>
              <a:t>  C ,D</a:t>
            </a:r>
          </a:p>
        </p:txBody>
      </p:sp>
      <p:cxnSp>
        <p:nvCxnSpPr>
          <p:cNvPr id="15" name="Straight Arrow Connector 14"/>
          <p:cNvCxnSpPr>
            <a:stCxn id="6" idx="6"/>
          </p:cNvCxnSpPr>
          <p:nvPr/>
        </p:nvCxnSpPr>
        <p:spPr>
          <a:xfrm>
            <a:off x="2771800" y="1717334"/>
            <a:ext cx="792088" cy="3942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6"/>
          </p:cNvCxnSpPr>
          <p:nvPr/>
        </p:nvCxnSpPr>
        <p:spPr>
          <a:xfrm flipV="1">
            <a:off x="2915816" y="2426739"/>
            <a:ext cx="648072" cy="2847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9" idx="7"/>
          </p:cNvCxnSpPr>
          <p:nvPr/>
        </p:nvCxnSpPr>
        <p:spPr>
          <a:xfrm flipV="1">
            <a:off x="4178515" y="1914439"/>
            <a:ext cx="541693" cy="1904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9" idx="5"/>
            <a:endCxn id="10" idx="2"/>
          </p:cNvCxnSpPr>
          <p:nvPr/>
        </p:nvCxnSpPr>
        <p:spPr>
          <a:xfrm>
            <a:off x="4178515" y="2572829"/>
            <a:ext cx="577501" cy="1847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115616" y="3356992"/>
            <a:ext cx="7768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IQ" sz="2000" b="1" dirty="0" smtClean="0"/>
              <a:t>4ـ</a:t>
            </a:r>
            <a:r>
              <a:rPr lang="ar-IQ" sz="2000" b="1" dirty="0"/>
              <a:t> </a:t>
            </a:r>
            <a:r>
              <a:rPr lang="ar-IQ" sz="2000" b="1" dirty="0" smtClean="0"/>
              <a:t>عندما يشترك نشاطان في حدث بداية وحدث نهاية واحد فان ذلك يقود الى استحداث نشاط وهمي تكون وظيفتة الاساسية هي توضيح العلاقات اما الوقت المخصص فهو صفر </a:t>
            </a:r>
            <a:endParaRPr lang="en-US" sz="2000" b="1" dirty="0" smtClean="0"/>
          </a:p>
        </p:txBody>
      </p:sp>
      <p:sp>
        <p:nvSpPr>
          <p:cNvPr id="25" name="Rectangle 24"/>
          <p:cNvSpPr/>
          <p:nvPr/>
        </p:nvSpPr>
        <p:spPr>
          <a:xfrm>
            <a:off x="2247292" y="4245441"/>
            <a:ext cx="32893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endParaRPr lang="en-U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141701" y="2757596"/>
            <a:ext cx="34657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</a:t>
            </a:r>
            <a:endParaRPr lang="en-U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187331" y="1530930"/>
            <a:ext cx="34015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</a:t>
            </a:r>
            <a:endParaRPr lang="en-U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104227" y="2770555"/>
            <a:ext cx="35779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</a:t>
            </a:r>
            <a:endParaRPr lang="en-U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Oval 28"/>
          <p:cNvSpPr/>
          <p:nvPr/>
        </p:nvSpPr>
        <p:spPr>
          <a:xfrm>
            <a:off x="1432640" y="4371106"/>
            <a:ext cx="720080" cy="66171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2879812" y="4445496"/>
            <a:ext cx="720080" cy="66171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2879812" y="5733256"/>
            <a:ext cx="720080" cy="66171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4527489" y="5724249"/>
            <a:ext cx="720080" cy="66171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152720" y="4757755"/>
            <a:ext cx="727092" cy="371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9" idx="5"/>
          </p:cNvCxnSpPr>
          <p:nvPr/>
        </p:nvCxnSpPr>
        <p:spPr>
          <a:xfrm>
            <a:off x="2047267" y="4935914"/>
            <a:ext cx="832545" cy="9413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0" idx="4"/>
            <a:endCxn id="31" idx="0"/>
          </p:cNvCxnSpPr>
          <p:nvPr/>
        </p:nvCxnSpPr>
        <p:spPr>
          <a:xfrm>
            <a:off x="3239852" y="5107210"/>
            <a:ext cx="0" cy="626046"/>
          </a:xfrm>
          <a:prstGeom prst="straightConnector1">
            <a:avLst/>
          </a:prstGeom>
          <a:ln>
            <a:prstDash val="lgDash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1" idx="6"/>
          </p:cNvCxnSpPr>
          <p:nvPr/>
        </p:nvCxnSpPr>
        <p:spPr>
          <a:xfrm>
            <a:off x="3599892" y="6064113"/>
            <a:ext cx="92759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3227784" y="1513160"/>
            <a:ext cx="32893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endParaRPr lang="en-U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022451" y="5533201"/>
            <a:ext cx="34657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</a:t>
            </a:r>
            <a:endParaRPr lang="en-U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847173" y="5523992"/>
            <a:ext cx="34015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</a:t>
            </a:r>
            <a:endParaRPr lang="en-U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515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43608" y="493221"/>
            <a:ext cx="7704856" cy="156966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 rtl="1"/>
            <a:r>
              <a:rPr lang="ar-IQ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5ـ كل حدث في الشبكة يجب ان يخصص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ar-IQ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رقما حيث يساعد على وصف النشاطات على اساس ارقام </a:t>
            </a:r>
            <a:r>
              <a:rPr lang="ar-IQ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الاحداث التي تقع بينها فالنشاط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 A</a:t>
            </a:r>
            <a:r>
              <a:rPr lang="ar-IQ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يقع بين الحدثين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1,2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126179" y="3645024"/>
            <a:ext cx="720080" cy="661714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995936" y="3971850"/>
            <a:ext cx="183536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5940152" y="3645024"/>
            <a:ext cx="720080" cy="661714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34528" y="2721694"/>
            <a:ext cx="562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372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675034"/>
              </p:ext>
            </p:extLst>
          </p:nvPr>
        </p:nvGraphicFramePr>
        <p:xfrm>
          <a:off x="593877" y="114904"/>
          <a:ext cx="3760470" cy="438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9603"/>
                <a:gridCol w="2691365"/>
                <a:gridCol w="389502"/>
              </a:tblGrid>
              <a:tr h="117891">
                <a:tc>
                  <a:txBody>
                    <a:bodyPr/>
                    <a:lstStyle/>
                    <a:p>
                      <a:pPr algn="just" rtl="1"/>
                      <a:r>
                        <a:rPr lang="ar-IQ" sz="1400" b="1" dirty="0" smtClean="0"/>
                        <a:t>النشاط</a:t>
                      </a:r>
                      <a:r>
                        <a:rPr lang="ar-IQ" sz="1400" b="1" baseline="0" dirty="0" smtClean="0"/>
                        <a:t> السابق</a:t>
                      </a:r>
                      <a:endParaRPr lang="en-US" sz="14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/>
                      <a:endParaRPr lang="en-US" sz="18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1"/>
                      <a:endParaRPr lang="ar-IQ" sz="1800" b="1" dirty="0" smtClean="0"/>
                    </a:p>
                    <a:p>
                      <a:pPr algn="just" rtl="1"/>
                      <a:endParaRPr lang="en-US" sz="18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897">
                <a:tc>
                  <a:txBody>
                    <a:bodyPr/>
                    <a:lstStyle/>
                    <a:p>
                      <a:pPr algn="just" rtl="1"/>
                      <a:r>
                        <a:rPr lang="ar-IQ" sz="1800" b="1" dirty="0" smtClean="0"/>
                        <a:t>ــــــــ</a:t>
                      </a:r>
                      <a:endParaRPr lang="en-US" sz="18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IQ" sz="1800" b="1" dirty="0" smtClean="0"/>
                        <a:t>استحصال الموافقات الاصولية</a:t>
                      </a:r>
                      <a:endParaRPr lang="en-US" sz="18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en-US" sz="1800" b="1" dirty="0" smtClean="0"/>
                        <a:t>A</a:t>
                      </a:r>
                      <a:endParaRPr lang="en-US" sz="18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10897">
                <a:tc>
                  <a:txBody>
                    <a:bodyPr/>
                    <a:lstStyle/>
                    <a:p>
                      <a:pPr algn="just" rtl="1"/>
                      <a:r>
                        <a:rPr lang="ar-IQ" sz="1800" b="1" dirty="0" smtClean="0"/>
                        <a:t>ـــــــ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IQ" sz="1800" b="1" dirty="0" smtClean="0"/>
                        <a:t>معاينة الموقع ووضع خريطة</a:t>
                      </a:r>
                      <a:r>
                        <a:rPr lang="ar-IQ" sz="1800" b="1" baseline="0" dirty="0" smtClean="0"/>
                        <a:t> البناء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en-US" sz="1800" b="1" dirty="0" smtClean="0"/>
                        <a:t>B</a:t>
                      </a:r>
                      <a:endParaRPr lang="en-US" sz="1800" b="1" dirty="0"/>
                    </a:p>
                  </a:txBody>
                  <a:tcPr/>
                </a:tc>
              </a:tr>
              <a:tr h="310897">
                <a:tc>
                  <a:txBody>
                    <a:bodyPr/>
                    <a:lstStyle/>
                    <a:p>
                      <a:pPr algn="just" rtl="1"/>
                      <a:r>
                        <a:rPr lang="en-US" sz="1800" b="1" dirty="0" smtClean="0"/>
                        <a:t>A ,B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IQ" sz="1800" b="1" dirty="0" smtClean="0"/>
                        <a:t>تسوية الارض وحفر الاساس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en-US" sz="1800" b="1" dirty="0" smtClean="0"/>
                        <a:t>C</a:t>
                      </a:r>
                      <a:endParaRPr lang="en-US" sz="1800" b="1" dirty="0"/>
                    </a:p>
                  </a:txBody>
                  <a:tcPr/>
                </a:tc>
              </a:tr>
              <a:tr h="544069">
                <a:tc>
                  <a:txBody>
                    <a:bodyPr/>
                    <a:lstStyle/>
                    <a:p>
                      <a:pPr algn="just" rtl="1"/>
                      <a:r>
                        <a:rPr lang="en-US" sz="1800" b="1" dirty="0" smtClean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IQ" sz="1800" b="1" dirty="0" smtClean="0"/>
                        <a:t>تهيئة الطابوق والاسمنت والمواد الاخرى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en-US" sz="1800" b="1" dirty="0" smtClean="0"/>
                        <a:t>D</a:t>
                      </a:r>
                      <a:endParaRPr lang="en-US" sz="1800" b="1" dirty="0"/>
                    </a:p>
                  </a:txBody>
                  <a:tcPr/>
                </a:tc>
              </a:tr>
              <a:tr h="310897">
                <a:tc>
                  <a:txBody>
                    <a:bodyPr/>
                    <a:lstStyle/>
                    <a:p>
                      <a:pPr algn="just" rtl="1"/>
                      <a:r>
                        <a:rPr lang="en-US" sz="1800" b="1" dirty="0" smtClean="0"/>
                        <a:t>D ,C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IQ" sz="1800" b="1" dirty="0" smtClean="0"/>
                        <a:t>صب الاساس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en-US" sz="1800" b="1" dirty="0" smtClean="0"/>
                        <a:t>E</a:t>
                      </a:r>
                      <a:endParaRPr lang="en-US" sz="1800" b="1" dirty="0"/>
                    </a:p>
                  </a:txBody>
                  <a:tcPr/>
                </a:tc>
              </a:tr>
              <a:tr h="310897">
                <a:tc>
                  <a:txBody>
                    <a:bodyPr/>
                    <a:lstStyle/>
                    <a:p>
                      <a:pPr algn="just" rtl="1"/>
                      <a:r>
                        <a:rPr lang="en-US" sz="1800" b="1" dirty="0" smtClean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IQ" sz="1800" b="1" dirty="0" smtClean="0"/>
                        <a:t>بناء الجدران والسقوف</a:t>
                      </a:r>
                      <a:r>
                        <a:rPr lang="ar-IQ" sz="1800" b="1" baseline="0" dirty="0" smtClean="0"/>
                        <a:t> والاضية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en-US" sz="1800" b="1" dirty="0" smtClean="0"/>
                        <a:t>F</a:t>
                      </a:r>
                      <a:endParaRPr lang="en-US" sz="1800" b="1" dirty="0"/>
                    </a:p>
                  </a:txBody>
                  <a:tcPr/>
                </a:tc>
              </a:tr>
              <a:tr h="310897">
                <a:tc>
                  <a:txBody>
                    <a:bodyPr/>
                    <a:lstStyle/>
                    <a:p>
                      <a:pPr algn="just" rtl="1"/>
                      <a:r>
                        <a:rPr lang="en-US" sz="1800" b="1" dirty="0" smtClean="0"/>
                        <a:t>F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IQ" sz="1800" b="1" dirty="0" smtClean="0"/>
                        <a:t>الاعمال التكميلية الاخرى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en-US" sz="1800" b="1" dirty="0" smtClean="0"/>
                        <a:t>G</a:t>
                      </a:r>
                      <a:endParaRPr lang="en-US" sz="1800" b="1" dirty="0"/>
                    </a:p>
                  </a:txBody>
                  <a:tcPr/>
                </a:tc>
              </a:tr>
              <a:tr h="145395">
                <a:tc>
                  <a:txBody>
                    <a:bodyPr/>
                    <a:lstStyle/>
                    <a:p>
                      <a:pPr algn="just" rtl="1"/>
                      <a:endParaRPr lang="en-US" sz="18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IQ" sz="1800" b="1" dirty="0" smtClean="0"/>
                        <a:t>المطلوب ارسم خريطة لشبكة العمل</a:t>
                      </a:r>
                      <a:endParaRPr lang="en-US" sz="18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1"/>
                      <a:endParaRPr lang="en-US" sz="18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423850" y="25232"/>
            <a:ext cx="46913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400" b="1" dirty="0" smtClean="0"/>
              <a:t>مثال // </a:t>
            </a:r>
            <a:r>
              <a:rPr lang="ar-SA" sz="2800" b="1" dirty="0" smtClean="0">
                <a:solidFill>
                  <a:schemeClr val="accent3"/>
                </a:solidFill>
              </a:rPr>
              <a:t>نفرض شخصا</a:t>
            </a:r>
            <a:r>
              <a:rPr lang="ar-IQ" sz="2800" b="1" dirty="0" smtClean="0">
                <a:solidFill>
                  <a:schemeClr val="accent3"/>
                </a:solidFill>
              </a:rPr>
              <a:t> ما</a:t>
            </a:r>
            <a:r>
              <a:rPr lang="ar-SA" sz="2800" b="1" dirty="0" smtClean="0">
                <a:solidFill>
                  <a:schemeClr val="accent3"/>
                </a:solidFill>
              </a:rPr>
              <a:t> اراد بناء دار </a:t>
            </a:r>
            <a:endParaRPr lang="en-US" sz="2800" b="1" dirty="0" smtClean="0">
              <a:solidFill>
                <a:schemeClr val="accent3"/>
              </a:solidFill>
            </a:endParaRPr>
          </a:p>
          <a:p>
            <a:pPr algn="r" rtl="1"/>
            <a:r>
              <a:rPr lang="ar-SA" sz="2800" b="1" dirty="0" smtClean="0">
                <a:solidFill>
                  <a:schemeClr val="accent3"/>
                </a:solidFill>
              </a:rPr>
              <a:t>حديث تعتمد انشطة البناء ومتطلباتها </a:t>
            </a:r>
            <a:endParaRPr lang="en-US" sz="2800" b="1" dirty="0" smtClean="0">
              <a:solidFill>
                <a:schemeClr val="accent3"/>
              </a:solidFill>
            </a:endParaRPr>
          </a:p>
          <a:p>
            <a:pPr algn="r" rtl="1"/>
            <a:r>
              <a:rPr lang="ar-SA" sz="2800" b="1" dirty="0" smtClean="0">
                <a:solidFill>
                  <a:schemeClr val="accent3"/>
                </a:solidFill>
              </a:rPr>
              <a:t>عل صاحب الدار والمهندس ا</a:t>
            </a:r>
            <a:r>
              <a:rPr lang="ar-IQ" sz="2800" b="1" dirty="0" smtClean="0">
                <a:solidFill>
                  <a:schemeClr val="accent3"/>
                </a:solidFill>
              </a:rPr>
              <a:t>لــــــ</a:t>
            </a:r>
            <a:r>
              <a:rPr lang="ar-SA" sz="2800" b="1" dirty="0" smtClean="0">
                <a:solidFill>
                  <a:schemeClr val="accent3"/>
                </a:solidFill>
              </a:rPr>
              <a:t>ذي </a:t>
            </a:r>
            <a:endParaRPr lang="en-US" sz="2800" b="1" dirty="0" smtClean="0">
              <a:solidFill>
                <a:schemeClr val="accent3"/>
              </a:solidFill>
            </a:endParaRPr>
          </a:p>
          <a:p>
            <a:pPr algn="r" rtl="1"/>
            <a:r>
              <a:rPr lang="ar-SA" sz="2800" b="1" dirty="0" smtClean="0">
                <a:solidFill>
                  <a:schemeClr val="accent3"/>
                </a:solidFill>
              </a:rPr>
              <a:t>انيطت به هذه المهمة وكان</a:t>
            </a:r>
            <a:r>
              <a:rPr lang="ar-IQ" sz="2800" b="1" dirty="0" smtClean="0">
                <a:solidFill>
                  <a:schemeClr val="accent3"/>
                </a:solidFill>
              </a:rPr>
              <a:t>ــــــــــــ</a:t>
            </a:r>
            <a:r>
              <a:rPr lang="ar-SA" sz="2800" b="1" dirty="0" smtClean="0">
                <a:solidFill>
                  <a:schemeClr val="accent3"/>
                </a:solidFill>
              </a:rPr>
              <a:t>ت </a:t>
            </a:r>
            <a:endParaRPr lang="en-US" sz="2800" b="1" dirty="0" smtClean="0">
              <a:solidFill>
                <a:schemeClr val="accent3"/>
              </a:solidFill>
            </a:endParaRPr>
          </a:p>
          <a:p>
            <a:pPr algn="r" rtl="1"/>
            <a:r>
              <a:rPr lang="ar-SA" sz="2800" b="1" dirty="0" smtClean="0">
                <a:solidFill>
                  <a:schemeClr val="accent3"/>
                </a:solidFill>
              </a:rPr>
              <a:t>الانشطة كما يلي</a:t>
            </a:r>
            <a:endParaRPr lang="en-US" sz="2800" b="1" dirty="0">
              <a:solidFill>
                <a:schemeClr val="accent3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67544" y="4758640"/>
            <a:ext cx="720080" cy="57606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852464" y="4835544"/>
            <a:ext cx="720080" cy="57606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1852464" y="5805264"/>
            <a:ext cx="720080" cy="57606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237384" y="4797092"/>
            <a:ext cx="720080" cy="57606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4660062" y="4835544"/>
            <a:ext cx="720080" cy="57606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6084168" y="4770885"/>
            <a:ext cx="720080" cy="57606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13" name="Oval 12"/>
          <p:cNvSpPr/>
          <p:nvPr/>
        </p:nvSpPr>
        <p:spPr>
          <a:xfrm>
            <a:off x="7396759" y="4720188"/>
            <a:ext cx="720080" cy="57606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cxnSp>
        <p:nvCxnSpPr>
          <p:cNvPr id="15" name="Straight Arrow Connector 14"/>
          <p:cNvCxnSpPr>
            <a:endCxn id="8" idx="2"/>
          </p:cNvCxnSpPr>
          <p:nvPr/>
        </p:nvCxnSpPr>
        <p:spPr>
          <a:xfrm>
            <a:off x="1238748" y="5075792"/>
            <a:ext cx="613716" cy="47784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10" idx="2"/>
          </p:cNvCxnSpPr>
          <p:nvPr/>
        </p:nvCxnSpPr>
        <p:spPr>
          <a:xfrm flipV="1">
            <a:off x="2602476" y="5085124"/>
            <a:ext cx="634908" cy="5168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957464" y="5008220"/>
            <a:ext cx="664840" cy="38452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414960" y="5123576"/>
            <a:ext cx="669208" cy="5168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2" idx="6"/>
          </p:cNvCxnSpPr>
          <p:nvPr/>
        </p:nvCxnSpPr>
        <p:spPr>
          <a:xfrm flipV="1">
            <a:off x="6804248" y="5033247"/>
            <a:ext cx="615039" cy="2567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7" idx="5"/>
            <a:endCxn id="9" idx="2"/>
          </p:cNvCxnSpPr>
          <p:nvPr/>
        </p:nvCxnSpPr>
        <p:spPr>
          <a:xfrm>
            <a:off x="1082171" y="5250341"/>
            <a:ext cx="770293" cy="842955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9" idx="6"/>
          </p:cNvCxnSpPr>
          <p:nvPr/>
        </p:nvCxnSpPr>
        <p:spPr>
          <a:xfrm flipV="1">
            <a:off x="2572544" y="5373156"/>
            <a:ext cx="919336" cy="72014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8" idx="4"/>
            <a:endCxn id="9" idx="0"/>
          </p:cNvCxnSpPr>
          <p:nvPr/>
        </p:nvCxnSpPr>
        <p:spPr>
          <a:xfrm>
            <a:off x="2212504" y="5411608"/>
            <a:ext cx="0" cy="393656"/>
          </a:xfrm>
          <a:prstGeom prst="straightConnector1">
            <a:avLst/>
          </a:prstGeom>
          <a:ln>
            <a:solidFill>
              <a:srgbClr val="FFFF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358782" y="4597037"/>
            <a:ext cx="32252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endParaRPr lang="en-U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491674" y="4610342"/>
            <a:ext cx="5405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endParaRPr lang="en-U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57464" y="4578289"/>
            <a:ext cx="5405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endParaRPr lang="en-U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61871" y="4562687"/>
            <a:ext cx="5405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</a:t>
            </a:r>
            <a:endParaRPr lang="en-U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769536" y="4435434"/>
            <a:ext cx="5405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endParaRPr lang="en-U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997047" y="5819735"/>
            <a:ext cx="5405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endParaRPr lang="en-U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756799" y="3789040"/>
            <a:ext cx="88426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2400" b="1" u="sng" cap="none" spc="0" dirty="0" smtClean="0">
                <a:ln w="11430"/>
                <a:solidFill>
                  <a:schemeClr val="accent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الحل</a:t>
            </a:r>
            <a:endParaRPr lang="en-US" sz="2400" b="1" u="sng" cap="none" spc="0" dirty="0">
              <a:ln w="11430"/>
              <a:solidFill>
                <a:schemeClr val="accent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26779" y="5743786"/>
            <a:ext cx="5405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</a:t>
            </a:r>
            <a:endParaRPr lang="en-U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425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1010</TotalTime>
  <Words>1681</Words>
  <Application>Microsoft Office PowerPoint</Application>
  <PresentationFormat>On-screen Show (4:3)</PresentationFormat>
  <Paragraphs>485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Enjoy My Fine Releases.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DR.Ahmed Saker 2o1O</dc:creator>
  <cp:lastModifiedBy>dalia</cp:lastModifiedBy>
  <cp:revision>113</cp:revision>
  <dcterms:created xsi:type="dcterms:W3CDTF">2015-05-17T21:25:50Z</dcterms:created>
  <dcterms:modified xsi:type="dcterms:W3CDTF">2018-02-18T09:48:56Z</dcterms:modified>
</cp:coreProperties>
</file>